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8"/>
  </p:notesMasterIdLst>
  <p:sldIdLst>
    <p:sldId id="256" r:id="rId2"/>
    <p:sldId id="265" r:id="rId3"/>
    <p:sldId id="258" r:id="rId4"/>
    <p:sldId id="257" r:id="rId5"/>
    <p:sldId id="269" r:id="rId6"/>
    <p:sldId id="444" r:id="rId7"/>
    <p:sldId id="270" r:id="rId8"/>
    <p:sldId id="331" r:id="rId9"/>
    <p:sldId id="332" r:id="rId10"/>
    <p:sldId id="333" r:id="rId11"/>
    <p:sldId id="334" r:id="rId12"/>
    <p:sldId id="335" r:id="rId13"/>
    <p:sldId id="271" r:id="rId14"/>
    <p:sldId id="351" r:id="rId15"/>
    <p:sldId id="352" r:id="rId16"/>
    <p:sldId id="350" r:id="rId17"/>
    <p:sldId id="354" r:id="rId18"/>
    <p:sldId id="353" r:id="rId19"/>
    <p:sldId id="355" r:id="rId20"/>
    <p:sldId id="356" r:id="rId21"/>
    <p:sldId id="357" r:id="rId22"/>
    <p:sldId id="275" r:id="rId23"/>
    <p:sldId id="339" r:id="rId24"/>
    <p:sldId id="340" r:id="rId25"/>
    <p:sldId id="359" r:id="rId26"/>
    <p:sldId id="341" r:id="rId27"/>
    <p:sldId id="342" r:id="rId28"/>
    <p:sldId id="343" r:id="rId29"/>
    <p:sldId id="363" r:id="rId30"/>
    <p:sldId id="445" r:id="rId31"/>
    <p:sldId id="364" r:id="rId32"/>
    <p:sldId id="430" r:id="rId33"/>
    <p:sldId id="446" r:id="rId34"/>
    <p:sldId id="365" r:id="rId35"/>
    <p:sldId id="447" r:id="rId36"/>
    <p:sldId id="366" r:id="rId37"/>
    <p:sldId id="368" r:id="rId38"/>
    <p:sldId id="369" r:id="rId39"/>
    <p:sldId id="370" r:id="rId40"/>
    <p:sldId id="371" r:id="rId41"/>
    <p:sldId id="372" r:id="rId42"/>
    <p:sldId id="373" r:id="rId43"/>
    <p:sldId id="374" r:id="rId44"/>
    <p:sldId id="375" r:id="rId45"/>
    <p:sldId id="376" r:id="rId46"/>
    <p:sldId id="377" r:id="rId47"/>
    <p:sldId id="378" r:id="rId48"/>
    <p:sldId id="448" r:id="rId49"/>
    <p:sldId id="379" r:id="rId50"/>
    <p:sldId id="380" r:id="rId51"/>
    <p:sldId id="381" r:id="rId52"/>
    <p:sldId id="382" r:id="rId53"/>
    <p:sldId id="383" r:id="rId54"/>
    <p:sldId id="384" r:id="rId55"/>
    <p:sldId id="449" r:id="rId56"/>
    <p:sldId id="385" r:id="rId57"/>
    <p:sldId id="418" r:id="rId58"/>
    <p:sldId id="419" r:id="rId59"/>
    <p:sldId id="420" r:id="rId60"/>
    <p:sldId id="431" r:id="rId61"/>
    <p:sldId id="432" r:id="rId62"/>
    <p:sldId id="421" r:id="rId63"/>
    <p:sldId id="450" r:id="rId64"/>
    <p:sldId id="386" r:id="rId65"/>
    <p:sldId id="387" r:id="rId66"/>
    <p:sldId id="422" r:id="rId67"/>
    <p:sldId id="388" r:id="rId68"/>
    <p:sldId id="451" r:id="rId69"/>
    <p:sldId id="389" r:id="rId70"/>
    <p:sldId id="390" r:id="rId71"/>
    <p:sldId id="391" r:id="rId72"/>
    <p:sldId id="392" r:id="rId73"/>
    <p:sldId id="393" r:id="rId74"/>
    <p:sldId id="394" r:id="rId75"/>
    <p:sldId id="395" r:id="rId76"/>
    <p:sldId id="396" r:id="rId77"/>
    <p:sldId id="397" r:id="rId78"/>
    <p:sldId id="398" r:id="rId79"/>
    <p:sldId id="399" r:id="rId80"/>
    <p:sldId id="400" r:id="rId81"/>
    <p:sldId id="401" r:id="rId82"/>
    <p:sldId id="443" r:id="rId83"/>
    <p:sldId id="402" r:id="rId84"/>
    <p:sldId id="452" r:id="rId85"/>
    <p:sldId id="403" r:id="rId86"/>
    <p:sldId id="404" r:id="rId87"/>
    <p:sldId id="405" r:id="rId88"/>
    <p:sldId id="406" r:id="rId89"/>
    <p:sldId id="407" r:id="rId90"/>
    <p:sldId id="408" r:id="rId91"/>
    <p:sldId id="409" r:id="rId92"/>
    <p:sldId id="410" r:id="rId93"/>
    <p:sldId id="411" r:id="rId94"/>
    <p:sldId id="412" r:id="rId95"/>
    <p:sldId id="413" r:id="rId96"/>
    <p:sldId id="414" r:id="rId97"/>
    <p:sldId id="415" r:id="rId98"/>
    <p:sldId id="416" r:id="rId99"/>
    <p:sldId id="417" r:id="rId100"/>
    <p:sldId id="423" r:id="rId101"/>
    <p:sldId id="424" r:id="rId102"/>
    <p:sldId id="425" r:id="rId103"/>
    <p:sldId id="426" r:id="rId104"/>
    <p:sldId id="427" r:id="rId105"/>
    <p:sldId id="428" r:id="rId106"/>
    <p:sldId id="429" r:id="rId107"/>
    <p:sldId id="441" r:id="rId108"/>
    <p:sldId id="442" r:id="rId109"/>
    <p:sldId id="433" r:id="rId110"/>
    <p:sldId id="434" r:id="rId111"/>
    <p:sldId id="435" r:id="rId112"/>
    <p:sldId id="436" r:id="rId113"/>
    <p:sldId id="437" r:id="rId114"/>
    <p:sldId id="438" r:id="rId115"/>
    <p:sldId id="439" r:id="rId116"/>
    <p:sldId id="440" r:id="rId117"/>
  </p:sldIdLst>
  <p:sldSz cx="12192000" cy="6858000"/>
  <p:notesSz cx="6858000" cy="12192000"/>
  <p:defaultTextStyle>
    <a:defPPr>
      <a:defRPr lang="es-ES"/>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arlos Millán" initials="CM" lastIdx="1" clrIdx="0">
    <p:extLst>
      <p:ext uri="{19B8F6BF-5375-455C-9EA6-DF929625EA0E}">
        <p15:presenceInfo xmlns:p15="http://schemas.microsoft.com/office/powerpoint/2012/main" userId="40eabad842ba1ae3"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014" autoAdjust="0"/>
    <p:restoredTop sz="85430" autoAdjust="0"/>
  </p:normalViewPr>
  <p:slideViewPr>
    <p:cSldViewPr>
      <p:cViewPr varScale="1">
        <p:scale>
          <a:sx n="74" d="100"/>
          <a:sy n="74" d="100"/>
        </p:scale>
        <p:origin x="994" y="62"/>
      </p:cViewPr>
      <p:guideLst>
        <p:guide orient="horz" pos="2160"/>
        <p:guide pos="2880"/>
      </p:guideLst>
    </p:cSldViewPr>
  </p:slideViewPr>
  <p:outlineViewPr>
    <p:cViewPr>
      <p:scale>
        <a:sx n="33" d="100"/>
        <a:sy n="33" d="100"/>
      </p:scale>
      <p:origin x="0" y="-14050"/>
    </p:cViewPr>
  </p:outlineViewPr>
  <p:notesTextViewPr>
    <p:cViewPr>
      <p:scale>
        <a:sx n="3" d="2"/>
        <a:sy n="3" d="2"/>
      </p:scale>
      <p:origin x="0" y="0"/>
    </p:cViewPr>
  </p:notesTextViewPr>
  <p:sorterViewPr>
    <p:cViewPr>
      <p:scale>
        <a:sx n="100" d="100"/>
        <a:sy n="100" d="100"/>
      </p:scale>
      <p:origin x="0" y="-31018"/>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notesMaster" Target="notesMasters/notesMaster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commentAuthors" Target="commentAuthors.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viewProps" Target="view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6111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611188"/>
          </a:xfrm>
          <a:prstGeom prst="rect">
            <a:avLst/>
          </a:prstGeom>
        </p:spPr>
        <p:txBody>
          <a:bodyPr vert="horz" lIns="91440" tIns="45720" rIns="91440" bIns="45720" rtlCol="0"/>
          <a:lstStyle>
            <a:lvl1pPr algn="r">
              <a:defRPr sz="1200"/>
            </a:lvl1pPr>
          </a:lstStyle>
          <a:p>
            <a:fld id="{E66AFE7F-BE8C-4721-AD29-0BA65FB3EFD1}" type="datetimeFigureOut">
              <a:rPr lang="es-ES" smtClean="0"/>
              <a:t>04/03/2020</a:t>
            </a:fld>
            <a:endParaRPr lang="es-ES"/>
          </a:p>
        </p:txBody>
      </p:sp>
      <p:sp>
        <p:nvSpPr>
          <p:cNvPr id="4" name="Marcador de imagen de diapositiva 3"/>
          <p:cNvSpPr>
            <a:spLocks noGrp="1" noRot="1" noChangeAspect="1"/>
          </p:cNvSpPr>
          <p:nvPr>
            <p:ph type="sldImg" idx="2"/>
          </p:nvPr>
        </p:nvSpPr>
        <p:spPr>
          <a:xfrm>
            <a:off x="-228600" y="1524000"/>
            <a:ext cx="7315200" cy="41148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5867400"/>
            <a:ext cx="5486400" cy="4800600"/>
          </a:xfrm>
          <a:prstGeom prst="rect">
            <a:avLst/>
          </a:prstGeom>
        </p:spPr>
        <p:txBody>
          <a:bodyPr vert="horz" lIns="91440" tIns="45720" rIns="91440" bIns="45720" rtlCol="0"/>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11580813"/>
            <a:ext cx="2971800" cy="6111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11580813"/>
            <a:ext cx="2971800" cy="611187"/>
          </a:xfrm>
          <a:prstGeom prst="rect">
            <a:avLst/>
          </a:prstGeom>
        </p:spPr>
        <p:txBody>
          <a:bodyPr vert="horz" lIns="91440" tIns="45720" rIns="91440" bIns="45720" rtlCol="0" anchor="b"/>
          <a:lstStyle>
            <a:lvl1pPr algn="r">
              <a:defRPr sz="1200"/>
            </a:lvl1pPr>
          </a:lstStyle>
          <a:p>
            <a:fld id="{AC3BB8B7-8582-49C7-B8E5-C4E1B8AE548B}" type="slidenum">
              <a:rPr lang="es-ES" smtClean="0"/>
              <a:t>‹Nº›</a:t>
            </a:fld>
            <a:endParaRPr lang="es-ES"/>
          </a:p>
        </p:txBody>
      </p:sp>
    </p:spTree>
    <p:extLst>
      <p:ext uri="{BB962C8B-B14F-4D97-AF65-F5344CB8AC3E}">
        <p14:creationId xmlns:p14="http://schemas.microsoft.com/office/powerpoint/2010/main" val="14885274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jwt.io/" TargetMode="External"/><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adis/iti-core/iti-core-netcore/-/wikis/Introduccion-backend#divisi%C3%B3n-por-capas"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AC3BB8B7-8582-49C7-B8E5-C4E1B8AE548B}" type="slidenum">
              <a:rPr lang="es-ES" smtClean="0"/>
              <a:t>3</a:t>
            </a:fld>
            <a:endParaRPr lang="es-ES"/>
          </a:p>
        </p:txBody>
      </p:sp>
    </p:spTree>
    <p:extLst>
      <p:ext uri="{BB962C8B-B14F-4D97-AF65-F5344CB8AC3E}">
        <p14:creationId xmlns:p14="http://schemas.microsoft.com/office/powerpoint/2010/main" val="2415190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Lo recursos deben ser identificables por medio de una URL única y solo pueden ser consumidos por medio de métodos del protocolo de http (GET, PUT, POST, DELETE)</a:t>
            </a:r>
          </a:p>
          <a:p>
            <a:endParaRPr lang="es-ES" dirty="0"/>
          </a:p>
          <a:p>
            <a:r>
              <a:rPr lang="es-ES" dirty="0"/>
              <a:t>e existir una delimitación clara entre el cliente y el servidor. La interfaz de usuario y las peticiones al servidor son responsabilidad del cliente. Por el contrario, el acceso a los datos, el balanceo de carga y la seguridad son </a:t>
            </a:r>
            <a:r>
              <a:rPr lang="es-ES" dirty="0" err="1"/>
              <a:t>responsabildad</a:t>
            </a:r>
            <a:r>
              <a:rPr lang="es-ES" dirty="0"/>
              <a:t> del servidor.</a:t>
            </a:r>
          </a:p>
          <a:p>
            <a:endParaRPr lang="es-ES" dirty="0"/>
          </a:p>
          <a:p>
            <a:r>
              <a:rPr lang="es-ES" dirty="0"/>
              <a:t>Todas las operaciones entre el cliente y el servidor deben ser sin estado, por tanto, cualquier estado debe ser gestionado por el cliente y no por el servidor.</a:t>
            </a:r>
          </a:p>
        </p:txBody>
      </p:sp>
      <p:sp>
        <p:nvSpPr>
          <p:cNvPr id="4" name="Marcador de número de diapositiva 3"/>
          <p:cNvSpPr>
            <a:spLocks noGrp="1"/>
          </p:cNvSpPr>
          <p:nvPr>
            <p:ph type="sldNum" sz="quarter" idx="5"/>
          </p:nvPr>
        </p:nvSpPr>
        <p:spPr/>
        <p:txBody>
          <a:bodyPr/>
          <a:lstStyle/>
          <a:p>
            <a:fld id="{AC3BB8B7-8582-49C7-B8E5-C4E1B8AE548B}" type="slidenum">
              <a:rPr lang="es-ES" smtClean="0"/>
              <a:t>32</a:t>
            </a:fld>
            <a:endParaRPr lang="es-ES"/>
          </a:p>
        </p:txBody>
      </p:sp>
    </p:spTree>
    <p:extLst>
      <p:ext uri="{BB962C8B-B14F-4D97-AF65-F5344CB8AC3E}">
        <p14:creationId xmlns:p14="http://schemas.microsoft.com/office/powerpoint/2010/main" val="39388254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Tal como comentamos en la sección anterior, un API REST se entiende como una serie de recursos que se pueden solicitar por medio del protocolo HTTP, por tanto, a la hora de diseñar nuestra API lo primero que debemos hacer es identificar los recursos que vamos a ofrecer</a:t>
            </a:r>
          </a:p>
        </p:txBody>
      </p:sp>
      <p:sp>
        <p:nvSpPr>
          <p:cNvPr id="4" name="Marcador de número de diapositiva 3"/>
          <p:cNvSpPr>
            <a:spLocks noGrp="1"/>
          </p:cNvSpPr>
          <p:nvPr>
            <p:ph type="sldNum" sz="quarter" idx="5"/>
          </p:nvPr>
        </p:nvSpPr>
        <p:spPr/>
        <p:txBody>
          <a:bodyPr/>
          <a:lstStyle/>
          <a:p>
            <a:fld id="{AC3BB8B7-8582-49C7-B8E5-C4E1B8AE548B}" type="slidenum">
              <a:rPr lang="es-ES" smtClean="0"/>
              <a:t>34</a:t>
            </a:fld>
            <a:endParaRPr lang="es-ES"/>
          </a:p>
        </p:txBody>
      </p:sp>
    </p:spTree>
    <p:extLst>
      <p:ext uri="{BB962C8B-B14F-4D97-AF65-F5344CB8AC3E}">
        <p14:creationId xmlns:p14="http://schemas.microsoft.com/office/powerpoint/2010/main" val="350743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Tal como comentamos en la sección anterior, un API REST se entiende como una serie de recursos que se pueden solicitar por medio del protocolo HTTP, por tanto, a la hora de diseñar nuestra API lo primero que debemos hacer es identificar los recursos que vamos a ofrecer</a:t>
            </a:r>
          </a:p>
        </p:txBody>
      </p:sp>
      <p:sp>
        <p:nvSpPr>
          <p:cNvPr id="4" name="Marcador de número de diapositiva 3"/>
          <p:cNvSpPr>
            <a:spLocks noGrp="1"/>
          </p:cNvSpPr>
          <p:nvPr>
            <p:ph type="sldNum" sz="quarter" idx="5"/>
          </p:nvPr>
        </p:nvSpPr>
        <p:spPr/>
        <p:txBody>
          <a:bodyPr/>
          <a:lstStyle/>
          <a:p>
            <a:fld id="{AC3BB8B7-8582-49C7-B8E5-C4E1B8AE548B}" type="slidenum">
              <a:rPr lang="es-ES" smtClean="0"/>
              <a:t>35</a:t>
            </a:fld>
            <a:endParaRPr lang="es-ES"/>
          </a:p>
        </p:txBody>
      </p:sp>
    </p:spTree>
    <p:extLst>
      <p:ext uri="{BB962C8B-B14F-4D97-AF65-F5344CB8AC3E}">
        <p14:creationId xmlns:p14="http://schemas.microsoft.com/office/powerpoint/2010/main" val="26084900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ASPNET Core gestiona las peticiones a través de controladores para dar soporte a la creación de servicios REST. Por tanto, se puede entender un recurso de nuestro API como un controlador el cual va a definir los parámetros para realizar una petición, la respuesta que va a entregar y los métodos que soporta el recurso</a:t>
            </a:r>
          </a:p>
        </p:txBody>
      </p:sp>
      <p:sp>
        <p:nvSpPr>
          <p:cNvPr id="4" name="Marcador de número de diapositiva 3"/>
          <p:cNvSpPr>
            <a:spLocks noGrp="1"/>
          </p:cNvSpPr>
          <p:nvPr>
            <p:ph type="sldNum" sz="quarter" idx="5"/>
          </p:nvPr>
        </p:nvSpPr>
        <p:spPr/>
        <p:txBody>
          <a:bodyPr/>
          <a:lstStyle/>
          <a:p>
            <a:fld id="{AC3BB8B7-8582-49C7-B8E5-C4E1B8AE548B}" type="slidenum">
              <a:rPr lang="es-ES" smtClean="0"/>
              <a:t>37</a:t>
            </a:fld>
            <a:endParaRPr lang="es-ES"/>
          </a:p>
        </p:txBody>
      </p:sp>
    </p:spTree>
    <p:extLst>
      <p:ext uri="{BB962C8B-B14F-4D97-AF65-F5344CB8AC3E}">
        <p14:creationId xmlns:p14="http://schemas.microsoft.com/office/powerpoint/2010/main" val="14775662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El concepto consiste en la posibilidad de que un usuario obtenga un Token proporcionando sus credenciales de acceso (usuario y </a:t>
            </a:r>
            <a:r>
              <a:rPr lang="es-ES" dirty="0" err="1"/>
              <a:t>password</a:t>
            </a:r>
            <a:r>
              <a:rPr lang="es-ES" dirty="0"/>
              <a:t>) y que posteriormente pueda usar dicho token para acceder a un recurso sin necesidad de volver a proporcionar sus credenciales.</a:t>
            </a:r>
            <a:br>
              <a:rPr lang="es-ES" dirty="0"/>
            </a:br>
            <a:br>
              <a:rPr lang="es-ES" dirty="0"/>
            </a:br>
            <a:r>
              <a:rPr lang="es-ES" dirty="0"/>
              <a:t>La autenticación basada en token es altamente usada debido a que permite un mayor escalado de las </a:t>
            </a:r>
            <a:r>
              <a:rPr lang="es-ES" dirty="0" err="1"/>
              <a:t>APIs</a:t>
            </a:r>
            <a:r>
              <a:rPr lang="es-ES" dirty="0"/>
              <a:t>, ya que parte del principio de que el servidor no debe mantener el estado. El funcionamiento es simple, el cliente obtiene un token, el cliente se hace responsable de almacenar ese token, p </a:t>
            </a:r>
            <a:r>
              <a:rPr lang="es-ES" dirty="0" err="1"/>
              <a:t>ej</a:t>
            </a:r>
            <a:r>
              <a:rPr lang="es-ES" dirty="0"/>
              <a:t> en local </a:t>
            </a:r>
            <a:r>
              <a:rPr lang="es-ES" dirty="0" err="1"/>
              <a:t>storage</a:t>
            </a:r>
            <a:r>
              <a:rPr lang="es-ES" dirty="0"/>
              <a:t>, y en cada petición que hace al api se debe adjuntar el token en la cabecera de la petición para que el API verifique dicho token e identifique que la petición es realizada por el propietario del token. El flujo seria el siguiente.</a:t>
            </a:r>
          </a:p>
        </p:txBody>
      </p:sp>
      <p:sp>
        <p:nvSpPr>
          <p:cNvPr id="4" name="Marcador de número de diapositiva 3"/>
          <p:cNvSpPr>
            <a:spLocks noGrp="1"/>
          </p:cNvSpPr>
          <p:nvPr>
            <p:ph type="sldNum" sz="quarter" idx="5"/>
          </p:nvPr>
        </p:nvSpPr>
        <p:spPr/>
        <p:txBody>
          <a:bodyPr/>
          <a:lstStyle/>
          <a:p>
            <a:fld id="{AC3BB8B7-8582-49C7-B8E5-C4E1B8AE548B}" type="slidenum">
              <a:rPr lang="es-ES" smtClean="0"/>
              <a:t>41</a:t>
            </a:fld>
            <a:endParaRPr lang="es-ES"/>
          </a:p>
        </p:txBody>
      </p:sp>
    </p:spTree>
    <p:extLst>
      <p:ext uri="{BB962C8B-B14F-4D97-AF65-F5344CB8AC3E}">
        <p14:creationId xmlns:p14="http://schemas.microsoft.com/office/powerpoint/2010/main" val="14096662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Cabecera: Contiene información de codificación y tipo</a:t>
            </a:r>
          </a:p>
          <a:p>
            <a:endParaRPr lang="es-ES" dirty="0"/>
          </a:p>
          <a:p>
            <a:r>
              <a:rPr lang="es-ES" dirty="0" err="1"/>
              <a:t>Payload</a:t>
            </a:r>
            <a:r>
              <a:rPr lang="es-ES" dirty="0"/>
              <a:t>: Contiene la colección de </a:t>
            </a:r>
            <a:r>
              <a:rPr lang="es-ES" dirty="0" err="1"/>
              <a:t>claims</a:t>
            </a:r>
            <a:r>
              <a:rPr lang="es-ES" dirty="0"/>
              <a:t> que describe la identidad del usuario</a:t>
            </a:r>
          </a:p>
          <a:p>
            <a:endParaRPr lang="es-ES" dirty="0"/>
          </a:p>
          <a:p>
            <a:r>
              <a:rPr lang="es-ES" dirty="0"/>
              <a:t>Firma: Hash para validar que el token no ha sido alterado.</a:t>
            </a:r>
          </a:p>
        </p:txBody>
      </p:sp>
      <p:sp>
        <p:nvSpPr>
          <p:cNvPr id="4" name="Marcador de número de diapositiva 3"/>
          <p:cNvSpPr>
            <a:spLocks noGrp="1"/>
          </p:cNvSpPr>
          <p:nvPr>
            <p:ph type="sldNum" sz="quarter" idx="5"/>
          </p:nvPr>
        </p:nvSpPr>
        <p:spPr/>
        <p:txBody>
          <a:bodyPr/>
          <a:lstStyle/>
          <a:p>
            <a:fld id="{AC3BB8B7-8582-49C7-B8E5-C4E1B8AE548B}" type="slidenum">
              <a:rPr lang="es-ES" smtClean="0"/>
              <a:t>42</a:t>
            </a:fld>
            <a:endParaRPr lang="es-ES"/>
          </a:p>
        </p:txBody>
      </p:sp>
    </p:spTree>
    <p:extLst>
      <p:ext uri="{BB962C8B-B14F-4D97-AF65-F5344CB8AC3E}">
        <p14:creationId xmlns:p14="http://schemas.microsoft.com/office/powerpoint/2010/main" val="27914125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hlinkClick r:id="rId3"/>
              </a:rPr>
              <a:t>https://jwt.io/</a:t>
            </a:r>
            <a:endParaRPr lang="es-ES" dirty="0"/>
          </a:p>
        </p:txBody>
      </p:sp>
      <p:sp>
        <p:nvSpPr>
          <p:cNvPr id="4" name="Marcador de número de diapositiva 3"/>
          <p:cNvSpPr>
            <a:spLocks noGrp="1"/>
          </p:cNvSpPr>
          <p:nvPr>
            <p:ph type="sldNum" sz="quarter" idx="5"/>
          </p:nvPr>
        </p:nvSpPr>
        <p:spPr/>
        <p:txBody>
          <a:bodyPr/>
          <a:lstStyle/>
          <a:p>
            <a:fld id="{AC3BB8B7-8582-49C7-B8E5-C4E1B8AE548B}" type="slidenum">
              <a:rPr lang="es-ES" smtClean="0"/>
              <a:t>43</a:t>
            </a:fld>
            <a:endParaRPr lang="es-ES"/>
          </a:p>
        </p:txBody>
      </p:sp>
    </p:spTree>
    <p:extLst>
      <p:ext uri="{BB962C8B-B14F-4D97-AF65-F5344CB8AC3E}">
        <p14:creationId xmlns:p14="http://schemas.microsoft.com/office/powerpoint/2010/main" val="30354972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En el protocolo HTTP la autenticación es el proceso de negociar el acceso a un recurso seguro. Para realizar el proceso de negociación el servidor debe indicar los esquemas de autenticación que soporta. Existen múltiples esquemas, por ejemplo, Basic, Cookie o </a:t>
            </a:r>
            <a:r>
              <a:rPr lang="es-ES" dirty="0" err="1"/>
              <a:t>Bearer</a:t>
            </a:r>
            <a:r>
              <a:rPr lang="es-ES" dirty="0"/>
              <a:t>.</a:t>
            </a:r>
          </a:p>
          <a:p>
            <a:endParaRPr lang="es-ES" dirty="0"/>
          </a:p>
        </p:txBody>
      </p:sp>
      <p:sp>
        <p:nvSpPr>
          <p:cNvPr id="4" name="Marcador de número de diapositiva 3"/>
          <p:cNvSpPr>
            <a:spLocks noGrp="1"/>
          </p:cNvSpPr>
          <p:nvPr>
            <p:ph type="sldNum" sz="quarter" idx="5"/>
          </p:nvPr>
        </p:nvSpPr>
        <p:spPr/>
        <p:txBody>
          <a:bodyPr/>
          <a:lstStyle/>
          <a:p>
            <a:fld id="{AC3BB8B7-8582-49C7-B8E5-C4E1B8AE548B}" type="slidenum">
              <a:rPr lang="es-ES" smtClean="0"/>
              <a:t>44</a:t>
            </a:fld>
            <a:endParaRPr lang="es-ES"/>
          </a:p>
        </p:txBody>
      </p:sp>
    </p:spTree>
    <p:extLst>
      <p:ext uri="{BB962C8B-B14F-4D97-AF65-F5344CB8AC3E}">
        <p14:creationId xmlns:p14="http://schemas.microsoft.com/office/powerpoint/2010/main" val="6177236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AC3BB8B7-8582-49C7-B8E5-C4E1B8AE548B}" type="slidenum">
              <a:rPr lang="es-ES" smtClean="0"/>
              <a:t>48</a:t>
            </a:fld>
            <a:endParaRPr lang="es-ES"/>
          </a:p>
        </p:txBody>
      </p:sp>
    </p:spTree>
    <p:extLst>
      <p:ext uri="{BB962C8B-B14F-4D97-AF65-F5344CB8AC3E}">
        <p14:creationId xmlns:p14="http://schemas.microsoft.com/office/powerpoint/2010/main" val="20413418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Ejemplo modelar una clase Parte : </a:t>
            </a:r>
            <a:r>
              <a:rPr lang="es-ES" dirty="0" err="1"/>
              <a:t>BaseEntity</a:t>
            </a:r>
            <a:r>
              <a:rPr lang="es-ES" dirty="0"/>
              <a:t>&lt;</a:t>
            </a:r>
            <a:r>
              <a:rPr lang="es-ES" dirty="0" err="1"/>
              <a:t>int</a:t>
            </a:r>
            <a:r>
              <a:rPr lang="es-ES" dirty="0"/>
              <a:t>&gt;</a:t>
            </a:r>
          </a:p>
        </p:txBody>
      </p:sp>
      <p:sp>
        <p:nvSpPr>
          <p:cNvPr id="4" name="Marcador de número de diapositiva 3"/>
          <p:cNvSpPr>
            <a:spLocks noGrp="1"/>
          </p:cNvSpPr>
          <p:nvPr>
            <p:ph type="sldNum" sz="quarter" idx="10"/>
          </p:nvPr>
        </p:nvSpPr>
        <p:spPr/>
        <p:txBody>
          <a:bodyPr/>
          <a:lstStyle/>
          <a:p>
            <a:fld id="{AC3BB8B7-8582-49C7-B8E5-C4E1B8AE548B}" type="slidenum">
              <a:rPr lang="es-ES" smtClean="0"/>
              <a:t>50</a:t>
            </a:fld>
            <a:endParaRPr lang="es-ES"/>
          </a:p>
        </p:txBody>
      </p:sp>
    </p:spTree>
    <p:extLst>
      <p:ext uri="{BB962C8B-B14F-4D97-AF65-F5344CB8AC3E}">
        <p14:creationId xmlns:p14="http://schemas.microsoft.com/office/powerpoint/2010/main" val="27645946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Hemos organizado el código aplicando los conceptos del diseño orientado al dominio. En concreto hemos separado la aplicación en tres grandes capas: Infraestructura, Dominio y Aplicación</a:t>
            </a:r>
          </a:p>
        </p:txBody>
      </p:sp>
      <p:sp>
        <p:nvSpPr>
          <p:cNvPr id="4" name="Marcador de número de diapositiva 3"/>
          <p:cNvSpPr>
            <a:spLocks noGrp="1"/>
          </p:cNvSpPr>
          <p:nvPr>
            <p:ph type="sldNum" sz="quarter" idx="5"/>
          </p:nvPr>
        </p:nvSpPr>
        <p:spPr/>
        <p:txBody>
          <a:bodyPr/>
          <a:lstStyle/>
          <a:p>
            <a:fld id="{AC3BB8B7-8582-49C7-B8E5-C4E1B8AE548B}" type="slidenum">
              <a:rPr lang="es-ES" smtClean="0"/>
              <a:t>16</a:t>
            </a:fld>
            <a:endParaRPr lang="es-ES"/>
          </a:p>
        </p:txBody>
      </p:sp>
    </p:spTree>
    <p:extLst>
      <p:ext uri="{BB962C8B-B14F-4D97-AF65-F5344CB8AC3E}">
        <p14:creationId xmlns:p14="http://schemas.microsoft.com/office/powerpoint/2010/main" val="253161997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Ejemplo añadir </a:t>
            </a:r>
            <a:r>
              <a:rPr lang="es-ES" dirty="0" err="1"/>
              <a:t>migration</a:t>
            </a:r>
            <a:endParaRPr lang="es-ES" dirty="0"/>
          </a:p>
          <a:p>
            <a:r>
              <a:rPr lang="es-ES" sz="1200" kern="1200" dirty="0" err="1">
                <a:solidFill>
                  <a:schemeClr val="tx1"/>
                </a:solidFill>
                <a:latin typeface="+mn-lt"/>
                <a:ea typeface="+mn-ea"/>
                <a:cs typeface="+mn-cs"/>
              </a:rPr>
              <a:t>add-migration</a:t>
            </a:r>
            <a:r>
              <a:rPr lang="es-ES" sz="1200" kern="1200" dirty="0">
                <a:solidFill>
                  <a:schemeClr val="tx1"/>
                </a:solidFill>
                <a:latin typeface="+mn-lt"/>
                <a:ea typeface="+mn-ea"/>
                <a:cs typeface="+mn-cs"/>
              </a:rPr>
              <a:t> </a:t>
            </a:r>
            <a:r>
              <a:rPr lang="es-ES" sz="1200" kern="1200" dirty="0" err="1">
                <a:solidFill>
                  <a:schemeClr val="tx1"/>
                </a:solidFill>
                <a:latin typeface="+mn-lt"/>
                <a:ea typeface="+mn-ea"/>
                <a:cs typeface="+mn-cs"/>
              </a:rPr>
              <a:t>AddTablePartes</a:t>
            </a:r>
            <a:endParaRPr lang="es-ES" sz="1200" kern="1200" dirty="0">
              <a:solidFill>
                <a:schemeClr val="tx1"/>
              </a:solidFill>
              <a:latin typeface="+mn-lt"/>
              <a:ea typeface="+mn-ea"/>
              <a:cs typeface="+mn-cs"/>
            </a:endParaRPr>
          </a:p>
          <a:p>
            <a:r>
              <a:rPr lang="es-ES" sz="1200" kern="1200" dirty="0" err="1">
                <a:solidFill>
                  <a:schemeClr val="tx1"/>
                </a:solidFill>
                <a:latin typeface="+mn-lt"/>
                <a:ea typeface="+mn-ea"/>
                <a:cs typeface="+mn-cs"/>
              </a:rPr>
              <a:t>Update-database</a:t>
            </a:r>
            <a:endParaRPr lang="es-ES" sz="1200" kern="1200" dirty="0">
              <a:solidFill>
                <a:schemeClr val="tx1"/>
              </a:solidFill>
              <a:latin typeface="+mn-lt"/>
              <a:ea typeface="+mn-ea"/>
              <a:cs typeface="+mn-cs"/>
            </a:endParaRPr>
          </a:p>
          <a:p>
            <a:r>
              <a:rPr lang="es-ES" sz="1200" kern="1200" dirty="0" err="1">
                <a:solidFill>
                  <a:schemeClr val="tx1"/>
                </a:solidFill>
                <a:latin typeface="+mn-lt"/>
                <a:ea typeface="+mn-ea"/>
                <a:cs typeface="+mn-cs"/>
              </a:rPr>
              <a:t>update-database</a:t>
            </a:r>
            <a:r>
              <a:rPr lang="es-ES" sz="1200" kern="1200" dirty="0">
                <a:solidFill>
                  <a:schemeClr val="tx1"/>
                </a:solidFill>
                <a:latin typeface="+mn-lt"/>
                <a:ea typeface="+mn-ea"/>
                <a:cs typeface="+mn-cs"/>
              </a:rPr>
              <a:t> -</a:t>
            </a:r>
            <a:r>
              <a:rPr lang="es-ES" sz="1200" kern="1200" dirty="0" err="1">
                <a:solidFill>
                  <a:schemeClr val="tx1"/>
                </a:solidFill>
                <a:latin typeface="+mn-lt"/>
                <a:ea typeface="+mn-ea"/>
                <a:cs typeface="+mn-cs"/>
              </a:rPr>
              <a:t>migration</a:t>
            </a:r>
            <a:r>
              <a:rPr lang="es-ES" sz="1200" kern="1200" dirty="0">
                <a:solidFill>
                  <a:schemeClr val="tx1"/>
                </a:solidFill>
                <a:latin typeface="+mn-lt"/>
                <a:ea typeface="+mn-ea"/>
                <a:cs typeface="+mn-cs"/>
              </a:rPr>
              <a:t> </a:t>
            </a:r>
            <a:r>
              <a:rPr lang="es-ES" sz="1200" kern="1200" dirty="0" err="1">
                <a:solidFill>
                  <a:schemeClr val="tx1"/>
                </a:solidFill>
                <a:latin typeface="+mn-lt"/>
                <a:ea typeface="+mn-ea"/>
                <a:cs typeface="+mn-cs"/>
              </a:rPr>
              <a:t>InitialMigration</a:t>
            </a:r>
            <a:endParaRPr lang="es-ES" sz="1200" kern="1200" dirty="0">
              <a:solidFill>
                <a:schemeClr val="tx1"/>
              </a:solidFill>
              <a:latin typeface="+mn-lt"/>
              <a:ea typeface="+mn-ea"/>
              <a:cs typeface="+mn-cs"/>
            </a:endParaRPr>
          </a:p>
          <a:p>
            <a:r>
              <a:rPr lang="es-ES" sz="1200" kern="1200" dirty="0" err="1">
                <a:solidFill>
                  <a:schemeClr val="tx1"/>
                </a:solidFill>
                <a:latin typeface="+mn-lt"/>
                <a:ea typeface="+mn-ea"/>
                <a:cs typeface="+mn-cs"/>
              </a:rPr>
              <a:t>remove-migration</a:t>
            </a:r>
            <a:r>
              <a:rPr lang="es-ES" sz="1200" kern="1200" dirty="0">
                <a:solidFill>
                  <a:schemeClr val="tx1"/>
                </a:solidFill>
                <a:latin typeface="+mn-lt"/>
                <a:ea typeface="+mn-ea"/>
                <a:cs typeface="+mn-cs"/>
              </a:rPr>
              <a:t> </a:t>
            </a:r>
          </a:p>
          <a:p>
            <a:endParaRPr lang="es-ES" dirty="0"/>
          </a:p>
        </p:txBody>
      </p:sp>
      <p:sp>
        <p:nvSpPr>
          <p:cNvPr id="4" name="Marcador de número de diapositiva 3"/>
          <p:cNvSpPr>
            <a:spLocks noGrp="1"/>
          </p:cNvSpPr>
          <p:nvPr>
            <p:ph type="sldNum" sz="quarter" idx="10"/>
          </p:nvPr>
        </p:nvSpPr>
        <p:spPr/>
        <p:txBody>
          <a:bodyPr/>
          <a:lstStyle/>
          <a:p>
            <a:fld id="{AC3BB8B7-8582-49C7-B8E5-C4E1B8AE548B}" type="slidenum">
              <a:rPr lang="es-ES" smtClean="0"/>
              <a:t>54</a:t>
            </a:fld>
            <a:endParaRPr lang="es-ES"/>
          </a:p>
        </p:txBody>
      </p:sp>
    </p:spTree>
    <p:extLst>
      <p:ext uri="{BB962C8B-B14F-4D97-AF65-F5344CB8AC3E}">
        <p14:creationId xmlns:p14="http://schemas.microsoft.com/office/powerpoint/2010/main" val="217577106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AC3BB8B7-8582-49C7-B8E5-C4E1B8AE548B}" type="slidenum">
              <a:rPr lang="es-ES" smtClean="0"/>
              <a:t>55</a:t>
            </a:fld>
            <a:endParaRPr lang="es-ES"/>
          </a:p>
        </p:txBody>
      </p:sp>
    </p:spTree>
    <p:extLst>
      <p:ext uri="{BB962C8B-B14F-4D97-AF65-F5344CB8AC3E}">
        <p14:creationId xmlns:p14="http://schemas.microsoft.com/office/powerpoint/2010/main" val="153612097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AC3BB8B7-8582-49C7-B8E5-C4E1B8AE548B}" type="slidenum">
              <a:rPr lang="es-ES" smtClean="0"/>
              <a:t>58</a:t>
            </a:fld>
            <a:endParaRPr lang="es-ES"/>
          </a:p>
        </p:txBody>
      </p:sp>
    </p:spTree>
    <p:extLst>
      <p:ext uri="{BB962C8B-B14F-4D97-AF65-F5344CB8AC3E}">
        <p14:creationId xmlns:p14="http://schemas.microsoft.com/office/powerpoint/2010/main" val="14682393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Ejemplo uno a muchos:</a:t>
            </a:r>
            <a:r>
              <a:rPr lang="es-ES" baseline="0" dirty="0"/>
              <a:t> Parte - Intervenciones</a:t>
            </a:r>
            <a:endParaRPr lang="es-ES" dirty="0"/>
          </a:p>
        </p:txBody>
      </p:sp>
      <p:sp>
        <p:nvSpPr>
          <p:cNvPr id="4" name="Marcador de número de diapositiva 3"/>
          <p:cNvSpPr>
            <a:spLocks noGrp="1"/>
          </p:cNvSpPr>
          <p:nvPr>
            <p:ph type="sldNum" sz="quarter" idx="10"/>
          </p:nvPr>
        </p:nvSpPr>
        <p:spPr/>
        <p:txBody>
          <a:bodyPr/>
          <a:lstStyle/>
          <a:p>
            <a:fld id="{AC3BB8B7-8582-49C7-B8E5-C4E1B8AE548B}" type="slidenum">
              <a:rPr lang="es-ES" smtClean="0"/>
              <a:t>59</a:t>
            </a:fld>
            <a:endParaRPr lang="es-ES"/>
          </a:p>
        </p:txBody>
      </p:sp>
    </p:spTree>
    <p:extLst>
      <p:ext uri="{BB962C8B-B14F-4D97-AF65-F5344CB8AC3E}">
        <p14:creationId xmlns:p14="http://schemas.microsoft.com/office/powerpoint/2010/main" val="177822964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baseline="0" dirty="0"/>
          </a:p>
        </p:txBody>
      </p:sp>
      <p:sp>
        <p:nvSpPr>
          <p:cNvPr id="4" name="Marcador de número de diapositiva 3"/>
          <p:cNvSpPr>
            <a:spLocks noGrp="1"/>
          </p:cNvSpPr>
          <p:nvPr>
            <p:ph type="sldNum" sz="quarter" idx="10"/>
          </p:nvPr>
        </p:nvSpPr>
        <p:spPr/>
        <p:txBody>
          <a:bodyPr/>
          <a:lstStyle/>
          <a:p>
            <a:fld id="{AC3BB8B7-8582-49C7-B8E5-C4E1B8AE548B}" type="slidenum">
              <a:rPr lang="es-ES" smtClean="0"/>
              <a:t>60</a:t>
            </a:fld>
            <a:endParaRPr lang="es-ES"/>
          </a:p>
        </p:txBody>
      </p:sp>
    </p:spTree>
    <p:extLst>
      <p:ext uri="{BB962C8B-B14F-4D97-AF65-F5344CB8AC3E}">
        <p14:creationId xmlns:p14="http://schemas.microsoft.com/office/powerpoint/2010/main" val="244439775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Ejemplo</a:t>
            </a:r>
            <a:r>
              <a:rPr lang="es-ES" baseline="0" dirty="0"/>
              <a:t> muchos a muchos</a:t>
            </a:r>
          </a:p>
        </p:txBody>
      </p:sp>
      <p:sp>
        <p:nvSpPr>
          <p:cNvPr id="4" name="Marcador de número de diapositiva 3"/>
          <p:cNvSpPr>
            <a:spLocks noGrp="1"/>
          </p:cNvSpPr>
          <p:nvPr>
            <p:ph type="sldNum" sz="quarter" idx="10"/>
          </p:nvPr>
        </p:nvSpPr>
        <p:spPr/>
        <p:txBody>
          <a:bodyPr/>
          <a:lstStyle/>
          <a:p>
            <a:fld id="{AC3BB8B7-8582-49C7-B8E5-C4E1B8AE548B}" type="slidenum">
              <a:rPr lang="es-ES" smtClean="0"/>
              <a:t>61</a:t>
            </a:fld>
            <a:endParaRPr lang="es-ES"/>
          </a:p>
        </p:txBody>
      </p:sp>
    </p:spTree>
    <p:extLst>
      <p:ext uri="{BB962C8B-B14F-4D97-AF65-F5344CB8AC3E}">
        <p14:creationId xmlns:p14="http://schemas.microsoft.com/office/powerpoint/2010/main" val="259557994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Ejemplo</a:t>
            </a:r>
          </a:p>
        </p:txBody>
      </p:sp>
      <p:sp>
        <p:nvSpPr>
          <p:cNvPr id="4" name="Marcador de número de diapositiva 3"/>
          <p:cNvSpPr>
            <a:spLocks noGrp="1"/>
          </p:cNvSpPr>
          <p:nvPr>
            <p:ph type="sldNum" sz="quarter" idx="10"/>
          </p:nvPr>
        </p:nvSpPr>
        <p:spPr/>
        <p:txBody>
          <a:bodyPr/>
          <a:lstStyle/>
          <a:p>
            <a:fld id="{AC3BB8B7-8582-49C7-B8E5-C4E1B8AE548B}" type="slidenum">
              <a:rPr lang="es-ES" smtClean="0"/>
              <a:t>62</a:t>
            </a:fld>
            <a:endParaRPr lang="es-ES"/>
          </a:p>
        </p:txBody>
      </p:sp>
    </p:spTree>
    <p:extLst>
      <p:ext uri="{BB962C8B-B14F-4D97-AF65-F5344CB8AC3E}">
        <p14:creationId xmlns:p14="http://schemas.microsoft.com/office/powerpoint/2010/main" val="103568033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AC3BB8B7-8582-49C7-B8E5-C4E1B8AE548B}" type="slidenum">
              <a:rPr lang="es-ES" smtClean="0"/>
              <a:t>63</a:t>
            </a:fld>
            <a:endParaRPr lang="es-ES"/>
          </a:p>
        </p:txBody>
      </p:sp>
    </p:spTree>
    <p:extLst>
      <p:ext uri="{BB962C8B-B14F-4D97-AF65-F5344CB8AC3E}">
        <p14:creationId xmlns:p14="http://schemas.microsoft.com/office/powerpoint/2010/main" val="204739073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AC3BB8B7-8582-49C7-B8E5-C4E1B8AE548B}" type="slidenum">
              <a:rPr lang="es-ES" smtClean="0"/>
              <a:t>65</a:t>
            </a:fld>
            <a:endParaRPr lang="es-ES"/>
          </a:p>
        </p:txBody>
      </p:sp>
    </p:spTree>
    <p:extLst>
      <p:ext uri="{BB962C8B-B14F-4D97-AF65-F5344CB8AC3E}">
        <p14:creationId xmlns:p14="http://schemas.microsoft.com/office/powerpoint/2010/main" val="253629064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AC3BB8B7-8582-49C7-B8E5-C4E1B8AE548B}" type="slidenum">
              <a:rPr lang="es-ES" smtClean="0"/>
              <a:t>66</a:t>
            </a:fld>
            <a:endParaRPr lang="es-ES"/>
          </a:p>
        </p:txBody>
      </p:sp>
    </p:spTree>
    <p:extLst>
      <p:ext uri="{BB962C8B-B14F-4D97-AF65-F5344CB8AC3E}">
        <p14:creationId xmlns:p14="http://schemas.microsoft.com/office/powerpoint/2010/main" val="6418742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Que en la solución se ven de la siguiente forma:</a:t>
            </a:r>
          </a:p>
        </p:txBody>
      </p:sp>
      <p:sp>
        <p:nvSpPr>
          <p:cNvPr id="4" name="Marcador de número de diapositiva 3"/>
          <p:cNvSpPr>
            <a:spLocks noGrp="1"/>
          </p:cNvSpPr>
          <p:nvPr>
            <p:ph type="sldNum" sz="quarter" idx="5"/>
          </p:nvPr>
        </p:nvSpPr>
        <p:spPr/>
        <p:txBody>
          <a:bodyPr/>
          <a:lstStyle/>
          <a:p>
            <a:fld id="{AC3BB8B7-8582-49C7-B8E5-C4E1B8AE548B}" type="slidenum">
              <a:rPr lang="es-ES" smtClean="0"/>
              <a:t>17</a:t>
            </a:fld>
            <a:endParaRPr lang="es-ES"/>
          </a:p>
        </p:txBody>
      </p:sp>
    </p:spTree>
    <p:extLst>
      <p:ext uri="{BB962C8B-B14F-4D97-AF65-F5344CB8AC3E}">
        <p14:creationId xmlns:p14="http://schemas.microsoft.com/office/powerpoint/2010/main" val="298629130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AC3BB8B7-8582-49C7-B8E5-C4E1B8AE548B}" type="slidenum">
              <a:rPr lang="es-ES" smtClean="0"/>
              <a:t>68</a:t>
            </a:fld>
            <a:endParaRPr lang="es-ES"/>
          </a:p>
        </p:txBody>
      </p:sp>
    </p:spTree>
    <p:extLst>
      <p:ext uri="{BB962C8B-B14F-4D97-AF65-F5344CB8AC3E}">
        <p14:creationId xmlns:p14="http://schemas.microsoft.com/office/powerpoint/2010/main" val="344047075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Crear </a:t>
            </a:r>
            <a:r>
              <a:rPr lang="es-ES" dirty="0" err="1"/>
              <a:t>Dto</a:t>
            </a:r>
            <a:r>
              <a:rPr lang="es-ES" dirty="0"/>
              <a:t> y </a:t>
            </a:r>
            <a:r>
              <a:rPr lang="es-ES" dirty="0" err="1"/>
              <a:t>ListDto</a:t>
            </a:r>
            <a:endParaRPr lang="es-ES" dirty="0"/>
          </a:p>
        </p:txBody>
      </p:sp>
      <p:sp>
        <p:nvSpPr>
          <p:cNvPr id="4" name="Marcador de número de diapositiva 3"/>
          <p:cNvSpPr>
            <a:spLocks noGrp="1"/>
          </p:cNvSpPr>
          <p:nvPr>
            <p:ph type="sldNum" sz="quarter" idx="10"/>
          </p:nvPr>
        </p:nvSpPr>
        <p:spPr/>
        <p:txBody>
          <a:bodyPr/>
          <a:lstStyle/>
          <a:p>
            <a:fld id="{AC3BB8B7-8582-49C7-B8E5-C4E1B8AE548B}" type="slidenum">
              <a:rPr lang="es-ES" smtClean="0"/>
              <a:t>76</a:t>
            </a:fld>
            <a:endParaRPr lang="es-ES"/>
          </a:p>
        </p:txBody>
      </p:sp>
    </p:spTree>
    <p:extLst>
      <p:ext uri="{BB962C8B-B14F-4D97-AF65-F5344CB8AC3E}">
        <p14:creationId xmlns:p14="http://schemas.microsoft.com/office/powerpoint/2010/main" val="177571298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Crear DTO</a:t>
            </a:r>
          </a:p>
        </p:txBody>
      </p:sp>
      <p:sp>
        <p:nvSpPr>
          <p:cNvPr id="4" name="Marcador de número de diapositiva 3"/>
          <p:cNvSpPr>
            <a:spLocks noGrp="1"/>
          </p:cNvSpPr>
          <p:nvPr>
            <p:ph type="sldNum" sz="quarter" idx="10"/>
          </p:nvPr>
        </p:nvSpPr>
        <p:spPr/>
        <p:txBody>
          <a:bodyPr/>
          <a:lstStyle/>
          <a:p>
            <a:fld id="{AC3BB8B7-8582-49C7-B8E5-C4E1B8AE548B}" type="slidenum">
              <a:rPr lang="es-ES" smtClean="0"/>
              <a:t>77</a:t>
            </a:fld>
            <a:endParaRPr lang="es-ES"/>
          </a:p>
        </p:txBody>
      </p:sp>
    </p:spTree>
    <p:extLst>
      <p:ext uri="{BB962C8B-B14F-4D97-AF65-F5344CB8AC3E}">
        <p14:creationId xmlns:p14="http://schemas.microsoft.com/office/powerpoint/2010/main" val="108780606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AC3BB8B7-8582-49C7-B8E5-C4E1B8AE548B}" type="slidenum">
              <a:rPr lang="es-ES" smtClean="0"/>
              <a:t>84</a:t>
            </a:fld>
            <a:endParaRPr lang="es-ES"/>
          </a:p>
        </p:txBody>
      </p:sp>
    </p:spTree>
    <p:extLst>
      <p:ext uri="{BB962C8B-B14F-4D97-AF65-F5344CB8AC3E}">
        <p14:creationId xmlns:p14="http://schemas.microsoft.com/office/powerpoint/2010/main" val="284143732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Crear un servicio de partes</a:t>
            </a:r>
          </a:p>
        </p:txBody>
      </p:sp>
      <p:sp>
        <p:nvSpPr>
          <p:cNvPr id="4" name="Marcador de número de diapositiva 3"/>
          <p:cNvSpPr>
            <a:spLocks noGrp="1"/>
          </p:cNvSpPr>
          <p:nvPr>
            <p:ph type="sldNum" sz="quarter" idx="10"/>
          </p:nvPr>
        </p:nvSpPr>
        <p:spPr/>
        <p:txBody>
          <a:bodyPr/>
          <a:lstStyle/>
          <a:p>
            <a:fld id="{AC3BB8B7-8582-49C7-B8E5-C4E1B8AE548B}" type="slidenum">
              <a:rPr lang="es-ES" smtClean="0"/>
              <a:t>87</a:t>
            </a:fld>
            <a:endParaRPr lang="es-ES"/>
          </a:p>
        </p:txBody>
      </p:sp>
    </p:spTree>
    <p:extLst>
      <p:ext uri="{BB962C8B-B14F-4D97-AF65-F5344CB8AC3E}">
        <p14:creationId xmlns:p14="http://schemas.microsoft.com/office/powerpoint/2010/main" val="102414743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Crear un controlador de partes </a:t>
            </a:r>
            <a:r>
              <a:rPr lang="es-ES" dirty="0" err="1"/>
              <a:t>Get</a:t>
            </a:r>
            <a:r>
              <a:rPr lang="es-ES" dirty="0"/>
              <a:t> y Post</a:t>
            </a:r>
          </a:p>
        </p:txBody>
      </p:sp>
      <p:sp>
        <p:nvSpPr>
          <p:cNvPr id="4" name="Marcador de número de diapositiva 3"/>
          <p:cNvSpPr>
            <a:spLocks noGrp="1"/>
          </p:cNvSpPr>
          <p:nvPr>
            <p:ph type="sldNum" sz="quarter" idx="10"/>
          </p:nvPr>
        </p:nvSpPr>
        <p:spPr/>
        <p:txBody>
          <a:bodyPr/>
          <a:lstStyle/>
          <a:p>
            <a:fld id="{AC3BB8B7-8582-49C7-B8E5-C4E1B8AE548B}" type="slidenum">
              <a:rPr lang="es-ES" smtClean="0"/>
              <a:t>88</a:t>
            </a:fld>
            <a:endParaRPr lang="es-ES"/>
          </a:p>
        </p:txBody>
      </p:sp>
    </p:spTree>
    <p:extLst>
      <p:ext uri="{BB962C8B-B14F-4D97-AF65-F5344CB8AC3E}">
        <p14:creationId xmlns:p14="http://schemas.microsoft.com/office/powerpoint/2010/main" val="262076836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Ejemplo</a:t>
            </a:r>
          </a:p>
        </p:txBody>
      </p:sp>
      <p:sp>
        <p:nvSpPr>
          <p:cNvPr id="4" name="Marcador de número de diapositiva 3"/>
          <p:cNvSpPr>
            <a:spLocks noGrp="1"/>
          </p:cNvSpPr>
          <p:nvPr>
            <p:ph type="sldNum" sz="quarter" idx="10"/>
          </p:nvPr>
        </p:nvSpPr>
        <p:spPr/>
        <p:txBody>
          <a:bodyPr/>
          <a:lstStyle/>
          <a:p>
            <a:fld id="{AC3BB8B7-8582-49C7-B8E5-C4E1B8AE548B}" type="slidenum">
              <a:rPr lang="es-ES" smtClean="0"/>
              <a:t>95</a:t>
            </a:fld>
            <a:endParaRPr lang="es-ES"/>
          </a:p>
        </p:txBody>
      </p:sp>
    </p:spTree>
    <p:extLst>
      <p:ext uri="{BB962C8B-B14F-4D97-AF65-F5344CB8AC3E}">
        <p14:creationId xmlns:p14="http://schemas.microsoft.com/office/powerpoint/2010/main" val="13077314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Ejemplo </a:t>
            </a:r>
            <a:r>
              <a:rPr lang="es-ES" dirty="0" err="1"/>
              <a:t>IParteQueryService</a:t>
            </a:r>
            <a:endParaRPr lang="es-ES" dirty="0"/>
          </a:p>
        </p:txBody>
      </p:sp>
      <p:sp>
        <p:nvSpPr>
          <p:cNvPr id="4" name="Marcador de número de diapositiva 3"/>
          <p:cNvSpPr>
            <a:spLocks noGrp="1"/>
          </p:cNvSpPr>
          <p:nvPr>
            <p:ph type="sldNum" sz="quarter" idx="10"/>
          </p:nvPr>
        </p:nvSpPr>
        <p:spPr/>
        <p:txBody>
          <a:bodyPr/>
          <a:lstStyle/>
          <a:p>
            <a:fld id="{AC3BB8B7-8582-49C7-B8E5-C4E1B8AE548B}" type="slidenum">
              <a:rPr lang="es-ES" smtClean="0"/>
              <a:t>97</a:t>
            </a:fld>
            <a:endParaRPr lang="es-ES"/>
          </a:p>
        </p:txBody>
      </p:sp>
    </p:spTree>
    <p:extLst>
      <p:ext uri="{BB962C8B-B14F-4D97-AF65-F5344CB8AC3E}">
        <p14:creationId xmlns:p14="http://schemas.microsoft.com/office/powerpoint/2010/main" val="188010736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Ejemplo</a:t>
            </a:r>
          </a:p>
        </p:txBody>
      </p:sp>
      <p:sp>
        <p:nvSpPr>
          <p:cNvPr id="4" name="Marcador de número de diapositiva 3"/>
          <p:cNvSpPr>
            <a:spLocks noGrp="1"/>
          </p:cNvSpPr>
          <p:nvPr>
            <p:ph type="sldNum" sz="quarter" idx="10"/>
          </p:nvPr>
        </p:nvSpPr>
        <p:spPr/>
        <p:txBody>
          <a:bodyPr/>
          <a:lstStyle/>
          <a:p>
            <a:fld id="{AC3BB8B7-8582-49C7-B8E5-C4E1B8AE548B}" type="slidenum">
              <a:rPr lang="es-ES" smtClean="0"/>
              <a:t>99</a:t>
            </a:fld>
            <a:endParaRPr lang="es-ES"/>
          </a:p>
        </p:txBody>
      </p:sp>
    </p:spTree>
    <p:extLst>
      <p:ext uri="{BB962C8B-B14F-4D97-AF65-F5344CB8AC3E}">
        <p14:creationId xmlns:p14="http://schemas.microsoft.com/office/powerpoint/2010/main" val="386197465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Ejemplo evento </a:t>
            </a:r>
            <a:r>
              <a:rPr lang="es-ES" dirty="0" err="1"/>
              <a:t>before</a:t>
            </a:r>
            <a:r>
              <a:rPr lang="es-ES" dirty="0"/>
              <a:t> </a:t>
            </a:r>
            <a:r>
              <a:rPr lang="es-ES" dirty="0" err="1"/>
              <a:t>create</a:t>
            </a:r>
            <a:endParaRPr lang="es-ES" dirty="0"/>
          </a:p>
        </p:txBody>
      </p:sp>
      <p:sp>
        <p:nvSpPr>
          <p:cNvPr id="4" name="Marcador de número de diapositiva 3"/>
          <p:cNvSpPr>
            <a:spLocks noGrp="1"/>
          </p:cNvSpPr>
          <p:nvPr>
            <p:ph type="sldNum" sz="quarter" idx="10"/>
          </p:nvPr>
        </p:nvSpPr>
        <p:spPr/>
        <p:txBody>
          <a:bodyPr/>
          <a:lstStyle/>
          <a:p>
            <a:fld id="{AC3BB8B7-8582-49C7-B8E5-C4E1B8AE548B}" type="slidenum">
              <a:rPr lang="es-ES" smtClean="0"/>
              <a:t>106</a:t>
            </a:fld>
            <a:endParaRPr lang="es-ES"/>
          </a:p>
        </p:txBody>
      </p:sp>
    </p:spTree>
    <p:extLst>
      <p:ext uri="{BB962C8B-B14F-4D97-AF65-F5344CB8AC3E}">
        <p14:creationId xmlns:p14="http://schemas.microsoft.com/office/powerpoint/2010/main" val="30286268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Al utilizar una metodología de desarrollo guiada por el dominio (</a:t>
            </a:r>
            <a:r>
              <a:rPr lang="es-ES" dirty="0" err="1"/>
              <a:t>Domain</a:t>
            </a:r>
            <a:r>
              <a:rPr lang="es-ES" dirty="0"/>
              <a:t> </a:t>
            </a:r>
            <a:r>
              <a:rPr lang="es-ES" dirty="0" err="1"/>
              <a:t>Driven</a:t>
            </a:r>
            <a:r>
              <a:rPr lang="es-ES" dirty="0"/>
              <a:t> </a:t>
            </a:r>
            <a:r>
              <a:rPr lang="es-ES" dirty="0" err="1"/>
              <a:t>Design</a:t>
            </a:r>
            <a:r>
              <a:rPr lang="es-ES" dirty="0"/>
              <a:t>), en esta capa se centrará la lógica de negocio de la aplicación. Contendrá todas las entidades que representan el modelo de negocio. Por ejemplo, si suponemos que vamos crear una nueva aplicación para gestionar los diagnósticos automatizados que se hacen en un hospital, la capa de dominio contendrá la definición de las entidades como Hospital, Especialidad o Predicción y la lógica de negocio para poder realizar una predicción.</a:t>
            </a:r>
          </a:p>
        </p:txBody>
      </p:sp>
      <p:sp>
        <p:nvSpPr>
          <p:cNvPr id="4" name="Marcador de número de diapositiva 3"/>
          <p:cNvSpPr>
            <a:spLocks noGrp="1"/>
          </p:cNvSpPr>
          <p:nvPr>
            <p:ph type="sldNum" sz="quarter" idx="5"/>
          </p:nvPr>
        </p:nvSpPr>
        <p:spPr/>
        <p:txBody>
          <a:bodyPr/>
          <a:lstStyle/>
          <a:p>
            <a:fld id="{AC3BB8B7-8582-49C7-B8E5-C4E1B8AE548B}" type="slidenum">
              <a:rPr lang="es-ES" smtClean="0"/>
              <a:t>18</a:t>
            </a:fld>
            <a:endParaRPr lang="es-ES"/>
          </a:p>
        </p:txBody>
      </p:sp>
    </p:spTree>
    <p:extLst>
      <p:ext uri="{BB962C8B-B14F-4D97-AF65-F5344CB8AC3E}">
        <p14:creationId xmlns:p14="http://schemas.microsoft.com/office/powerpoint/2010/main" val="200337423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AC3BB8B7-8582-49C7-B8E5-C4E1B8AE548B}" type="slidenum">
              <a:rPr lang="es-ES" smtClean="0"/>
              <a:t>107</a:t>
            </a:fld>
            <a:endParaRPr lang="es-ES"/>
          </a:p>
        </p:txBody>
      </p:sp>
    </p:spTree>
    <p:extLst>
      <p:ext uri="{BB962C8B-B14F-4D97-AF65-F5344CB8AC3E}">
        <p14:creationId xmlns:p14="http://schemas.microsoft.com/office/powerpoint/2010/main" val="374468354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AC3BB8B7-8582-49C7-B8E5-C4E1B8AE548B}" type="slidenum">
              <a:rPr lang="es-ES" smtClean="0"/>
              <a:t>108</a:t>
            </a:fld>
            <a:endParaRPr lang="es-ES"/>
          </a:p>
        </p:txBody>
      </p:sp>
    </p:spTree>
    <p:extLst>
      <p:ext uri="{BB962C8B-B14F-4D97-AF65-F5344CB8AC3E}">
        <p14:creationId xmlns:p14="http://schemas.microsoft.com/office/powerpoint/2010/main" val="6596340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Es responsable de orquestar las llamadas a componentes de dominio e infraestructura para ofrecer una funcionalidad concreta. Esta capa no debe tener lógica de negocio, a pesar de ello, debe entender la </a:t>
            </a:r>
            <a:r>
              <a:rPr lang="es-ES" dirty="0" err="1"/>
              <a:t>logica</a:t>
            </a:r>
            <a:r>
              <a:rPr lang="es-ES" dirty="0"/>
              <a:t> para poder tomar las decisiones de que componentes debe usar para cumplir su propósito.</a:t>
            </a:r>
          </a:p>
          <a:p>
            <a:r>
              <a:rPr lang="es-ES" dirty="0"/>
              <a:t>La capa de aplicación siempre debe devolver un DTO (Data </a:t>
            </a:r>
            <a:r>
              <a:rPr lang="es-ES" dirty="0" err="1"/>
              <a:t>Trasnfer</a:t>
            </a:r>
            <a:r>
              <a:rPr lang="es-ES" dirty="0"/>
              <a:t> </a:t>
            </a:r>
            <a:r>
              <a:rPr lang="es-ES" dirty="0" err="1"/>
              <a:t>Object</a:t>
            </a:r>
            <a:r>
              <a:rPr lang="es-ES" dirty="0"/>
              <a:t>). a la capa de presentación. Un ejemplo del comportamiento de un servicio de aplicación es el siguiente:</a:t>
            </a:r>
          </a:p>
          <a:p>
            <a:endParaRPr lang="es-ES" dirty="0"/>
          </a:p>
        </p:txBody>
      </p:sp>
      <p:sp>
        <p:nvSpPr>
          <p:cNvPr id="4" name="Marcador de número de diapositiva 3"/>
          <p:cNvSpPr>
            <a:spLocks noGrp="1"/>
          </p:cNvSpPr>
          <p:nvPr>
            <p:ph type="sldNum" sz="quarter" idx="5"/>
          </p:nvPr>
        </p:nvSpPr>
        <p:spPr/>
        <p:txBody>
          <a:bodyPr/>
          <a:lstStyle/>
          <a:p>
            <a:fld id="{AC3BB8B7-8582-49C7-B8E5-C4E1B8AE548B}" type="slidenum">
              <a:rPr lang="es-ES" smtClean="0"/>
              <a:t>19</a:t>
            </a:fld>
            <a:endParaRPr lang="es-ES"/>
          </a:p>
        </p:txBody>
      </p:sp>
    </p:spTree>
    <p:extLst>
      <p:ext uri="{BB962C8B-B14F-4D97-AF65-F5344CB8AC3E}">
        <p14:creationId xmlns:p14="http://schemas.microsoft.com/office/powerpoint/2010/main" val="32552151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Primero que todo, entendemos una </a:t>
            </a:r>
            <a:r>
              <a:rPr lang="es-ES" b="1" dirty="0"/>
              <a:t>dependencia</a:t>
            </a:r>
            <a:r>
              <a:rPr lang="es-ES" dirty="0"/>
              <a:t> cuando una clase X necesita hacer uso de una clase Y para realizar su trabajo. Por ejemplo, tal como comentamos en la sección </a:t>
            </a:r>
            <a:r>
              <a:rPr lang="es-ES" dirty="0">
                <a:hlinkClick r:id="rId3" action="ppaction://hlinkfile"/>
              </a:rPr>
              <a:t>división por </a:t>
            </a:r>
            <a:r>
              <a:rPr lang="es-ES" dirty="0" err="1">
                <a:hlinkClick r:id="rId3" action="ppaction://hlinkfile"/>
              </a:rPr>
              <a:t>capás</a:t>
            </a:r>
            <a:r>
              <a:rPr lang="es-ES" dirty="0"/>
              <a:t> los controladores de la capa de presentación tienen como responsabilidad llamar a un servicio de la capa de aplicación para realizar su función, por tanto, el controlador tiene una dependencia directa con uno o varios servicios de la capa de aplicación.</a:t>
            </a:r>
          </a:p>
        </p:txBody>
      </p:sp>
      <p:sp>
        <p:nvSpPr>
          <p:cNvPr id="4" name="Marcador de número de diapositiva 3"/>
          <p:cNvSpPr>
            <a:spLocks noGrp="1"/>
          </p:cNvSpPr>
          <p:nvPr>
            <p:ph type="sldNum" sz="quarter" idx="5"/>
          </p:nvPr>
        </p:nvSpPr>
        <p:spPr/>
        <p:txBody>
          <a:bodyPr/>
          <a:lstStyle/>
          <a:p>
            <a:fld id="{AC3BB8B7-8582-49C7-B8E5-C4E1B8AE548B}" type="slidenum">
              <a:rPr lang="es-ES" smtClean="0"/>
              <a:t>22</a:t>
            </a:fld>
            <a:endParaRPr lang="es-ES"/>
          </a:p>
        </p:txBody>
      </p:sp>
    </p:spTree>
    <p:extLst>
      <p:ext uri="{BB962C8B-B14F-4D97-AF65-F5344CB8AC3E}">
        <p14:creationId xmlns:p14="http://schemas.microsoft.com/office/powerpoint/2010/main" val="23813734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El patrón de inyección de dependencia busca delegar la responsabilidad de la definición de las dependencias de una clase. En otras palabras la inyección de dependencias significa que una clase exige que le entreguen una instancia de sus dependencias para poder ser instanciada. Esta exigencia se hace por medio del constructor de la clase. tal como se ve en el ejemplo</a:t>
            </a:r>
          </a:p>
        </p:txBody>
      </p:sp>
      <p:sp>
        <p:nvSpPr>
          <p:cNvPr id="4" name="Marcador de número de diapositiva 3"/>
          <p:cNvSpPr>
            <a:spLocks noGrp="1"/>
          </p:cNvSpPr>
          <p:nvPr>
            <p:ph type="sldNum" sz="quarter" idx="5"/>
          </p:nvPr>
        </p:nvSpPr>
        <p:spPr/>
        <p:txBody>
          <a:bodyPr/>
          <a:lstStyle/>
          <a:p>
            <a:fld id="{AC3BB8B7-8582-49C7-B8E5-C4E1B8AE548B}" type="slidenum">
              <a:rPr lang="es-ES" smtClean="0"/>
              <a:t>23</a:t>
            </a:fld>
            <a:endParaRPr lang="es-ES"/>
          </a:p>
        </p:txBody>
      </p:sp>
    </p:spTree>
    <p:extLst>
      <p:ext uri="{BB962C8B-B14F-4D97-AF65-F5344CB8AC3E}">
        <p14:creationId xmlns:p14="http://schemas.microsoft.com/office/powerpoint/2010/main" val="33290435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err="1"/>
              <a:t>Breakpoint</a:t>
            </a:r>
            <a:r>
              <a:rPr lang="es-ES" baseline="0" dirty="0"/>
              <a:t> en </a:t>
            </a:r>
            <a:r>
              <a:rPr lang="es-ES" baseline="0" dirty="0" err="1"/>
              <a:t>logincontroller</a:t>
            </a:r>
            <a:endParaRPr lang="es-ES" dirty="0"/>
          </a:p>
        </p:txBody>
      </p:sp>
      <p:sp>
        <p:nvSpPr>
          <p:cNvPr id="4" name="Marcador de número de diapositiva 3"/>
          <p:cNvSpPr>
            <a:spLocks noGrp="1"/>
          </p:cNvSpPr>
          <p:nvPr>
            <p:ph type="sldNum" sz="quarter" idx="10"/>
          </p:nvPr>
        </p:nvSpPr>
        <p:spPr/>
        <p:txBody>
          <a:bodyPr/>
          <a:lstStyle/>
          <a:p>
            <a:fld id="{AC3BB8B7-8582-49C7-B8E5-C4E1B8AE548B}" type="slidenum">
              <a:rPr lang="es-ES" smtClean="0"/>
              <a:t>26</a:t>
            </a:fld>
            <a:endParaRPr lang="es-ES"/>
          </a:p>
        </p:txBody>
      </p:sp>
    </p:spTree>
    <p:extLst>
      <p:ext uri="{BB962C8B-B14F-4D97-AF65-F5344CB8AC3E}">
        <p14:creationId xmlns:p14="http://schemas.microsoft.com/office/powerpoint/2010/main" val="7147188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Compuesta por una interfaz q describe el comportamiento y una implementación. </a:t>
            </a:r>
          </a:p>
          <a:p>
            <a:r>
              <a:rPr lang="es-ES" dirty="0"/>
              <a:t>Un ejemplo clásico sería el api de gestión de ficheros de </a:t>
            </a:r>
            <a:r>
              <a:rPr lang="es-ES" dirty="0" err="1"/>
              <a:t>.net</a:t>
            </a:r>
            <a:r>
              <a:rPr lang="es-ES" dirty="0"/>
              <a:t> (System.IO.FileSystem.dll)</a:t>
            </a:r>
          </a:p>
        </p:txBody>
      </p:sp>
      <p:sp>
        <p:nvSpPr>
          <p:cNvPr id="4" name="Marcador de número de diapositiva 3"/>
          <p:cNvSpPr>
            <a:spLocks noGrp="1"/>
          </p:cNvSpPr>
          <p:nvPr>
            <p:ph type="sldNum" sz="quarter" idx="5"/>
          </p:nvPr>
        </p:nvSpPr>
        <p:spPr/>
        <p:txBody>
          <a:bodyPr/>
          <a:lstStyle/>
          <a:p>
            <a:fld id="{AC3BB8B7-8582-49C7-B8E5-C4E1B8AE548B}" type="slidenum">
              <a:rPr lang="es-ES" smtClean="0"/>
              <a:t>31</a:t>
            </a:fld>
            <a:endParaRPr lang="es-ES"/>
          </a:p>
        </p:txBody>
      </p:sp>
    </p:spTree>
    <p:extLst>
      <p:ext uri="{BB962C8B-B14F-4D97-AF65-F5344CB8AC3E}">
        <p14:creationId xmlns:p14="http://schemas.microsoft.com/office/powerpoint/2010/main" val="35916864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PhAnim="0" type="title" preserve="1" userDrawn="1">
  <p:cSld name="Diapositiva de título">
    <p:spTree>
      <p:nvGrpSpPr>
        <p:cNvPr id="1" name=""/>
        <p:cNvGrpSpPr/>
        <p:nvPr/>
      </p:nvGrpSpPr>
      <p:grpSpPr bwMode="auto">
        <a:xfrm>
          <a:off x="0" y="0"/>
          <a:ext cx="0" cy="0"/>
          <a:chOff x="0" y="0"/>
          <a:chExt cx="0" cy="0"/>
        </a:xfrm>
      </p:grpSpPr>
      <p:sp>
        <p:nvSpPr>
          <p:cNvPr id="4" name="Título 1"/>
          <p:cNvSpPr>
            <a:spLocks noGrp="1"/>
          </p:cNvSpPr>
          <p:nvPr>
            <p:ph type="ctrTitle"/>
          </p:nvPr>
        </p:nvSpPr>
        <p:spPr bwMode="auto">
          <a:xfrm>
            <a:off x="1524000" y="1122363"/>
            <a:ext cx="9144000" cy="2387600"/>
          </a:xfrm>
        </p:spPr>
        <p:txBody>
          <a:bodyPr anchor="b"/>
          <a:lstStyle>
            <a:lvl1pPr algn="ctr">
              <a:defRPr sz="6000"/>
            </a:lvl1pPr>
          </a:lstStyle>
          <a:p>
            <a:pPr>
              <a:defRPr/>
            </a:pPr>
            <a:r>
              <a:rPr lang="es-ES"/>
              <a:t>Haga clic para modificar el estilo de título del patrón</a:t>
            </a:r>
            <a:endParaRPr/>
          </a:p>
        </p:txBody>
      </p:sp>
      <p:sp>
        <p:nvSpPr>
          <p:cNvPr id="5" name="Subtítulo 2"/>
          <p:cNvSpPr>
            <a:spLocks noGrp="1"/>
          </p:cNvSpPr>
          <p:nvPr>
            <p:ph type="subTitle" idx="1"/>
          </p:nvPr>
        </p:nvSpPr>
        <p:spPr bwMode="auto">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a:defRPr/>
            </a:pPr>
            <a:r>
              <a:rPr lang="es-ES"/>
              <a:t>Haga clic para editar el estilo de subtítulo del patrón</a:t>
            </a:r>
            <a:endParaRPr/>
          </a:p>
        </p:txBody>
      </p:sp>
      <p:sp>
        <p:nvSpPr>
          <p:cNvPr id="6" name="Marcador de fecha 3"/>
          <p:cNvSpPr>
            <a:spLocks noGrp="1"/>
          </p:cNvSpPr>
          <p:nvPr>
            <p:ph type="dt" sz="half" idx="10"/>
          </p:nvPr>
        </p:nvSpPr>
        <p:spPr bwMode="auto"/>
        <p:txBody>
          <a:bodyPr/>
          <a:lstStyle/>
          <a:p>
            <a:pPr>
              <a:defRPr/>
            </a:pPr>
            <a:fld id="{68F16951-4FA9-4AC0-B1E5-F8B22A4D969A}" type="datetimeFigureOut">
              <a:t>04/03/2020</a:t>
            </a:fld>
            <a:endParaRPr lang="es-ES"/>
          </a:p>
        </p:txBody>
      </p:sp>
      <p:sp>
        <p:nvSpPr>
          <p:cNvPr id="7" name="Marcador de pie de página 4"/>
          <p:cNvSpPr>
            <a:spLocks noGrp="1"/>
          </p:cNvSpPr>
          <p:nvPr>
            <p:ph type="ftr" sz="quarter" idx="11"/>
          </p:nvPr>
        </p:nvSpPr>
        <p:spPr bwMode="auto"/>
        <p:txBody>
          <a:bodyPr/>
          <a:lstStyle/>
          <a:p>
            <a:pPr>
              <a:defRPr/>
            </a:pPr>
            <a:endParaRPr lang="es-ES"/>
          </a:p>
        </p:txBody>
      </p:sp>
      <p:sp>
        <p:nvSpPr>
          <p:cNvPr id="8" name="Marcador de número de diapositiva 5"/>
          <p:cNvSpPr>
            <a:spLocks noGrp="1"/>
          </p:cNvSpPr>
          <p:nvPr>
            <p:ph type="sldNum" sz="quarter" idx="12"/>
          </p:nvPr>
        </p:nvSpPr>
        <p:spPr bwMode="auto"/>
        <p:txBody>
          <a:bodyPr/>
          <a:lstStyle/>
          <a:p>
            <a:pPr>
              <a:defRPr/>
            </a:pPr>
            <a:fld id="{516763DC-43E1-40AA-9677-06D6FBDCF222}" type="slidenum">
              <a:t>‹Nº›</a:t>
            </a:fld>
            <a:endParaRPr lang="es-ES"/>
          </a:p>
        </p:txBody>
      </p:sp>
    </p:spTree>
  </p:cSld>
  <p:clrMapOvr>
    <a:masterClrMapping/>
  </p:clrMapOvr>
  <p:hf/>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PhAnim="0" type="vertTx" preserve="1" userDrawn="1">
  <p:cSld name="Título y texto vertical">
    <p:spTree>
      <p:nvGrpSpPr>
        <p:cNvPr id="1" name=""/>
        <p:cNvGrpSpPr/>
        <p:nvPr/>
      </p:nvGrpSpPr>
      <p:grpSpPr bwMode="auto">
        <a:xfrm>
          <a:off x="0" y="0"/>
          <a:ext cx="0" cy="0"/>
          <a:chOff x="0" y="0"/>
          <a:chExt cx="0" cy="0"/>
        </a:xfrm>
      </p:grpSpPr>
      <p:sp>
        <p:nvSpPr>
          <p:cNvPr id="4" name="Título 1"/>
          <p:cNvSpPr>
            <a:spLocks noGrp="1"/>
          </p:cNvSpPr>
          <p:nvPr>
            <p:ph type="title"/>
          </p:nvPr>
        </p:nvSpPr>
        <p:spPr bwMode="auto"/>
        <p:txBody>
          <a:bodyPr/>
          <a:lstStyle/>
          <a:p>
            <a:pPr>
              <a:defRPr/>
            </a:pPr>
            <a:r>
              <a:rPr lang="es-ES"/>
              <a:t>Haga clic para modificar el estilo de título del patrón</a:t>
            </a:r>
            <a:endParaRPr/>
          </a:p>
        </p:txBody>
      </p:sp>
      <p:sp>
        <p:nvSpPr>
          <p:cNvPr id="5" name="Marcador de texto vertical 2"/>
          <p:cNvSpPr>
            <a:spLocks noGrp="1"/>
          </p:cNvSpPr>
          <p:nvPr>
            <p:ph type="body" orient="vert" idx="1"/>
          </p:nvPr>
        </p:nvSpPr>
        <p:spPr bwMode="auto"/>
        <p:txBody>
          <a:bodyPr vert="eaVert"/>
          <a:lstStyle/>
          <a:p>
            <a:pPr lvl="0">
              <a:defRPr/>
            </a:pPr>
            <a:r>
              <a:rPr lang="es-ES"/>
              <a:t>Editar el estilo de texto del patrón</a:t>
            </a:r>
            <a:endParaRPr/>
          </a:p>
          <a:p>
            <a:pPr lvl="1">
              <a:defRPr/>
            </a:pPr>
            <a:r>
              <a:rPr lang="es-ES"/>
              <a:t>Segundo nivel</a:t>
            </a:r>
            <a:endParaRPr/>
          </a:p>
          <a:p>
            <a:pPr lvl="2">
              <a:defRPr/>
            </a:pPr>
            <a:r>
              <a:rPr lang="es-ES"/>
              <a:t>Tercer nivel</a:t>
            </a:r>
            <a:endParaRPr/>
          </a:p>
          <a:p>
            <a:pPr lvl="3">
              <a:defRPr/>
            </a:pPr>
            <a:r>
              <a:rPr lang="es-ES"/>
              <a:t>Cuarto nivel</a:t>
            </a:r>
            <a:endParaRPr/>
          </a:p>
          <a:p>
            <a:pPr lvl="4">
              <a:defRPr/>
            </a:pPr>
            <a:r>
              <a:rPr lang="es-ES"/>
              <a:t>Quinto nivel</a:t>
            </a:r>
            <a:endParaRPr/>
          </a:p>
        </p:txBody>
      </p:sp>
      <p:sp>
        <p:nvSpPr>
          <p:cNvPr id="6" name="Marcador de fecha 3"/>
          <p:cNvSpPr>
            <a:spLocks noGrp="1"/>
          </p:cNvSpPr>
          <p:nvPr>
            <p:ph type="dt" sz="half" idx="10"/>
          </p:nvPr>
        </p:nvSpPr>
        <p:spPr bwMode="auto"/>
        <p:txBody>
          <a:bodyPr/>
          <a:lstStyle/>
          <a:p>
            <a:pPr>
              <a:defRPr/>
            </a:pPr>
            <a:fld id="{68F16951-4FA9-4AC0-B1E5-F8B22A4D969A}" type="datetimeFigureOut">
              <a:t>04/03/2020</a:t>
            </a:fld>
            <a:endParaRPr lang="es-ES"/>
          </a:p>
        </p:txBody>
      </p:sp>
      <p:sp>
        <p:nvSpPr>
          <p:cNvPr id="7" name="Marcador de pie de página 4"/>
          <p:cNvSpPr>
            <a:spLocks noGrp="1"/>
          </p:cNvSpPr>
          <p:nvPr>
            <p:ph type="ftr" sz="quarter" idx="11"/>
          </p:nvPr>
        </p:nvSpPr>
        <p:spPr bwMode="auto"/>
        <p:txBody>
          <a:bodyPr/>
          <a:lstStyle/>
          <a:p>
            <a:pPr>
              <a:defRPr/>
            </a:pPr>
            <a:endParaRPr lang="es-ES"/>
          </a:p>
        </p:txBody>
      </p:sp>
      <p:sp>
        <p:nvSpPr>
          <p:cNvPr id="8" name="Marcador de número de diapositiva 5"/>
          <p:cNvSpPr>
            <a:spLocks noGrp="1"/>
          </p:cNvSpPr>
          <p:nvPr>
            <p:ph type="sldNum" sz="quarter" idx="12"/>
          </p:nvPr>
        </p:nvSpPr>
        <p:spPr bwMode="auto"/>
        <p:txBody>
          <a:bodyPr/>
          <a:lstStyle/>
          <a:p>
            <a:pPr>
              <a:defRPr/>
            </a:pPr>
            <a:fld id="{516763DC-43E1-40AA-9677-06D6FBDCF222}" type="slidenum">
              <a:t>‹Nº›</a:t>
            </a:fld>
            <a:endParaRPr lang="es-ES"/>
          </a:p>
        </p:txBody>
      </p:sp>
    </p:spTree>
  </p:cSld>
  <p:clrMapOvr>
    <a:masterClrMapping/>
  </p:clrMapOvr>
  <p:hf/>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PhAnim="0" type="vertTitleAndTx" preserve="1" userDrawn="1">
  <p:cSld name="Título vertical y texto">
    <p:spTree>
      <p:nvGrpSpPr>
        <p:cNvPr id="1" name=""/>
        <p:cNvGrpSpPr/>
        <p:nvPr/>
      </p:nvGrpSpPr>
      <p:grpSpPr bwMode="auto">
        <a:xfrm>
          <a:off x="0" y="0"/>
          <a:ext cx="0" cy="0"/>
          <a:chOff x="0" y="0"/>
          <a:chExt cx="0" cy="0"/>
        </a:xfrm>
      </p:grpSpPr>
      <p:sp>
        <p:nvSpPr>
          <p:cNvPr id="4" name="Título vertical 1"/>
          <p:cNvSpPr>
            <a:spLocks noGrp="1"/>
          </p:cNvSpPr>
          <p:nvPr>
            <p:ph type="title" orient="vert"/>
          </p:nvPr>
        </p:nvSpPr>
        <p:spPr bwMode="auto">
          <a:xfrm>
            <a:off x="8724900" y="365125"/>
            <a:ext cx="2628900" cy="5811838"/>
          </a:xfrm>
        </p:spPr>
        <p:txBody>
          <a:bodyPr vert="eaVert"/>
          <a:lstStyle/>
          <a:p>
            <a:pPr>
              <a:defRPr/>
            </a:pPr>
            <a:r>
              <a:rPr lang="es-ES"/>
              <a:t>Haga clic para modificar el estilo de título del patrón</a:t>
            </a:r>
            <a:endParaRPr/>
          </a:p>
        </p:txBody>
      </p:sp>
      <p:sp>
        <p:nvSpPr>
          <p:cNvPr id="5" name="Marcador de texto vertical 2"/>
          <p:cNvSpPr>
            <a:spLocks noGrp="1"/>
          </p:cNvSpPr>
          <p:nvPr>
            <p:ph type="body" orient="vert" idx="1"/>
          </p:nvPr>
        </p:nvSpPr>
        <p:spPr bwMode="auto">
          <a:xfrm>
            <a:off x="838200" y="365125"/>
            <a:ext cx="7734300" cy="5811838"/>
          </a:xfrm>
        </p:spPr>
        <p:txBody>
          <a:bodyPr vert="eaVert"/>
          <a:lstStyle/>
          <a:p>
            <a:pPr lvl="0">
              <a:defRPr/>
            </a:pPr>
            <a:r>
              <a:rPr lang="es-ES"/>
              <a:t>Editar el estilo de texto del patrón</a:t>
            </a:r>
            <a:endParaRPr/>
          </a:p>
          <a:p>
            <a:pPr lvl="1">
              <a:defRPr/>
            </a:pPr>
            <a:r>
              <a:rPr lang="es-ES"/>
              <a:t>Segundo nivel</a:t>
            </a:r>
            <a:endParaRPr/>
          </a:p>
          <a:p>
            <a:pPr lvl="2">
              <a:defRPr/>
            </a:pPr>
            <a:r>
              <a:rPr lang="es-ES"/>
              <a:t>Tercer nivel</a:t>
            </a:r>
            <a:endParaRPr/>
          </a:p>
          <a:p>
            <a:pPr lvl="3">
              <a:defRPr/>
            </a:pPr>
            <a:r>
              <a:rPr lang="es-ES"/>
              <a:t>Cuarto nivel</a:t>
            </a:r>
            <a:endParaRPr/>
          </a:p>
          <a:p>
            <a:pPr lvl="4">
              <a:defRPr/>
            </a:pPr>
            <a:r>
              <a:rPr lang="es-ES"/>
              <a:t>Quinto nivel</a:t>
            </a:r>
            <a:endParaRPr/>
          </a:p>
        </p:txBody>
      </p:sp>
      <p:sp>
        <p:nvSpPr>
          <p:cNvPr id="6" name="Marcador de fecha 3"/>
          <p:cNvSpPr>
            <a:spLocks noGrp="1"/>
          </p:cNvSpPr>
          <p:nvPr>
            <p:ph type="dt" sz="half" idx="10"/>
          </p:nvPr>
        </p:nvSpPr>
        <p:spPr bwMode="auto"/>
        <p:txBody>
          <a:bodyPr/>
          <a:lstStyle/>
          <a:p>
            <a:pPr>
              <a:defRPr/>
            </a:pPr>
            <a:fld id="{68F16951-4FA9-4AC0-B1E5-F8B22A4D969A}" type="datetimeFigureOut">
              <a:t>04/03/2020</a:t>
            </a:fld>
            <a:endParaRPr lang="es-ES"/>
          </a:p>
        </p:txBody>
      </p:sp>
      <p:sp>
        <p:nvSpPr>
          <p:cNvPr id="7" name="Marcador de pie de página 4"/>
          <p:cNvSpPr>
            <a:spLocks noGrp="1"/>
          </p:cNvSpPr>
          <p:nvPr>
            <p:ph type="ftr" sz="quarter" idx="11"/>
          </p:nvPr>
        </p:nvSpPr>
        <p:spPr bwMode="auto"/>
        <p:txBody>
          <a:bodyPr/>
          <a:lstStyle/>
          <a:p>
            <a:pPr>
              <a:defRPr/>
            </a:pPr>
            <a:endParaRPr lang="es-ES"/>
          </a:p>
        </p:txBody>
      </p:sp>
      <p:sp>
        <p:nvSpPr>
          <p:cNvPr id="8" name="Marcador de número de diapositiva 5"/>
          <p:cNvSpPr>
            <a:spLocks noGrp="1"/>
          </p:cNvSpPr>
          <p:nvPr>
            <p:ph type="sldNum" sz="quarter" idx="12"/>
          </p:nvPr>
        </p:nvSpPr>
        <p:spPr bwMode="auto"/>
        <p:txBody>
          <a:bodyPr/>
          <a:lstStyle/>
          <a:p>
            <a:pPr>
              <a:defRPr/>
            </a:pPr>
            <a:fld id="{516763DC-43E1-40AA-9677-06D6FBDCF222}" type="slidenum">
              <a:t>‹Nº›</a:t>
            </a:fld>
            <a:endParaRPr lang="es-ES"/>
          </a:p>
        </p:txBody>
      </p:sp>
    </p:spTree>
  </p:cSld>
  <p:clrMapOvr>
    <a:masterClrMapping/>
  </p:clrMapOvr>
  <p:hf/>
</p:sldLayout>
</file>

<file path=ppt/slideLayouts/slideLayout2.xml><?xml version="1.0" encoding="utf-8"?>
<p:sldLayout xmlns:a="http://schemas.openxmlformats.org/drawingml/2006/main" xmlns:r="http://schemas.openxmlformats.org/officeDocument/2006/relationships" xmlns:p="http://schemas.openxmlformats.org/presentationml/2006/main" showMasterPhAnim="0" type="obj" preserve="1" userDrawn="1">
  <p:cSld name="Título y objetos">
    <p:spTree>
      <p:nvGrpSpPr>
        <p:cNvPr id="1" name=""/>
        <p:cNvGrpSpPr/>
        <p:nvPr/>
      </p:nvGrpSpPr>
      <p:grpSpPr bwMode="auto">
        <a:xfrm>
          <a:off x="0" y="0"/>
          <a:ext cx="0" cy="0"/>
          <a:chOff x="0" y="0"/>
          <a:chExt cx="0" cy="0"/>
        </a:xfrm>
      </p:grpSpPr>
      <p:sp>
        <p:nvSpPr>
          <p:cNvPr id="4" name="Título 1"/>
          <p:cNvSpPr>
            <a:spLocks noGrp="1"/>
          </p:cNvSpPr>
          <p:nvPr>
            <p:ph type="title"/>
          </p:nvPr>
        </p:nvSpPr>
        <p:spPr bwMode="auto"/>
        <p:txBody>
          <a:bodyPr/>
          <a:lstStyle/>
          <a:p>
            <a:pPr>
              <a:defRPr/>
            </a:pPr>
            <a:r>
              <a:rPr lang="es-ES"/>
              <a:t>Haga clic para modificar el estilo de título del patrón</a:t>
            </a:r>
            <a:endParaRPr/>
          </a:p>
        </p:txBody>
      </p:sp>
      <p:sp>
        <p:nvSpPr>
          <p:cNvPr id="5" name="Marcador de contenido 2"/>
          <p:cNvSpPr>
            <a:spLocks noGrp="1"/>
          </p:cNvSpPr>
          <p:nvPr>
            <p:ph idx="1"/>
          </p:nvPr>
        </p:nvSpPr>
        <p:spPr bwMode="auto"/>
        <p:txBody>
          <a:bodyPr/>
          <a:lstStyle/>
          <a:p>
            <a:pPr lvl="0">
              <a:defRPr/>
            </a:pPr>
            <a:r>
              <a:rPr lang="es-ES"/>
              <a:t>Editar el estilo de texto del patrón</a:t>
            </a:r>
            <a:endParaRPr/>
          </a:p>
          <a:p>
            <a:pPr lvl="1">
              <a:defRPr/>
            </a:pPr>
            <a:r>
              <a:rPr lang="es-ES"/>
              <a:t>Segundo nivel</a:t>
            </a:r>
            <a:endParaRPr/>
          </a:p>
          <a:p>
            <a:pPr lvl="2">
              <a:defRPr/>
            </a:pPr>
            <a:r>
              <a:rPr lang="es-ES"/>
              <a:t>Tercer nivel</a:t>
            </a:r>
            <a:endParaRPr/>
          </a:p>
          <a:p>
            <a:pPr lvl="3">
              <a:defRPr/>
            </a:pPr>
            <a:r>
              <a:rPr lang="es-ES"/>
              <a:t>Cuarto nivel</a:t>
            </a:r>
            <a:endParaRPr/>
          </a:p>
          <a:p>
            <a:pPr lvl="4">
              <a:defRPr/>
            </a:pPr>
            <a:r>
              <a:rPr lang="es-ES"/>
              <a:t>Quinto nivel</a:t>
            </a:r>
            <a:endParaRPr/>
          </a:p>
        </p:txBody>
      </p:sp>
      <p:sp>
        <p:nvSpPr>
          <p:cNvPr id="6" name="Marcador de fecha 3"/>
          <p:cNvSpPr>
            <a:spLocks noGrp="1"/>
          </p:cNvSpPr>
          <p:nvPr>
            <p:ph type="dt" sz="half" idx="10"/>
          </p:nvPr>
        </p:nvSpPr>
        <p:spPr bwMode="auto"/>
        <p:txBody>
          <a:bodyPr/>
          <a:lstStyle/>
          <a:p>
            <a:pPr>
              <a:defRPr/>
            </a:pPr>
            <a:fld id="{68F16951-4FA9-4AC0-B1E5-F8B22A4D969A}" type="datetimeFigureOut">
              <a:t>04/03/2020</a:t>
            </a:fld>
            <a:endParaRPr lang="es-ES"/>
          </a:p>
        </p:txBody>
      </p:sp>
      <p:sp>
        <p:nvSpPr>
          <p:cNvPr id="7" name="Marcador de pie de página 4"/>
          <p:cNvSpPr>
            <a:spLocks noGrp="1"/>
          </p:cNvSpPr>
          <p:nvPr>
            <p:ph type="ftr" sz="quarter" idx="11"/>
          </p:nvPr>
        </p:nvSpPr>
        <p:spPr bwMode="auto"/>
        <p:txBody>
          <a:bodyPr/>
          <a:lstStyle/>
          <a:p>
            <a:pPr>
              <a:defRPr/>
            </a:pPr>
            <a:endParaRPr lang="es-ES"/>
          </a:p>
        </p:txBody>
      </p:sp>
      <p:sp>
        <p:nvSpPr>
          <p:cNvPr id="8" name="Marcador de número de diapositiva 5"/>
          <p:cNvSpPr>
            <a:spLocks noGrp="1"/>
          </p:cNvSpPr>
          <p:nvPr>
            <p:ph type="sldNum" sz="quarter" idx="12"/>
          </p:nvPr>
        </p:nvSpPr>
        <p:spPr bwMode="auto"/>
        <p:txBody>
          <a:bodyPr/>
          <a:lstStyle/>
          <a:p>
            <a:pPr>
              <a:defRPr/>
            </a:pPr>
            <a:fld id="{516763DC-43E1-40AA-9677-06D6FBDCF222}" type="slidenum">
              <a:t>‹Nº›</a:t>
            </a:fld>
            <a:endParaRPr lang="es-ES"/>
          </a:p>
        </p:txBody>
      </p:sp>
    </p:spTree>
  </p:cSld>
  <p:clrMapOvr>
    <a:masterClrMapping/>
  </p:clrMapOvr>
  <p:hf/>
</p:sldLayout>
</file>

<file path=ppt/slideLayouts/slideLayout3.xml><?xml version="1.0" encoding="utf-8"?>
<p:sldLayout xmlns:a="http://schemas.openxmlformats.org/drawingml/2006/main" xmlns:r="http://schemas.openxmlformats.org/officeDocument/2006/relationships" xmlns:p="http://schemas.openxmlformats.org/presentationml/2006/main" showMasterPhAnim="0" type="secHead" preserve="1" userDrawn="1">
  <p:cSld name="Encabezado de sección">
    <p:spTree>
      <p:nvGrpSpPr>
        <p:cNvPr id="1" name=""/>
        <p:cNvGrpSpPr/>
        <p:nvPr/>
      </p:nvGrpSpPr>
      <p:grpSpPr bwMode="auto">
        <a:xfrm>
          <a:off x="0" y="0"/>
          <a:ext cx="0" cy="0"/>
          <a:chOff x="0" y="0"/>
          <a:chExt cx="0" cy="0"/>
        </a:xfrm>
      </p:grpSpPr>
      <p:sp>
        <p:nvSpPr>
          <p:cNvPr id="4" name="Título 1"/>
          <p:cNvSpPr>
            <a:spLocks noGrp="1"/>
          </p:cNvSpPr>
          <p:nvPr>
            <p:ph type="title"/>
          </p:nvPr>
        </p:nvSpPr>
        <p:spPr bwMode="auto">
          <a:xfrm>
            <a:off x="831850" y="1709738"/>
            <a:ext cx="10515600" cy="2852737"/>
          </a:xfrm>
        </p:spPr>
        <p:txBody>
          <a:bodyPr anchor="b"/>
          <a:lstStyle>
            <a:lvl1pPr>
              <a:defRPr sz="6000"/>
            </a:lvl1pPr>
          </a:lstStyle>
          <a:p>
            <a:pPr>
              <a:defRPr/>
            </a:pPr>
            <a:r>
              <a:rPr lang="es-ES"/>
              <a:t>Haga clic para modificar el estilo de título del patrón</a:t>
            </a:r>
            <a:endParaRPr/>
          </a:p>
        </p:txBody>
      </p:sp>
      <p:sp>
        <p:nvSpPr>
          <p:cNvPr id="5" name="Marcador de texto 2"/>
          <p:cNvSpPr>
            <a:spLocks noGrp="1"/>
          </p:cNvSpPr>
          <p:nvPr>
            <p:ph type="body" idx="1"/>
          </p:nvPr>
        </p:nvSpPr>
        <p:spPr bwMode="auto">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defRPr/>
            </a:pPr>
            <a:r>
              <a:rPr lang="es-ES"/>
              <a:t>Editar el estilo de texto del patrón</a:t>
            </a:r>
            <a:endParaRPr/>
          </a:p>
        </p:txBody>
      </p:sp>
      <p:sp>
        <p:nvSpPr>
          <p:cNvPr id="6" name="Marcador de fecha 3"/>
          <p:cNvSpPr>
            <a:spLocks noGrp="1"/>
          </p:cNvSpPr>
          <p:nvPr>
            <p:ph type="dt" sz="half" idx="10"/>
          </p:nvPr>
        </p:nvSpPr>
        <p:spPr bwMode="auto"/>
        <p:txBody>
          <a:bodyPr/>
          <a:lstStyle/>
          <a:p>
            <a:pPr>
              <a:defRPr/>
            </a:pPr>
            <a:fld id="{68F16951-4FA9-4AC0-B1E5-F8B22A4D969A}" type="datetimeFigureOut">
              <a:t>04/03/2020</a:t>
            </a:fld>
            <a:endParaRPr lang="es-ES"/>
          </a:p>
        </p:txBody>
      </p:sp>
      <p:sp>
        <p:nvSpPr>
          <p:cNvPr id="7" name="Marcador de pie de página 4"/>
          <p:cNvSpPr>
            <a:spLocks noGrp="1"/>
          </p:cNvSpPr>
          <p:nvPr>
            <p:ph type="ftr" sz="quarter" idx="11"/>
          </p:nvPr>
        </p:nvSpPr>
        <p:spPr bwMode="auto"/>
        <p:txBody>
          <a:bodyPr/>
          <a:lstStyle/>
          <a:p>
            <a:pPr>
              <a:defRPr/>
            </a:pPr>
            <a:endParaRPr lang="es-ES"/>
          </a:p>
        </p:txBody>
      </p:sp>
      <p:sp>
        <p:nvSpPr>
          <p:cNvPr id="8" name="Marcador de número de diapositiva 5"/>
          <p:cNvSpPr>
            <a:spLocks noGrp="1"/>
          </p:cNvSpPr>
          <p:nvPr>
            <p:ph type="sldNum" sz="quarter" idx="12"/>
          </p:nvPr>
        </p:nvSpPr>
        <p:spPr bwMode="auto"/>
        <p:txBody>
          <a:bodyPr/>
          <a:lstStyle/>
          <a:p>
            <a:pPr>
              <a:defRPr/>
            </a:pPr>
            <a:fld id="{516763DC-43E1-40AA-9677-06D6FBDCF222}" type="slidenum">
              <a:t>‹Nº›</a:t>
            </a:fld>
            <a:endParaRPr lang="es-ES"/>
          </a:p>
        </p:txBody>
      </p:sp>
    </p:spTree>
  </p:cSld>
  <p:clrMapOvr>
    <a:masterClrMapping/>
  </p:clrMapOvr>
  <p:hf/>
</p:sldLayout>
</file>

<file path=ppt/slideLayouts/slideLayout4.xml><?xml version="1.0" encoding="utf-8"?>
<p:sldLayout xmlns:a="http://schemas.openxmlformats.org/drawingml/2006/main" xmlns:r="http://schemas.openxmlformats.org/officeDocument/2006/relationships" xmlns:p="http://schemas.openxmlformats.org/presentationml/2006/main" showMasterPhAnim="0" type="twoObj" preserve="1" userDrawn="1">
  <p:cSld name="Dos objetos">
    <p:spTree>
      <p:nvGrpSpPr>
        <p:cNvPr id="1" name=""/>
        <p:cNvGrpSpPr/>
        <p:nvPr/>
      </p:nvGrpSpPr>
      <p:grpSpPr bwMode="auto">
        <a:xfrm>
          <a:off x="0" y="0"/>
          <a:ext cx="0" cy="0"/>
          <a:chOff x="0" y="0"/>
          <a:chExt cx="0" cy="0"/>
        </a:xfrm>
      </p:grpSpPr>
      <p:sp>
        <p:nvSpPr>
          <p:cNvPr id="4" name="Título 1"/>
          <p:cNvSpPr>
            <a:spLocks noGrp="1"/>
          </p:cNvSpPr>
          <p:nvPr>
            <p:ph type="title"/>
          </p:nvPr>
        </p:nvSpPr>
        <p:spPr bwMode="auto"/>
        <p:txBody>
          <a:bodyPr/>
          <a:lstStyle/>
          <a:p>
            <a:pPr>
              <a:defRPr/>
            </a:pPr>
            <a:r>
              <a:rPr lang="es-ES"/>
              <a:t>Haga clic para modificar el estilo de título del patrón</a:t>
            </a:r>
            <a:endParaRPr/>
          </a:p>
        </p:txBody>
      </p:sp>
      <p:sp>
        <p:nvSpPr>
          <p:cNvPr id="5" name="Marcador de contenido 2"/>
          <p:cNvSpPr>
            <a:spLocks noGrp="1"/>
          </p:cNvSpPr>
          <p:nvPr>
            <p:ph sz="half" idx="1"/>
          </p:nvPr>
        </p:nvSpPr>
        <p:spPr bwMode="auto">
          <a:xfrm>
            <a:off x="838200" y="1825625"/>
            <a:ext cx="5181600" cy="4351338"/>
          </a:xfrm>
        </p:spPr>
        <p:txBody>
          <a:bodyPr/>
          <a:lstStyle/>
          <a:p>
            <a:pPr lvl="0">
              <a:defRPr/>
            </a:pPr>
            <a:r>
              <a:rPr lang="es-ES"/>
              <a:t>Editar el estilo de texto del patrón</a:t>
            </a:r>
            <a:endParaRPr/>
          </a:p>
          <a:p>
            <a:pPr lvl="1">
              <a:defRPr/>
            </a:pPr>
            <a:r>
              <a:rPr lang="es-ES"/>
              <a:t>Segundo nivel</a:t>
            </a:r>
            <a:endParaRPr/>
          </a:p>
          <a:p>
            <a:pPr lvl="2">
              <a:defRPr/>
            </a:pPr>
            <a:r>
              <a:rPr lang="es-ES"/>
              <a:t>Tercer nivel</a:t>
            </a:r>
            <a:endParaRPr/>
          </a:p>
          <a:p>
            <a:pPr lvl="3">
              <a:defRPr/>
            </a:pPr>
            <a:r>
              <a:rPr lang="es-ES"/>
              <a:t>Cuarto nivel</a:t>
            </a:r>
            <a:endParaRPr/>
          </a:p>
          <a:p>
            <a:pPr lvl="4">
              <a:defRPr/>
            </a:pPr>
            <a:r>
              <a:rPr lang="es-ES"/>
              <a:t>Quinto nivel</a:t>
            </a:r>
            <a:endParaRPr/>
          </a:p>
        </p:txBody>
      </p:sp>
      <p:sp>
        <p:nvSpPr>
          <p:cNvPr id="6" name="Marcador de contenido 3"/>
          <p:cNvSpPr>
            <a:spLocks noGrp="1"/>
          </p:cNvSpPr>
          <p:nvPr>
            <p:ph sz="half" idx="2"/>
          </p:nvPr>
        </p:nvSpPr>
        <p:spPr bwMode="auto">
          <a:xfrm>
            <a:off x="6172200" y="1825625"/>
            <a:ext cx="5181600" cy="4351338"/>
          </a:xfrm>
        </p:spPr>
        <p:txBody>
          <a:bodyPr/>
          <a:lstStyle/>
          <a:p>
            <a:pPr lvl="0">
              <a:defRPr/>
            </a:pPr>
            <a:r>
              <a:rPr lang="es-ES"/>
              <a:t>Editar el estilo de texto del patrón</a:t>
            </a:r>
            <a:endParaRPr/>
          </a:p>
          <a:p>
            <a:pPr lvl="1">
              <a:defRPr/>
            </a:pPr>
            <a:r>
              <a:rPr lang="es-ES"/>
              <a:t>Segundo nivel</a:t>
            </a:r>
            <a:endParaRPr/>
          </a:p>
          <a:p>
            <a:pPr lvl="2">
              <a:defRPr/>
            </a:pPr>
            <a:r>
              <a:rPr lang="es-ES"/>
              <a:t>Tercer nivel</a:t>
            </a:r>
            <a:endParaRPr/>
          </a:p>
          <a:p>
            <a:pPr lvl="3">
              <a:defRPr/>
            </a:pPr>
            <a:r>
              <a:rPr lang="es-ES"/>
              <a:t>Cuarto nivel</a:t>
            </a:r>
            <a:endParaRPr/>
          </a:p>
          <a:p>
            <a:pPr lvl="4">
              <a:defRPr/>
            </a:pPr>
            <a:r>
              <a:rPr lang="es-ES"/>
              <a:t>Quinto nivel</a:t>
            </a:r>
            <a:endParaRPr/>
          </a:p>
        </p:txBody>
      </p:sp>
      <p:sp>
        <p:nvSpPr>
          <p:cNvPr id="7" name="Marcador de fecha 4"/>
          <p:cNvSpPr>
            <a:spLocks noGrp="1"/>
          </p:cNvSpPr>
          <p:nvPr>
            <p:ph type="dt" sz="half" idx="10"/>
          </p:nvPr>
        </p:nvSpPr>
        <p:spPr bwMode="auto"/>
        <p:txBody>
          <a:bodyPr/>
          <a:lstStyle/>
          <a:p>
            <a:pPr>
              <a:defRPr/>
            </a:pPr>
            <a:fld id="{68F16951-4FA9-4AC0-B1E5-F8B22A4D969A}" type="datetimeFigureOut">
              <a:t>04/03/2020</a:t>
            </a:fld>
            <a:endParaRPr lang="es-ES"/>
          </a:p>
        </p:txBody>
      </p:sp>
      <p:sp>
        <p:nvSpPr>
          <p:cNvPr id="8" name="Marcador de pie de página 5"/>
          <p:cNvSpPr>
            <a:spLocks noGrp="1"/>
          </p:cNvSpPr>
          <p:nvPr>
            <p:ph type="ftr" sz="quarter" idx="11"/>
          </p:nvPr>
        </p:nvSpPr>
        <p:spPr bwMode="auto"/>
        <p:txBody>
          <a:bodyPr/>
          <a:lstStyle/>
          <a:p>
            <a:pPr>
              <a:defRPr/>
            </a:pPr>
            <a:endParaRPr lang="es-ES"/>
          </a:p>
        </p:txBody>
      </p:sp>
      <p:sp>
        <p:nvSpPr>
          <p:cNvPr id="9" name="Marcador de número de diapositiva 6"/>
          <p:cNvSpPr>
            <a:spLocks noGrp="1"/>
          </p:cNvSpPr>
          <p:nvPr>
            <p:ph type="sldNum" sz="quarter" idx="12"/>
          </p:nvPr>
        </p:nvSpPr>
        <p:spPr bwMode="auto"/>
        <p:txBody>
          <a:bodyPr/>
          <a:lstStyle/>
          <a:p>
            <a:pPr>
              <a:defRPr/>
            </a:pPr>
            <a:fld id="{516763DC-43E1-40AA-9677-06D6FBDCF222}" type="slidenum">
              <a:t>‹Nº›</a:t>
            </a:fld>
            <a:endParaRPr lang="es-ES"/>
          </a:p>
        </p:txBody>
      </p:sp>
    </p:spTree>
  </p:cSld>
  <p:clrMapOvr>
    <a:masterClrMapping/>
  </p:clrMapOvr>
  <p:hf/>
</p:sldLayout>
</file>

<file path=ppt/slideLayouts/slideLayout5.xml><?xml version="1.0" encoding="utf-8"?>
<p:sldLayout xmlns:a="http://schemas.openxmlformats.org/drawingml/2006/main" xmlns:r="http://schemas.openxmlformats.org/officeDocument/2006/relationships" xmlns:p="http://schemas.openxmlformats.org/presentationml/2006/main" showMasterPhAnim="0" type="twoTxTwoObj" preserve="1" userDrawn="1">
  <p:cSld name="Comparación">
    <p:spTree>
      <p:nvGrpSpPr>
        <p:cNvPr id="1" name=""/>
        <p:cNvGrpSpPr/>
        <p:nvPr/>
      </p:nvGrpSpPr>
      <p:grpSpPr bwMode="auto">
        <a:xfrm>
          <a:off x="0" y="0"/>
          <a:ext cx="0" cy="0"/>
          <a:chOff x="0" y="0"/>
          <a:chExt cx="0" cy="0"/>
        </a:xfrm>
      </p:grpSpPr>
      <p:sp>
        <p:nvSpPr>
          <p:cNvPr id="4" name="Título 1"/>
          <p:cNvSpPr>
            <a:spLocks noGrp="1"/>
          </p:cNvSpPr>
          <p:nvPr>
            <p:ph type="title"/>
          </p:nvPr>
        </p:nvSpPr>
        <p:spPr bwMode="auto">
          <a:xfrm>
            <a:off x="839788" y="365125"/>
            <a:ext cx="10515600" cy="1325563"/>
          </a:xfrm>
        </p:spPr>
        <p:txBody>
          <a:bodyPr/>
          <a:lstStyle/>
          <a:p>
            <a:pPr>
              <a:defRPr/>
            </a:pPr>
            <a:r>
              <a:rPr lang="es-ES"/>
              <a:t>Haga clic para modificar el estilo de título del patrón</a:t>
            </a:r>
            <a:endParaRPr/>
          </a:p>
        </p:txBody>
      </p:sp>
      <p:sp>
        <p:nvSpPr>
          <p:cNvPr id="5" name="Marcador de texto 2"/>
          <p:cNvSpPr>
            <a:spLocks noGrp="1"/>
          </p:cNvSpPr>
          <p:nvPr>
            <p:ph type="body" idx="1"/>
          </p:nvPr>
        </p:nvSpPr>
        <p:spPr bwMode="auto">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defRPr/>
            </a:pPr>
            <a:r>
              <a:rPr lang="es-ES"/>
              <a:t>Editar el estilo de texto del patrón</a:t>
            </a:r>
            <a:endParaRPr/>
          </a:p>
        </p:txBody>
      </p:sp>
      <p:sp>
        <p:nvSpPr>
          <p:cNvPr id="6" name="Marcador de contenido 3"/>
          <p:cNvSpPr>
            <a:spLocks noGrp="1"/>
          </p:cNvSpPr>
          <p:nvPr>
            <p:ph sz="half" idx="2"/>
          </p:nvPr>
        </p:nvSpPr>
        <p:spPr bwMode="auto">
          <a:xfrm>
            <a:off x="839788" y="2505074"/>
            <a:ext cx="5157787" cy="3684588"/>
          </a:xfrm>
        </p:spPr>
        <p:txBody>
          <a:bodyPr/>
          <a:lstStyle/>
          <a:p>
            <a:pPr lvl="0">
              <a:defRPr/>
            </a:pPr>
            <a:r>
              <a:rPr lang="es-ES"/>
              <a:t>Editar el estilo de texto del patrón</a:t>
            </a:r>
            <a:endParaRPr/>
          </a:p>
          <a:p>
            <a:pPr lvl="1">
              <a:defRPr/>
            </a:pPr>
            <a:r>
              <a:rPr lang="es-ES"/>
              <a:t>Segundo nivel</a:t>
            </a:r>
            <a:endParaRPr/>
          </a:p>
          <a:p>
            <a:pPr lvl="2">
              <a:defRPr/>
            </a:pPr>
            <a:r>
              <a:rPr lang="es-ES"/>
              <a:t>Tercer nivel</a:t>
            </a:r>
            <a:endParaRPr/>
          </a:p>
          <a:p>
            <a:pPr lvl="3">
              <a:defRPr/>
            </a:pPr>
            <a:r>
              <a:rPr lang="es-ES"/>
              <a:t>Cuarto nivel</a:t>
            </a:r>
            <a:endParaRPr/>
          </a:p>
          <a:p>
            <a:pPr lvl="4">
              <a:defRPr/>
            </a:pPr>
            <a:r>
              <a:rPr lang="es-ES"/>
              <a:t>Quinto nivel</a:t>
            </a:r>
            <a:endParaRPr/>
          </a:p>
        </p:txBody>
      </p:sp>
      <p:sp>
        <p:nvSpPr>
          <p:cNvPr id="7" name="Marcador de texto 4"/>
          <p:cNvSpPr>
            <a:spLocks noGrp="1"/>
          </p:cNvSpPr>
          <p:nvPr>
            <p:ph type="body" sz="quarter" idx="3"/>
          </p:nvPr>
        </p:nvSpPr>
        <p:spPr bwMode="auto">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defRPr/>
            </a:pPr>
            <a:r>
              <a:rPr lang="es-ES"/>
              <a:t>Editar el estilo de texto del patrón</a:t>
            </a:r>
            <a:endParaRPr/>
          </a:p>
        </p:txBody>
      </p:sp>
      <p:sp>
        <p:nvSpPr>
          <p:cNvPr id="8" name="Marcador de contenido 5"/>
          <p:cNvSpPr>
            <a:spLocks noGrp="1"/>
          </p:cNvSpPr>
          <p:nvPr>
            <p:ph sz="quarter" idx="4"/>
          </p:nvPr>
        </p:nvSpPr>
        <p:spPr bwMode="auto">
          <a:xfrm>
            <a:off x="6172200" y="2505074"/>
            <a:ext cx="5183188" cy="3684588"/>
          </a:xfrm>
        </p:spPr>
        <p:txBody>
          <a:bodyPr/>
          <a:lstStyle/>
          <a:p>
            <a:pPr lvl="0">
              <a:defRPr/>
            </a:pPr>
            <a:r>
              <a:rPr lang="es-ES"/>
              <a:t>Editar el estilo de texto del patrón</a:t>
            </a:r>
            <a:endParaRPr/>
          </a:p>
          <a:p>
            <a:pPr lvl="1">
              <a:defRPr/>
            </a:pPr>
            <a:r>
              <a:rPr lang="es-ES"/>
              <a:t>Segundo nivel</a:t>
            </a:r>
            <a:endParaRPr/>
          </a:p>
          <a:p>
            <a:pPr lvl="2">
              <a:defRPr/>
            </a:pPr>
            <a:r>
              <a:rPr lang="es-ES"/>
              <a:t>Tercer nivel</a:t>
            </a:r>
            <a:endParaRPr/>
          </a:p>
          <a:p>
            <a:pPr lvl="3">
              <a:defRPr/>
            </a:pPr>
            <a:r>
              <a:rPr lang="es-ES"/>
              <a:t>Cuarto nivel</a:t>
            </a:r>
            <a:endParaRPr/>
          </a:p>
          <a:p>
            <a:pPr lvl="4">
              <a:defRPr/>
            </a:pPr>
            <a:r>
              <a:rPr lang="es-ES"/>
              <a:t>Quinto nivel</a:t>
            </a:r>
            <a:endParaRPr/>
          </a:p>
        </p:txBody>
      </p:sp>
      <p:sp>
        <p:nvSpPr>
          <p:cNvPr id="9" name="Marcador de fecha 6"/>
          <p:cNvSpPr>
            <a:spLocks noGrp="1"/>
          </p:cNvSpPr>
          <p:nvPr>
            <p:ph type="dt" sz="half" idx="10"/>
          </p:nvPr>
        </p:nvSpPr>
        <p:spPr bwMode="auto"/>
        <p:txBody>
          <a:bodyPr/>
          <a:lstStyle/>
          <a:p>
            <a:pPr>
              <a:defRPr/>
            </a:pPr>
            <a:fld id="{68F16951-4FA9-4AC0-B1E5-F8B22A4D969A}" type="datetimeFigureOut">
              <a:t>04/03/2020</a:t>
            </a:fld>
            <a:endParaRPr lang="es-ES"/>
          </a:p>
        </p:txBody>
      </p:sp>
      <p:sp>
        <p:nvSpPr>
          <p:cNvPr id="10" name="Marcador de pie de página 7"/>
          <p:cNvSpPr>
            <a:spLocks noGrp="1"/>
          </p:cNvSpPr>
          <p:nvPr>
            <p:ph type="ftr" sz="quarter" idx="11"/>
          </p:nvPr>
        </p:nvSpPr>
        <p:spPr bwMode="auto"/>
        <p:txBody>
          <a:bodyPr/>
          <a:lstStyle/>
          <a:p>
            <a:pPr>
              <a:defRPr/>
            </a:pPr>
            <a:endParaRPr lang="es-ES"/>
          </a:p>
        </p:txBody>
      </p:sp>
      <p:sp>
        <p:nvSpPr>
          <p:cNvPr id="11" name="Marcador de número de diapositiva 8"/>
          <p:cNvSpPr>
            <a:spLocks noGrp="1"/>
          </p:cNvSpPr>
          <p:nvPr>
            <p:ph type="sldNum" sz="quarter" idx="12"/>
          </p:nvPr>
        </p:nvSpPr>
        <p:spPr bwMode="auto"/>
        <p:txBody>
          <a:bodyPr/>
          <a:lstStyle/>
          <a:p>
            <a:pPr>
              <a:defRPr/>
            </a:pPr>
            <a:fld id="{516763DC-43E1-40AA-9677-06D6FBDCF222}" type="slidenum">
              <a:t>‹Nº›</a:t>
            </a:fld>
            <a:endParaRPr lang="es-ES"/>
          </a:p>
        </p:txBody>
      </p:sp>
    </p:spTree>
  </p:cSld>
  <p:clrMapOvr>
    <a:masterClrMapping/>
  </p:clrMapOvr>
  <p:hf/>
</p:sldLayout>
</file>

<file path=ppt/slideLayouts/slideLayout6.xml><?xml version="1.0" encoding="utf-8"?>
<p:sldLayout xmlns:a="http://schemas.openxmlformats.org/drawingml/2006/main" xmlns:r="http://schemas.openxmlformats.org/officeDocument/2006/relationships" xmlns:p="http://schemas.openxmlformats.org/presentationml/2006/main" showMasterPhAnim="0" type="titleOnly" preserve="1" userDrawn="1">
  <p:cSld name="Solo el título">
    <p:spTree>
      <p:nvGrpSpPr>
        <p:cNvPr id="1" name=""/>
        <p:cNvGrpSpPr/>
        <p:nvPr/>
      </p:nvGrpSpPr>
      <p:grpSpPr bwMode="auto">
        <a:xfrm>
          <a:off x="0" y="0"/>
          <a:ext cx="0" cy="0"/>
          <a:chOff x="0" y="0"/>
          <a:chExt cx="0" cy="0"/>
        </a:xfrm>
      </p:grpSpPr>
      <p:sp>
        <p:nvSpPr>
          <p:cNvPr id="4" name="Título 1"/>
          <p:cNvSpPr>
            <a:spLocks noGrp="1"/>
          </p:cNvSpPr>
          <p:nvPr>
            <p:ph type="title"/>
          </p:nvPr>
        </p:nvSpPr>
        <p:spPr bwMode="auto"/>
        <p:txBody>
          <a:bodyPr/>
          <a:lstStyle/>
          <a:p>
            <a:pPr>
              <a:defRPr/>
            </a:pPr>
            <a:r>
              <a:rPr lang="es-ES"/>
              <a:t>Haga clic para modificar el estilo de título del patrón</a:t>
            </a:r>
            <a:endParaRPr/>
          </a:p>
        </p:txBody>
      </p:sp>
      <p:sp>
        <p:nvSpPr>
          <p:cNvPr id="5" name="Marcador de fecha 2"/>
          <p:cNvSpPr>
            <a:spLocks noGrp="1"/>
          </p:cNvSpPr>
          <p:nvPr>
            <p:ph type="dt" sz="half" idx="10"/>
          </p:nvPr>
        </p:nvSpPr>
        <p:spPr bwMode="auto"/>
        <p:txBody>
          <a:bodyPr/>
          <a:lstStyle/>
          <a:p>
            <a:pPr>
              <a:defRPr/>
            </a:pPr>
            <a:fld id="{68F16951-4FA9-4AC0-B1E5-F8B22A4D969A}" type="datetimeFigureOut">
              <a:t>04/03/2020</a:t>
            </a:fld>
            <a:endParaRPr lang="es-ES"/>
          </a:p>
        </p:txBody>
      </p:sp>
      <p:sp>
        <p:nvSpPr>
          <p:cNvPr id="6" name="Marcador de pie de página 3"/>
          <p:cNvSpPr>
            <a:spLocks noGrp="1"/>
          </p:cNvSpPr>
          <p:nvPr>
            <p:ph type="ftr" sz="quarter" idx="11"/>
          </p:nvPr>
        </p:nvSpPr>
        <p:spPr bwMode="auto"/>
        <p:txBody>
          <a:bodyPr/>
          <a:lstStyle/>
          <a:p>
            <a:pPr>
              <a:defRPr/>
            </a:pPr>
            <a:endParaRPr lang="es-ES"/>
          </a:p>
        </p:txBody>
      </p:sp>
      <p:sp>
        <p:nvSpPr>
          <p:cNvPr id="7" name="Marcador de número de diapositiva 4"/>
          <p:cNvSpPr>
            <a:spLocks noGrp="1"/>
          </p:cNvSpPr>
          <p:nvPr>
            <p:ph type="sldNum" sz="quarter" idx="12"/>
          </p:nvPr>
        </p:nvSpPr>
        <p:spPr bwMode="auto"/>
        <p:txBody>
          <a:bodyPr/>
          <a:lstStyle/>
          <a:p>
            <a:pPr>
              <a:defRPr/>
            </a:pPr>
            <a:fld id="{516763DC-43E1-40AA-9677-06D6FBDCF222}" type="slidenum">
              <a:t>‹Nº›</a:t>
            </a:fld>
            <a:endParaRPr lang="es-ES"/>
          </a:p>
        </p:txBody>
      </p:sp>
    </p:spTree>
  </p:cSld>
  <p:clrMapOvr>
    <a:masterClrMapping/>
  </p:clrMapOvr>
  <p:hf/>
</p:sldLayout>
</file>

<file path=ppt/slideLayouts/slideLayout7.xml><?xml version="1.0" encoding="utf-8"?>
<p:sldLayout xmlns:a="http://schemas.openxmlformats.org/drawingml/2006/main" xmlns:r="http://schemas.openxmlformats.org/officeDocument/2006/relationships" xmlns:p="http://schemas.openxmlformats.org/presentationml/2006/main" showMasterPhAnim="0" type="blank" preserve="1" userDrawn="1">
  <p:cSld name="En blanco">
    <p:spTree>
      <p:nvGrpSpPr>
        <p:cNvPr id="1" name=""/>
        <p:cNvGrpSpPr/>
        <p:nvPr/>
      </p:nvGrpSpPr>
      <p:grpSpPr bwMode="auto">
        <a:xfrm>
          <a:off x="0" y="0"/>
          <a:ext cx="0" cy="0"/>
          <a:chOff x="0" y="0"/>
          <a:chExt cx="0" cy="0"/>
        </a:xfrm>
      </p:grpSpPr>
      <p:sp>
        <p:nvSpPr>
          <p:cNvPr id="4" name="Marcador de fecha 1"/>
          <p:cNvSpPr>
            <a:spLocks noGrp="1"/>
          </p:cNvSpPr>
          <p:nvPr>
            <p:ph type="dt" sz="half" idx="10"/>
          </p:nvPr>
        </p:nvSpPr>
        <p:spPr bwMode="auto"/>
        <p:txBody>
          <a:bodyPr/>
          <a:lstStyle/>
          <a:p>
            <a:pPr>
              <a:defRPr/>
            </a:pPr>
            <a:fld id="{68F16951-4FA9-4AC0-B1E5-F8B22A4D969A}" type="datetimeFigureOut">
              <a:t>04/03/2020</a:t>
            </a:fld>
            <a:endParaRPr lang="es-ES"/>
          </a:p>
        </p:txBody>
      </p:sp>
      <p:sp>
        <p:nvSpPr>
          <p:cNvPr id="5" name="Marcador de pie de página 2"/>
          <p:cNvSpPr>
            <a:spLocks noGrp="1"/>
          </p:cNvSpPr>
          <p:nvPr>
            <p:ph type="ftr" sz="quarter" idx="11"/>
          </p:nvPr>
        </p:nvSpPr>
        <p:spPr bwMode="auto"/>
        <p:txBody>
          <a:bodyPr/>
          <a:lstStyle/>
          <a:p>
            <a:pPr>
              <a:defRPr/>
            </a:pPr>
            <a:endParaRPr lang="es-ES"/>
          </a:p>
        </p:txBody>
      </p:sp>
      <p:sp>
        <p:nvSpPr>
          <p:cNvPr id="6" name="Marcador de número de diapositiva 3"/>
          <p:cNvSpPr>
            <a:spLocks noGrp="1"/>
          </p:cNvSpPr>
          <p:nvPr>
            <p:ph type="sldNum" sz="quarter" idx="12"/>
          </p:nvPr>
        </p:nvSpPr>
        <p:spPr bwMode="auto"/>
        <p:txBody>
          <a:bodyPr/>
          <a:lstStyle/>
          <a:p>
            <a:pPr>
              <a:defRPr/>
            </a:pPr>
            <a:fld id="{516763DC-43E1-40AA-9677-06D6FBDCF222}" type="slidenum">
              <a:t>‹Nº›</a:t>
            </a:fld>
            <a:endParaRPr lang="es-ES"/>
          </a:p>
        </p:txBody>
      </p:sp>
    </p:spTree>
  </p:cSld>
  <p:clrMapOvr>
    <a:masterClrMapping/>
  </p:clrMapOvr>
  <p:hf/>
</p:sldLayout>
</file>

<file path=ppt/slideLayouts/slideLayout8.xml><?xml version="1.0" encoding="utf-8"?>
<p:sldLayout xmlns:a="http://schemas.openxmlformats.org/drawingml/2006/main" xmlns:r="http://schemas.openxmlformats.org/officeDocument/2006/relationships" xmlns:p="http://schemas.openxmlformats.org/presentationml/2006/main" showMasterPhAnim="0" type="objTx" preserve="1" userDrawn="1">
  <p:cSld name="Contenido con título">
    <p:spTree>
      <p:nvGrpSpPr>
        <p:cNvPr id="1" name=""/>
        <p:cNvGrpSpPr/>
        <p:nvPr/>
      </p:nvGrpSpPr>
      <p:grpSpPr bwMode="auto">
        <a:xfrm>
          <a:off x="0" y="0"/>
          <a:ext cx="0" cy="0"/>
          <a:chOff x="0" y="0"/>
          <a:chExt cx="0" cy="0"/>
        </a:xfrm>
      </p:grpSpPr>
      <p:sp>
        <p:nvSpPr>
          <p:cNvPr id="4" name="Título 1"/>
          <p:cNvSpPr>
            <a:spLocks noGrp="1"/>
          </p:cNvSpPr>
          <p:nvPr>
            <p:ph type="title"/>
          </p:nvPr>
        </p:nvSpPr>
        <p:spPr bwMode="auto">
          <a:xfrm>
            <a:off x="839788" y="457200"/>
            <a:ext cx="3932237" cy="1600200"/>
          </a:xfrm>
        </p:spPr>
        <p:txBody>
          <a:bodyPr anchor="b"/>
          <a:lstStyle>
            <a:lvl1pPr>
              <a:defRPr sz="3200"/>
            </a:lvl1pPr>
          </a:lstStyle>
          <a:p>
            <a:pPr>
              <a:defRPr/>
            </a:pPr>
            <a:r>
              <a:rPr lang="es-ES"/>
              <a:t>Haga clic para modificar el estilo de título del patrón</a:t>
            </a:r>
            <a:endParaRPr/>
          </a:p>
        </p:txBody>
      </p:sp>
      <p:sp>
        <p:nvSpPr>
          <p:cNvPr id="5" name="Marcador de contenido 2"/>
          <p:cNvSpPr>
            <a:spLocks noGrp="1"/>
          </p:cNvSpPr>
          <p:nvPr>
            <p:ph idx="1"/>
          </p:nvPr>
        </p:nvSpPr>
        <p:spPr bwMode="auto">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defRPr/>
            </a:pPr>
            <a:r>
              <a:rPr lang="es-ES"/>
              <a:t>Editar el estilo de texto del patrón</a:t>
            </a:r>
            <a:endParaRPr/>
          </a:p>
          <a:p>
            <a:pPr lvl="1">
              <a:defRPr/>
            </a:pPr>
            <a:r>
              <a:rPr lang="es-ES"/>
              <a:t>Segundo nivel</a:t>
            </a:r>
            <a:endParaRPr/>
          </a:p>
          <a:p>
            <a:pPr lvl="2">
              <a:defRPr/>
            </a:pPr>
            <a:r>
              <a:rPr lang="es-ES"/>
              <a:t>Tercer nivel</a:t>
            </a:r>
            <a:endParaRPr/>
          </a:p>
          <a:p>
            <a:pPr lvl="3">
              <a:defRPr/>
            </a:pPr>
            <a:r>
              <a:rPr lang="es-ES"/>
              <a:t>Cuarto nivel</a:t>
            </a:r>
            <a:endParaRPr/>
          </a:p>
          <a:p>
            <a:pPr lvl="4">
              <a:defRPr/>
            </a:pPr>
            <a:r>
              <a:rPr lang="es-ES"/>
              <a:t>Quinto nivel</a:t>
            </a:r>
            <a:endParaRPr/>
          </a:p>
        </p:txBody>
      </p:sp>
      <p:sp>
        <p:nvSpPr>
          <p:cNvPr id="6" name="Marcador de texto 3"/>
          <p:cNvSpPr>
            <a:spLocks noGrp="1"/>
          </p:cNvSpPr>
          <p:nvPr>
            <p:ph type="body" sz="half" idx="2"/>
          </p:nvPr>
        </p:nvSpPr>
        <p:spPr bwMode="auto">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defRPr/>
            </a:pPr>
            <a:r>
              <a:rPr lang="es-ES"/>
              <a:t>Editar el estilo de texto del patrón</a:t>
            </a:r>
            <a:endParaRPr/>
          </a:p>
        </p:txBody>
      </p:sp>
      <p:sp>
        <p:nvSpPr>
          <p:cNvPr id="7" name="Marcador de fecha 4"/>
          <p:cNvSpPr>
            <a:spLocks noGrp="1"/>
          </p:cNvSpPr>
          <p:nvPr>
            <p:ph type="dt" sz="half" idx="10"/>
          </p:nvPr>
        </p:nvSpPr>
        <p:spPr bwMode="auto"/>
        <p:txBody>
          <a:bodyPr/>
          <a:lstStyle/>
          <a:p>
            <a:pPr>
              <a:defRPr/>
            </a:pPr>
            <a:fld id="{68F16951-4FA9-4AC0-B1E5-F8B22A4D969A}" type="datetimeFigureOut">
              <a:t>04/03/2020</a:t>
            </a:fld>
            <a:endParaRPr lang="es-ES"/>
          </a:p>
        </p:txBody>
      </p:sp>
      <p:sp>
        <p:nvSpPr>
          <p:cNvPr id="8" name="Marcador de pie de página 5"/>
          <p:cNvSpPr>
            <a:spLocks noGrp="1"/>
          </p:cNvSpPr>
          <p:nvPr>
            <p:ph type="ftr" sz="quarter" idx="11"/>
          </p:nvPr>
        </p:nvSpPr>
        <p:spPr bwMode="auto"/>
        <p:txBody>
          <a:bodyPr/>
          <a:lstStyle/>
          <a:p>
            <a:pPr>
              <a:defRPr/>
            </a:pPr>
            <a:endParaRPr lang="es-ES"/>
          </a:p>
        </p:txBody>
      </p:sp>
      <p:sp>
        <p:nvSpPr>
          <p:cNvPr id="9" name="Marcador de número de diapositiva 6"/>
          <p:cNvSpPr>
            <a:spLocks noGrp="1"/>
          </p:cNvSpPr>
          <p:nvPr>
            <p:ph type="sldNum" sz="quarter" idx="12"/>
          </p:nvPr>
        </p:nvSpPr>
        <p:spPr bwMode="auto"/>
        <p:txBody>
          <a:bodyPr/>
          <a:lstStyle/>
          <a:p>
            <a:pPr>
              <a:defRPr/>
            </a:pPr>
            <a:fld id="{516763DC-43E1-40AA-9677-06D6FBDCF222}" type="slidenum">
              <a:t>‹Nº›</a:t>
            </a:fld>
            <a:endParaRPr lang="es-ES"/>
          </a:p>
        </p:txBody>
      </p:sp>
    </p:spTree>
  </p:cSld>
  <p:clrMapOvr>
    <a:masterClrMapping/>
  </p:clrMapOvr>
  <p:hf/>
</p:sldLayout>
</file>

<file path=ppt/slideLayouts/slideLayout9.xml><?xml version="1.0" encoding="utf-8"?>
<p:sldLayout xmlns:a="http://schemas.openxmlformats.org/drawingml/2006/main" xmlns:r="http://schemas.openxmlformats.org/officeDocument/2006/relationships" xmlns:p="http://schemas.openxmlformats.org/presentationml/2006/main" showMasterPhAnim="0" type="picTx" preserve="1" userDrawn="1">
  <p:cSld name="Imagen con título">
    <p:spTree>
      <p:nvGrpSpPr>
        <p:cNvPr id="1" name=""/>
        <p:cNvGrpSpPr/>
        <p:nvPr/>
      </p:nvGrpSpPr>
      <p:grpSpPr bwMode="auto">
        <a:xfrm>
          <a:off x="0" y="0"/>
          <a:ext cx="0" cy="0"/>
          <a:chOff x="0" y="0"/>
          <a:chExt cx="0" cy="0"/>
        </a:xfrm>
      </p:grpSpPr>
      <p:sp>
        <p:nvSpPr>
          <p:cNvPr id="4" name="Título 1"/>
          <p:cNvSpPr>
            <a:spLocks noGrp="1"/>
          </p:cNvSpPr>
          <p:nvPr>
            <p:ph type="title"/>
          </p:nvPr>
        </p:nvSpPr>
        <p:spPr bwMode="auto">
          <a:xfrm>
            <a:off x="839788" y="457200"/>
            <a:ext cx="3932237" cy="1600200"/>
          </a:xfrm>
        </p:spPr>
        <p:txBody>
          <a:bodyPr anchor="b"/>
          <a:lstStyle>
            <a:lvl1pPr>
              <a:defRPr sz="3200"/>
            </a:lvl1pPr>
          </a:lstStyle>
          <a:p>
            <a:pPr>
              <a:defRPr/>
            </a:pPr>
            <a:r>
              <a:rPr lang="es-ES"/>
              <a:t>Haga clic para modificar el estilo de título del patrón</a:t>
            </a:r>
            <a:endParaRPr/>
          </a:p>
        </p:txBody>
      </p:sp>
      <p:sp>
        <p:nvSpPr>
          <p:cNvPr id="5" name="Marcador de posición de imagen 2"/>
          <p:cNvSpPr>
            <a:spLocks noGrp="1"/>
          </p:cNvSpPr>
          <p:nvPr>
            <p:ph type="pic" idx="1"/>
          </p:nvPr>
        </p:nvSpPr>
        <p:spPr bwMode="auto">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a:defRPr/>
            </a:pPr>
            <a:endParaRPr lang="es-ES"/>
          </a:p>
        </p:txBody>
      </p:sp>
      <p:sp>
        <p:nvSpPr>
          <p:cNvPr id="6" name="Marcador de texto 3"/>
          <p:cNvSpPr>
            <a:spLocks noGrp="1"/>
          </p:cNvSpPr>
          <p:nvPr>
            <p:ph type="body" sz="half" idx="2"/>
          </p:nvPr>
        </p:nvSpPr>
        <p:spPr bwMode="auto">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defRPr/>
            </a:pPr>
            <a:r>
              <a:rPr lang="es-ES"/>
              <a:t>Editar el estilo de texto del patrón</a:t>
            </a:r>
            <a:endParaRPr/>
          </a:p>
        </p:txBody>
      </p:sp>
      <p:sp>
        <p:nvSpPr>
          <p:cNvPr id="7" name="Marcador de fecha 4"/>
          <p:cNvSpPr>
            <a:spLocks noGrp="1"/>
          </p:cNvSpPr>
          <p:nvPr>
            <p:ph type="dt" sz="half" idx="10"/>
          </p:nvPr>
        </p:nvSpPr>
        <p:spPr bwMode="auto"/>
        <p:txBody>
          <a:bodyPr/>
          <a:lstStyle/>
          <a:p>
            <a:pPr>
              <a:defRPr/>
            </a:pPr>
            <a:fld id="{68F16951-4FA9-4AC0-B1E5-F8B22A4D969A}" type="datetimeFigureOut">
              <a:t>04/03/2020</a:t>
            </a:fld>
            <a:endParaRPr lang="es-ES"/>
          </a:p>
        </p:txBody>
      </p:sp>
      <p:sp>
        <p:nvSpPr>
          <p:cNvPr id="8" name="Marcador de pie de página 5"/>
          <p:cNvSpPr>
            <a:spLocks noGrp="1"/>
          </p:cNvSpPr>
          <p:nvPr>
            <p:ph type="ftr" sz="quarter" idx="11"/>
          </p:nvPr>
        </p:nvSpPr>
        <p:spPr bwMode="auto"/>
        <p:txBody>
          <a:bodyPr/>
          <a:lstStyle/>
          <a:p>
            <a:pPr>
              <a:defRPr/>
            </a:pPr>
            <a:endParaRPr lang="es-ES"/>
          </a:p>
        </p:txBody>
      </p:sp>
      <p:sp>
        <p:nvSpPr>
          <p:cNvPr id="9" name="Marcador de número de diapositiva 6"/>
          <p:cNvSpPr>
            <a:spLocks noGrp="1"/>
          </p:cNvSpPr>
          <p:nvPr>
            <p:ph type="sldNum" sz="quarter" idx="12"/>
          </p:nvPr>
        </p:nvSpPr>
        <p:spPr bwMode="auto"/>
        <p:txBody>
          <a:bodyPr/>
          <a:lstStyle/>
          <a:p>
            <a:pPr>
              <a:defRPr/>
            </a:pPr>
            <a:fld id="{516763DC-43E1-40AA-9677-06D6FBDCF222}" type="slidenum">
              <a:t>‹Nº›</a:t>
            </a:fld>
            <a:endParaRPr lang="es-ES"/>
          </a:p>
        </p:txBody>
      </p:sp>
    </p:spTree>
  </p:cSld>
  <p:clrMapOvr>
    <a:masterClrMapping/>
  </p:clrMapOvr>
  <p:hf/>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bwMode="auto">
        <a:xfrm>
          <a:off x="0" y="0"/>
          <a:ext cx="0" cy="0"/>
          <a:chOff x="0" y="0"/>
          <a:chExt cx="0" cy="0"/>
        </a:xfrm>
      </p:grpSpPr>
      <p:sp>
        <p:nvSpPr>
          <p:cNvPr id="4" name="Marcador de título 1"/>
          <p:cNvSpPr>
            <a:spLocks noGrp="1"/>
          </p:cNvSpPr>
          <p:nvPr>
            <p:ph type="title"/>
          </p:nvPr>
        </p:nvSpPr>
        <p:spPr bwMode="auto">
          <a:xfrm>
            <a:off x="838200" y="365125"/>
            <a:ext cx="10515600" cy="1325563"/>
          </a:xfrm>
          <a:prstGeom prst="rect">
            <a:avLst/>
          </a:prstGeom>
        </p:spPr>
        <p:txBody>
          <a:bodyPr vert="horz" lIns="91440" tIns="45720" rIns="91440" bIns="45720" rtlCol="0" anchor="ctr">
            <a:normAutofit/>
          </a:bodyPr>
          <a:lstStyle/>
          <a:p>
            <a:pPr>
              <a:defRPr/>
            </a:pPr>
            <a:r>
              <a:rPr lang="es-ES"/>
              <a:t>Haga clic para modificar el estilo de título del patrón</a:t>
            </a:r>
            <a:endParaRPr/>
          </a:p>
        </p:txBody>
      </p:sp>
      <p:sp>
        <p:nvSpPr>
          <p:cNvPr id="5" name="Marcador de texto 2"/>
          <p:cNvSpPr>
            <a:spLocks noGrp="1"/>
          </p:cNvSpPr>
          <p:nvPr>
            <p:ph type="body" idx="1"/>
          </p:nvPr>
        </p:nvSpPr>
        <p:spPr bwMode="auto">
          <a:xfrm>
            <a:off x="838200" y="1825625"/>
            <a:ext cx="10515600" cy="4351338"/>
          </a:xfrm>
          <a:prstGeom prst="rect">
            <a:avLst/>
          </a:prstGeom>
        </p:spPr>
        <p:txBody>
          <a:bodyPr vert="horz" lIns="91440" tIns="45720" rIns="91440" bIns="45720" rtlCol="0">
            <a:normAutofit/>
          </a:bodyPr>
          <a:lstStyle/>
          <a:p>
            <a:pPr lvl="0">
              <a:defRPr/>
            </a:pPr>
            <a:r>
              <a:rPr lang="es-ES"/>
              <a:t>Editar el estilo de texto del patrón</a:t>
            </a:r>
            <a:endParaRPr/>
          </a:p>
          <a:p>
            <a:pPr lvl="1">
              <a:defRPr/>
            </a:pPr>
            <a:r>
              <a:rPr lang="es-ES"/>
              <a:t>Segundo nivel</a:t>
            </a:r>
            <a:endParaRPr/>
          </a:p>
          <a:p>
            <a:pPr lvl="2">
              <a:defRPr/>
            </a:pPr>
            <a:r>
              <a:rPr lang="es-ES"/>
              <a:t>Tercer nivel</a:t>
            </a:r>
            <a:endParaRPr/>
          </a:p>
          <a:p>
            <a:pPr lvl="3">
              <a:defRPr/>
            </a:pPr>
            <a:r>
              <a:rPr lang="es-ES"/>
              <a:t>Cuarto nivel</a:t>
            </a:r>
            <a:endParaRPr/>
          </a:p>
          <a:p>
            <a:pPr lvl="4">
              <a:defRPr/>
            </a:pPr>
            <a:r>
              <a:rPr lang="es-ES"/>
              <a:t>Quinto nivel</a:t>
            </a:r>
            <a:endParaRPr/>
          </a:p>
        </p:txBody>
      </p:sp>
      <p:sp>
        <p:nvSpPr>
          <p:cNvPr id="6" name="Marcador de fecha 3"/>
          <p:cNvSpPr>
            <a:spLocks noGrp="1"/>
          </p:cNvSpPr>
          <p:nvPr>
            <p:ph type="dt" sz="half" idx="2"/>
          </p:nvPr>
        </p:nvSpPr>
        <p:spPr bwMode="auto">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defRPr/>
            </a:pPr>
            <a:fld id="{68F16951-4FA9-4AC0-B1E5-F8B22A4D969A}" type="datetimeFigureOut">
              <a:t>04/03/2020</a:t>
            </a:fld>
            <a:endParaRPr lang="es-ES"/>
          </a:p>
        </p:txBody>
      </p:sp>
      <p:sp>
        <p:nvSpPr>
          <p:cNvPr id="7" name="Marcador de pie de página 4"/>
          <p:cNvSpPr>
            <a:spLocks noGrp="1"/>
          </p:cNvSpPr>
          <p:nvPr>
            <p:ph type="ftr" sz="quarter" idx="3"/>
          </p:nvPr>
        </p:nvSpPr>
        <p:spPr bwMode="auto">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endParaRPr lang="es-ES"/>
          </a:p>
        </p:txBody>
      </p:sp>
      <p:sp>
        <p:nvSpPr>
          <p:cNvPr id="8" name="Marcador de número de diapositiva 5"/>
          <p:cNvSpPr>
            <a:spLocks noGrp="1"/>
          </p:cNvSpPr>
          <p:nvPr>
            <p:ph type="sldNum" sz="quarter" idx="4"/>
          </p:nvPr>
        </p:nvSpPr>
        <p:spPr bwMode="auto">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defRPr/>
            </a:pPr>
            <a:fld id="{516763DC-43E1-40AA-9677-06D6FBDCF222}" type="slidenum">
              <a:t>‹Nº›</a:t>
            </a:fld>
            <a:endParaRPr lang="es-E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p:txStyles>
    <p:titleStyle>
      <a:lvl1pPr algn="l" defTabSz="914400">
        <a:lnSpc>
          <a:spcPct val="90000"/>
        </a:lnSpc>
        <a:spcBef>
          <a:spcPts val="0"/>
        </a:spcBef>
        <a:buNone/>
        <a:defRPr sz="4400">
          <a:solidFill>
            <a:schemeClr val="tx1"/>
          </a:solidFill>
          <a:latin typeface="+mj-lt"/>
          <a:ea typeface="+mj-ea"/>
          <a:cs typeface="+mj-cs"/>
        </a:defRPr>
      </a:lvl1pPr>
    </p:titleStyle>
    <p:bodyStyle>
      <a:lvl1pPr marL="228600" indent="-228600" algn="l" defTabSz="914400">
        <a:lnSpc>
          <a:spcPct val="90000"/>
        </a:lnSpc>
        <a:spcBef>
          <a:spcPts val="1000"/>
        </a:spcBef>
        <a:buFont typeface="Arial"/>
        <a:buChar char="•"/>
        <a:defRPr sz="2800">
          <a:solidFill>
            <a:schemeClr val="tx1"/>
          </a:solidFill>
          <a:latin typeface="+mn-lt"/>
          <a:ea typeface="+mn-ea"/>
          <a:cs typeface="+mn-cs"/>
        </a:defRPr>
      </a:lvl1pPr>
      <a:lvl2pPr marL="685800" indent="-228600" algn="l" defTabSz="914400">
        <a:lnSpc>
          <a:spcPct val="90000"/>
        </a:lnSpc>
        <a:spcBef>
          <a:spcPts val="500"/>
        </a:spcBef>
        <a:buFont typeface="Arial"/>
        <a:buChar char="•"/>
        <a:defRPr sz="2400">
          <a:solidFill>
            <a:schemeClr val="tx1"/>
          </a:solidFill>
          <a:latin typeface="+mn-lt"/>
          <a:ea typeface="+mn-ea"/>
          <a:cs typeface="+mn-cs"/>
        </a:defRPr>
      </a:lvl2pPr>
      <a:lvl3pPr marL="1143000" indent="-228600" algn="l" defTabSz="914400">
        <a:lnSpc>
          <a:spcPct val="90000"/>
        </a:lnSpc>
        <a:spcBef>
          <a:spcPts val="500"/>
        </a:spcBef>
        <a:buFont typeface="Arial"/>
        <a:buChar char="•"/>
        <a:defRPr sz="2000">
          <a:solidFill>
            <a:schemeClr val="tx1"/>
          </a:solidFill>
          <a:latin typeface="+mn-lt"/>
          <a:ea typeface="+mn-ea"/>
          <a:cs typeface="+mn-cs"/>
        </a:defRPr>
      </a:lvl3pPr>
      <a:lvl4pPr marL="1600200" indent="-228600" algn="l" defTabSz="914400">
        <a:lnSpc>
          <a:spcPct val="90000"/>
        </a:lnSpc>
        <a:spcBef>
          <a:spcPts val="500"/>
        </a:spcBef>
        <a:buFont typeface="Arial"/>
        <a:buChar char="•"/>
        <a:defRPr sz="1800">
          <a:solidFill>
            <a:schemeClr val="tx1"/>
          </a:solidFill>
          <a:latin typeface="+mn-lt"/>
          <a:ea typeface="+mn-ea"/>
          <a:cs typeface="+mn-cs"/>
        </a:defRPr>
      </a:lvl4pPr>
      <a:lvl5pPr marL="2057400" indent="-228600" algn="l" defTabSz="914400">
        <a:lnSpc>
          <a:spcPct val="90000"/>
        </a:lnSpc>
        <a:spcBef>
          <a:spcPts val="500"/>
        </a:spcBef>
        <a:buFont typeface="Arial"/>
        <a:buChar char="•"/>
        <a:defRPr sz="1800">
          <a:solidFill>
            <a:schemeClr val="tx1"/>
          </a:solidFill>
          <a:latin typeface="+mn-lt"/>
          <a:ea typeface="+mn-ea"/>
          <a:cs typeface="+mn-cs"/>
        </a:defRPr>
      </a:lvl5pPr>
      <a:lvl6pPr marL="2514600" indent="-228600" algn="l" defTabSz="914400">
        <a:lnSpc>
          <a:spcPct val="90000"/>
        </a:lnSpc>
        <a:spcBef>
          <a:spcPts val="500"/>
        </a:spcBef>
        <a:buFont typeface="Arial"/>
        <a:buChar char="•"/>
        <a:defRPr sz="1800">
          <a:solidFill>
            <a:schemeClr val="tx1"/>
          </a:solidFill>
          <a:latin typeface="+mn-lt"/>
          <a:ea typeface="+mn-ea"/>
          <a:cs typeface="+mn-cs"/>
        </a:defRPr>
      </a:lvl6pPr>
      <a:lvl7pPr marL="2971800" indent="-228600" algn="l" defTabSz="914400">
        <a:lnSpc>
          <a:spcPct val="90000"/>
        </a:lnSpc>
        <a:spcBef>
          <a:spcPts val="500"/>
        </a:spcBef>
        <a:buFont typeface="Arial"/>
        <a:buChar char="•"/>
        <a:defRPr sz="1800">
          <a:solidFill>
            <a:schemeClr val="tx1"/>
          </a:solidFill>
          <a:latin typeface="+mn-lt"/>
          <a:ea typeface="+mn-ea"/>
          <a:cs typeface="+mn-cs"/>
        </a:defRPr>
      </a:lvl7pPr>
      <a:lvl8pPr marL="3429000" indent="-228600" algn="l" defTabSz="914400">
        <a:lnSpc>
          <a:spcPct val="90000"/>
        </a:lnSpc>
        <a:spcBef>
          <a:spcPts val="500"/>
        </a:spcBef>
        <a:buFont typeface="Arial"/>
        <a:buChar char="•"/>
        <a:defRPr sz="1800">
          <a:solidFill>
            <a:schemeClr val="tx1"/>
          </a:solidFill>
          <a:latin typeface="+mn-lt"/>
          <a:ea typeface="+mn-ea"/>
          <a:cs typeface="+mn-cs"/>
        </a:defRPr>
      </a:lvl8pPr>
      <a:lvl9pPr marL="3886200" indent="-228600" algn="l" defTabSz="914400">
        <a:lnSpc>
          <a:spcPct val="90000"/>
        </a:lnSpc>
        <a:spcBef>
          <a:spcPts val="500"/>
        </a:spcBef>
        <a:buFont typeface="Arial"/>
        <a:buChar char="•"/>
        <a:defRPr sz="1800">
          <a:solidFill>
            <a:schemeClr val="tx1"/>
          </a:solidFill>
          <a:latin typeface="+mn-lt"/>
          <a:ea typeface="+mn-ea"/>
          <a:cs typeface="+mn-cs"/>
        </a:defRPr>
      </a:lvl9pPr>
    </p:bodyStyle>
    <p:otherStyle>
      <a:defPPr>
        <a:defRPr lang="es-ES"/>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6.xml"/><Relationship Id="rId4" Type="http://schemas.openxmlformats.org/officeDocument/2006/relationships/image" Target="../media/image1.jpeg"/></Relationships>
</file>

<file path=ppt/slides/_rels/slide10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2.png"/><Relationship Id="rId1" Type="http://schemas.openxmlformats.org/officeDocument/2006/relationships/slideLayout" Target="../slideLayouts/slideLayout8.xml"/></Relationships>
</file>

<file path=ppt/slides/_rels/slide10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3.png"/><Relationship Id="rId1" Type="http://schemas.openxmlformats.org/officeDocument/2006/relationships/slideLayout" Target="../slideLayouts/slideLayout8.xml"/></Relationships>
</file>

<file path=ppt/slides/_rels/slide10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4.png"/><Relationship Id="rId1" Type="http://schemas.openxmlformats.org/officeDocument/2006/relationships/slideLayout" Target="../slideLayouts/slideLayout8.xml"/></Relationships>
</file>

<file path=ppt/slides/_rels/slide1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8.xml"/></Relationships>
</file>

<file path=ppt/slides/_rels/slide104.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8.xml"/><Relationship Id="rId4" Type="http://schemas.openxmlformats.org/officeDocument/2006/relationships/image" Target="../media/image1.jpeg"/></Relationships>
</file>

<file path=ppt/slides/_rels/slide105.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8.xml"/><Relationship Id="rId4" Type="http://schemas.openxmlformats.org/officeDocument/2006/relationships/image" Target="../media/image1.jpeg"/></Relationships>
</file>

<file path=ppt/slides/_rels/slide106.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39.xml"/><Relationship Id="rId1" Type="http://schemas.openxmlformats.org/officeDocument/2006/relationships/slideLayout" Target="../slideLayouts/slideLayout8.xml"/><Relationship Id="rId4" Type="http://schemas.openxmlformats.org/officeDocument/2006/relationships/image" Target="../media/image1.jpeg"/></Relationships>
</file>

<file path=ppt/slides/_rels/slide107.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40.xml"/><Relationship Id="rId1" Type="http://schemas.openxmlformats.org/officeDocument/2006/relationships/slideLayout" Target="../slideLayouts/slideLayout8.xml"/><Relationship Id="rId5" Type="http://schemas.openxmlformats.org/officeDocument/2006/relationships/image" Target="../media/image1.jpeg"/><Relationship Id="rId4" Type="http://schemas.openxmlformats.org/officeDocument/2006/relationships/image" Target="../media/image131.png"/></Relationships>
</file>

<file path=ppt/slides/_rels/slide108.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41.xml"/><Relationship Id="rId1" Type="http://schemas.openxmlformats.org/officeDocument/2006/relationships/slideLayout" Target="../slideLayouts/slideLayout8.xml"/><Relationship Id="rId4" Type="http://schemas.openxmlformats.org/officeDocument/2006/relationships/image" Target="../media/image1.jpeg"/></Relationships>
</file>

<file path=ppt/slides/_rels/slide109.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8.xml"/><Relationship Id="rId4" Type="http://schemas.openxmlformats.org/officeDocument/2006/relationships/image" Target="../media/image1.jpeg"/></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6.xml"/><Relationship Id="rId5" Type="http://schemas.openxmlformats.org/officeDocument/2006/relationships/image" Target="../media/image1.jpeg"/><Relationship Id="rId4" Type="http://schemas.openxmlformats.org/officeDocument/2006/relationships/image" Target="../media/image25.png"/></Relationships>
</file>

<file path=ppt/slides/_rels/slide11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5.png"/><Relationship Id="rId1" Type="http://schemas.openxmlformats.org/officeDocument/2006/relationships/slideLayout" Target="../slideLayouts/slideLayout8.xml"/></Relationships>
</file>

<file path=ppt/slides/_rels/slide1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8.xml"/></Relationships>
</file>

<file path=ppt/slides/_rels/slide11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6.png"/><Relationship Id="rId1" Type="http://schemas.openxmlformats.org/officeDocument/2006/relationships/slideLayout" Target="../slideLayouts/slideLayout8.xml"/></Relationships>
</file>

<file path=ppt/slides/_rels/slide11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7.png"/><Relationship Id="rId1" Type="http://schemas.openxmlformats.org/officeDocument/2006/relationships/slideLayout" Target="../slideLayouts/slideLayout8.xml"/></Relationships>
</file>

<file path=ppt/slides/_rels/slide1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8.xml"/></Relationships>
</file>

<file path=ppt/slides/_rels/slide1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8.png"/><Relationship Id="rId1" Type="http://schemas.openxmlformats.org/officeDocument/2006/relationships/slideLayout" Target="../slideLayouts/slideLayout8.xml"/></Relationships>
</file>

<file path=ppt/slides/_rels/slide1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7.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8.xml"/><Relationship Id="rId4" Type="http://schemas.openxmlformats.org/officeDocument/2006/relationships/image" Target="../media/image1.jpeg"/></Relationships>
</file>

<file path=ppt/slides/_rels/slide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0.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xml"/><Relationship Id="rId1" Type="http://schemas.openxmlformats.org/officeDocument/2006/relationships/slideLayout" Target="../slideLayouts/slideLayout8.xml"/><Relationship Id="rId4" Type="http://schemas.openxmlformats.org/officeDocument/2006/relationships/image" Target="../media/image1.jpeg"/></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xml"/><Relationship Id="rId1" Type="http://schemas.openxmlformats.org/officeDocument/2006/relationships/slideLayout" Target="../slideLayouts/slideLayout8.xml"/><Relationship Id="rId4" Type="http://schemas.openxmlformats.org/officeDocument/2006/relationships/image" Target="../media/image1.jpeg"/></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xml"/><Relationship Id="rId1" Type="http://schemas.openxmlformats.org/officeDocument/2006/relationships/slideLayout" Target="../slideLayouts/slideLayout8.xml"/><Relationship Id="rId4" Type="http://schemas.openxmlformats.org/officeDocument/2006/relationships/image" Target="../media/image1.jpeg"/></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xml"/><Relationship Id="rId1" Type="http://schemas.openxmlformats.org/officeDocument/2006/relationships/slideLayout" Target="../slideLayouts/slideLayout8.xml"/><Relationship Id="rId4" Type="http://schemas.openxmlformats.org/officeDocument/2006/relationships/image" Target="../media/image1.jpeg"/></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jpg"/><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5.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xml"/><Relationship Id="rId1" Type="http://schemas.openxmlformats.org/officeDocument/2006/relationships/slideLayout" Target="../slideLayouts/slideLayout8.xml"/><Relationship Id="rId4" Type="http://schemas.openxmlformats.org/officeDocument/2006/relationships/image" Target="../media/image1.jpeg"/></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1.jpeg"/></Relationships>
</file>

<file path=ppt/slides/_rels/slide2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8.jp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8.xml"/><Relationship Id="rId1" Type="http://schemas.openxmlformats.org/officeDocument/2006/relationships/slideLayout" Target="../slideLayouts/slideLayout8.xml"/><Relationship Id="rId5" Type="http://schemas.openxmlformats.org/officeDocument/2006/relationships/image" Target="../media/image1.jpeg"/><Relationship Id="rId4" Type="http://schemas.openxmlformats.org/officeDocument/2006/relationships/image" Target="../media/image40.png"/></Relationships>
</file>

<file path=ppt/slides/_rels/slide2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8.xml"/><Relationship Id="rId5" Type="http://schemas.openxmlformats.org/officeDocument/2006/relationships/image" Target="../media/image1.jpeg"/><Relationship Id="rId4" Type="http://schemas.openxmlformats.org/officeDocument/2006/relationships/image" Target="../media/image43.png"/></Relationships>
</file>

<file path=ppt/slides/_rels/slide2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4.png"/><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8.xml"/><Relationship Id="rId4" Type="http://schemas.openxmlformats.org/officeDocument/2006/relationships/image" Target="../media/image1.jpeg"/></Relationships>
</file>

<file path=ppt/slides/_rels/slide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1.xml"/><Relationship Id="rId1" Type="http://schemas.openxmlformats.org/officeDocument/2006/relationships/slideLayout" Target="../slideLayouts/slideLayout8.xml"/><Relationship Id="rId4" Type="http://schemas.openxmlformats.org/officeDocument/2006/relationships/image" Target="../media/image45.png"/></Relationships>
</file>

<file path=ppt/slides/_rels/slide3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2.xml"/><Relationship Id="rId1" Type="http://schemas.openxmlformats.org/officeDocument/2006/relationships/slideLayout" Target="../slideLayouts/slideLayout8.xml"/><Relationship Id="rId4" Type="http://schemas.openxmlformats.org/officeDocument/2006/relationships/image" Target="../media/image46.png"/></Relationships>
</file>

<file path=ppt/slides/_rels/slide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3.xml"/><Relationship Id="rId1" Type="http://schemas.openxmlformats.org/officeDocument/2006/relationships/slideLayout" Target="../slideLayouts/slideLayout8.xml"/><Relationship Id="rId4" Type="http://schemas.openxmlformats.org/officeDocument/2006/relationships/image" Target="../media/image1.jpeg"/></Relationships>
</file>

<file path=ppt/slides/_rels/slide3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8.png"/><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9.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0.png"/><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4.xml"/><Relationship Id="rId1" Type="http://schemas.openxmlformats.org/officeDocument/2006/relationships/slideLayout" Target="../slideLayouts/slideLayout8.xml"/><Relationship Id="rId4" Type="http://schemas.openxmlformats.org/officeDocument/2006/relationships/image" Target="../media/image1.jpeg"/></Relationships>
</file>

<file path=ppt/slides/_rels/slide4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5.xml"/><Relationship Id="rId1" Type="http://schemas.openxmlformats.org/officeDocument/2006/relationships/slideLayout" Target="../slideLayouts/slideLayout8.xml"/><Relationship Id="rId4" Type="http://schemas.openxmlformats.org/officeDocument/2006/relationships/image" Target="../media/image1.jpeg"/></Relationships>
</file>

<file path=ppt/slides/_rels/slide4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6.xml"/><Relationship Id="rId1" Type="http://schemas.openxmlformats.org/officeDocument/2006/relationships/slideLayout" Target="../slideLayouts/slideLayout8.xml"/><Relationship Id="rId4" Type="http://schemas.openxmlformats.org/officeDocument/2006/relationships/image" Target="../media/image1.jpeg"/></Relationships>
</file>

<file path=ppt/slides/_rels/slide4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7.xml"/><Relationship Id="rId1" Type="http://schemas.openxmlformats.org/officeDocument/2006/relationships/slideLayout" Target="../slideLayouts/slideLayout8.xml"/><Relationship Id="rId4" Type="http://schemas.openxmlformats.org/officeDocument/2006/relationships/image" Target="../media/image1.jpeg"/></Relationships>
</file>

<file path=ppt/slides/_rels/slide4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5.png"/><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8.xml"/><Relationship Id="rId4" Type="http://schemas.openxmlformats.org/officeDocument/2006/relationships/image" Target="../media/image1.jpeg"/></Relationships>
</file>

<file path=ppt/slides/_rels/slide4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8.xml"/><Relationship Id="rId4" Type="http://schemas.openxmlformats.org/officeDocument/2006/relationships/image" Target="../media/image1.jpeg"/></Relationships>
</file>

<file path=ppt/slides/_rels/slide4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0.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0.png"/><Relationship Id="rId18" Type="http://schemas.openxmlformats.org/officeDocument/2006/relationships/hyperlink" Target="http://droidpanic.com/que-tienes-que-saber-sobre-el-almacenamiento-en-la-nube/" TargetMode="External"/><Relationship Id="rId3" Type="http://schemas.openxmlformats.org/officeDocument/2006/relationships/hyperlink" Target="https://commons.wikimedia.org/wiki/File:Gnome-fs-server.svg" TargetMode="External"/><Relationship Id="rId7" Type="http://schemas.openxmlformats.org/officeDocument/2006/relationships/hyperlink" Target="https://en.wikipedia.org/wiki/Laptop" TargetMode="External"/><Relationship Id="rId12" Type="http://schemas.openxmlformats.org/officeDocument/2006/relationships/image" Target="../media/image9.png"/><Relationship Id="rId17" Type="http://schemas.openxmlformats.org/officeDocument/2006/relationships/image" Target="../media/image14.png"/><Relationship Id="rId2" Type="http://schemas.openxmlformats.org/officeDocument/2006/relationships/image" Target="../media/image4.png"/><Relationship Id="rId16" Type="http://schemas.openxmlformats.org/officeDocument/2006/relationships/image" Target="../media/image13.png"/><Relationship Id="rId20" Type="http://schemas.openxmlformats.org/officeDocument/2006/relationships/image" Target="../media/image1.jpeg"/><Relationship Id="rId1" Type="http://schemas.openxmlformats.org/officeDocument/2006/relationships/slideLayout" Target="../slideLayouts/slideLayout8.xml"/><Relationship Id="rId6" Type="http://schemas.openxmlformats.org/officeDocument/2006/relationships/image" Target="../media/image6.jpeg"/><Relationship Id="rId11" Type="http://schemas.openxmlformats.org/officeDocument/2006/relationships/hyperlink" Target="https://www.arduinoecia.com.br/2014/12/modulo-i2c-display-16x2-arduino.html" TargetMode="External"/><Relationship Id="rId5" Type="http://schemas.openxmlformats.org/officeDocument/2006/relationships/hyperlink" Target="https://openclipart.org/detail/171010/computer-client" TargetMode="External"/><Relationship Id="rId15" Type="http://schemas.openxmlformats.org/officeDocument/2006/relationships/image" Target="../media/image12.png"/><Relationship Id="rId10" Type="http://schemas.openxmlformats.org/officeDocument/2006/relationships/image" Target="../media/image8.png"/><Relationship Id="rId19" Type="http://schemas.openxmlformats.org/officeDocument/2006/relationships/image" Target="../media/image15.png"/><Relationship Id="rId4" Type="http://schemas.openxmlformats.org/officeDocument/2006/relationships/image" Target="../media/image5.png"/><Relationship Id="rId9" Type="http://schemas.openxmlformats.org/officeDocument/2006/relationships/hyperlink" Target="https://pixabay.com/en/apple-phone-cell-phone-mobile-157031/" TargetMode="External"/><Relationship Id="rId14" Type="http://schemas.openxmlformats.org/officeDocument/2006/relationships/image" Target="../media/image11.png"/></Relationships>
</file>

<file path=ppt/slides/_rels/slide5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9.xml"/><Relationship Id="rId1" Type="http://schemas.openxmlformats.org/officeDocument/2006/relationships/slideLayout" Target="../slideLayouts/slideLayout8.xml"/><Relationship Id="rId4" Type="http://schemas.openxmlformats.org/officeDocument/2006/relationships/image" Target="../media/image1.jpeg"/></Relationships>
</file>

<file path=ppt/slides/_rels/slide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2.png"/><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3.png"/><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0.xml"/><Relationship Id="rId1" Type="http://schemas.openxmlformats.org/officeDocument/2006/relationships/slideLayout" Target="../slideLayouts/slideLayout8.xml"/><Relationship Id="rId4" Type="http://schemas.openxmlformats.org/officeDocument/2006/relationships/image" Target="../media/image1.jpeg"/></Relationships>
</file>

<file path=ppt/slides/_rels/slide5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5.png"/><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2.xml"/><Relationship Id="rId1" Type="http://schemas.openxmlformats.org/officeDocument/2006/relationships/slideLayout" Target="../slideLayouts/slideLayout8.xml"/><Relationship Id="rId5" Type="http://schemas.openxmlformats.org/officeDocument/2006/relationships/image" Target="../media/image1.jpeg"/><Relationship Id="rId4" Type="http://schemas.openxmlformats.org/officeDocument/2006/relationships/image" Target="../media/image67.png"/></Relationships>
</file>

<file path=ppt/slides/_rels/slide5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3.xml"/><Relationship Id="rId1" Type="http://schemas.openxmlformats.org/officeDocument/2006/relationships/slideLayout" Target="../slideLayouts/slideLayout8.xml"/><Relationship Id="rId6" Type="http://schemas.openxmlformats.org/officeDocument/2006/relationships/image" Target="../media/image1.jpeg"/><Relationship Id="rId5" Type="http://schemas.openxmlformats.org/officeDocument/2006/relationships/image" Target="../media/image70.png"/><Relationship Id="rId4" Type="http://schemas.openxmlformats.org/officeDocument/2006/relationships/image" Target="../media/image69.png"/></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8.xml"/></Relationships>
</file>

<file path=ppt/slides/_rels/slide6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4.xml"/><Relationship Id="rId1" Type="http://schemas.openxmlformats.org/officeDocument/2006/relationships/slideLayout" Target="../slideLayouts/slideLayout8.xml"/><Relationship Id="rId4" Type="http://schemas.openxmlformats.org/officeDocument/2006/relationships/image" Target="../media/image1.jpeg"/></Relationships>
</file>

<file path=ppt/slides/_rels/slide6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5.xml"/><Relationship Id="rId1" Type="http://schemas.openxmlformats.org/officeDocument/2006/relationships/slideLayout" Target="../slideLayouts/slideLayout8.xml"/><Relationship Id="rId6" Type="http://schemas.openxmlformats.org/officeDocument/2006/relationships/image" Target="../media/image1.jpeg"/><Relationship Id="rId5" Type="http://schemas.openxmlformats.org/officeDocument/2006/relationships/image" Target="../media/image74.png"/><Relationship Id="rId4" Type="http://schemas.openxmlformats.org/officeDocument/2006/relationships/image" Target="../media/image73.png"/></Relationships>
</file>

<file path=ppt/slides/_rels/slide6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6.xml"/><Relationship Id="rId1" Type="http://schemas.openxmlformats.org/officeDocument/2006/relationships/slideLayout" Target="../slideLayouts/slideLayout8.xml"/><Relationship Id="rId6" Type="http://schemas.openxmlformats.org/officeDocument/2006/relationships/image" Target="../media/image1.jpeg"/><Relationship Id="rId5" Type="http://schemas.openxmlformats.org/officeDocument/2006/relationships/image" Target="../media/image77.png"/><Relationship Id="rId4" Type="http://schemas.openxmlformats.org/officeDocument/2006/relationships/image" Target="../media/image76.png"/></Relationships>
</file>

<file path=ppt/slides/_rels/slide6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8.xml"/></Relationships>
</file>

<file path=ppt/slides/_rels/slide6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8.xml"/><Relationship Id="rId1" Type="http://schemas.openxmlformats.org/officeDocument/2006/relationships/slideLayout" Target="../slideLayouts/slideLayout8.xml"/><Relationship Id="rId6" Type="http://schemas.openxmlformats.org/officeDocument/2006/relationships/image" Target="../media/image1.jpeg"/><Relationship Id="rId5" Type="http://schemas.openxmlformats.org/officeDocument/2006/relationships/image" Target="../media/image80.png"/><Relationship Id="rId4" Type="http://schemas.openxmlformats.org/officeDocument/2006/relationships/image" Target="../media/image79.png"/></Relationships>
</file>

<file path=ppt/slides/_rels/slide66.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9.xml"/><Relationship Id="rId1" Type="http://schemas.openxmlformats.org/officeDocument/2006/relationships/slideLayout" Target="../slideLayouts/slideLayout8.xml"/><Relationship Id="rId4" Type="http://schemas.openxmlformats.org/officeDocument/2006/relationships/image" Target="../media/image1.jpeg"/></Relationships>
</file>

<file path=ppt/slides/_rels/slide6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2.png"/><Relationship Id="rId1" Type="http://schemas.openxmlformats.org/officeDocument/2006/relationships/slideLayout" Target="../slideLayouts/slideLayout8.xml"/></Relationships>
</file>

<file path=ppt/slides/_rels/slide6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6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3.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7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8.xml"/><Relationship Id="rId4" Type="http://schemas.openxmlformats.org/officeDocument/2006/relationships/image" Target="../media/image1.jpeg"/></Relationships>
</file>

<file path=ppt/slides/_rels/slide7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6.png"/><Relationship Id="rId1" Type="http://schemas.openxmlformats.org/officeDocument/2006/relationships/slideLayout" Target="../slideLayouts/slideLayout8.xml"/></Relationships>
</file>

<file path=ppt/slides/_rels/slide7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7.png"/><Relationship Id="rId1" Type="http://schemas.openxmlformats.org/officeDocument/2006/relationships/slideLayout" Target="../slideLayouts/slideLayout8.xml"/></Relationships>
</file>

<file path=ppt/slides/_rels/slide7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8.png"/><Relationship Id="rId1" Type="http://schemas.openxmlformats.org/officeDocument/2006/relationships/slideLayout" Target="../slideLayouts/slideLayout8.xml"/></Relationships>
</file>

<file path=ppt/slides/_rels/slide7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9.png"/><Relationship Id="rId1" Type="http://schemas.openxmlformats.org/officeDocument/2006/relationships/slideLayout" Target="../slideLayouts/slideLayout8.xml"/></Relationships>
</file>

<file path=ppt/slides/_rels/slide7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0.png"/><Relationship Id="rId1" Type="http://schemas.openxmlformats.org/officeDocument/2006/relationships/slideLayout" Target="../slideLayouts/slideLayout8.xml"/></Relationships>
</file>

<file path=ppt/slides/_rels/slide76.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31.xml"/><Relationship Id="rId1" Type="http://schemas.openxmlformats.org/officeDocument/2006/relationships/slideLayout" Target="../slideLayouts/slideLayout8.xml"/><Relationship Id="rId5" Type="http://schemas.openxmlformats.org/officeDocument/2006/relationships/image" Target="../media/image1.jpeg"/><Relationship Id="rId4" Type="http://schemas.openxmlformats.org/officeDocument/2006/relationships/hyperlink" Target="http://docs.automapper.org/en/stable/Flattening.html" TargetMode="External"/></Relationships>
</file>

<file path=ppt/slides/_rels/slide77.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32.xml"/><Relationship Id="rId1" Type="http://schemas.openxmlformats.org/officeDocument/2006/relationships/slideLayout" Target="../slideLayouts/slideLayout8.xml"/><Relationship Id="rId4" Type="http://schemas.openxmlformats.org/officeDocument/2006/relationships/image" Target="../media/image1.jpeg"/></Relationships>
</file>

<file path=ppt/slides/_rels/slide78.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8.xml"/><Relationship Id="rId4" Type="http://schemas.openxmlformats.org/officeDocument/2006/relationships/image" Target="../media/image1.jpeg"/></Relationships>
</file>

<file path=ppt/slides/_rels/slide7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5.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6.xml"/><Relationship Id="rId5" Type="http://schemas.openxmlformats.org/officeDocument/2006/relationships/image" Target="../media/image1.jpeg"/><Relationship Id="rId4" Type="http://schemas.openxmlformats.org/officeDocument/2006/relationships/image" Target="../media/image19.png"/></Relationships>
</file>

<file path=ppt/slides/_rels/slide8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6.png"/><Relationship Id="rId1" Type="http://schemas.openxmlformats.org/officeDocument/2006/relationships/slideLayout" Target="../slideLayouts/slideLayout8.xml"/></Relationships>
</file>

<file path=ppt/slides/_rels/slide8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7.png"/><Relationship Id="rId1" Type="http://schemas.openxmlformats.org/officeDocument/2006/relationships/slideLayout" Target="../slideLayouts/slideLayout8.xml"/></Relationships>
</file>

<file path=ppt/slides/_rels/slide8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8.png"/><Relationship Id="rId1" Type="http://schemas.openxmlformats.org/officeDocument/2006/relationships/slideLayout" Target="../slideLayouts/slideLayout8.xml"/></Relationships>
</file>

<file path=ppt/slides/_rels/slide8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9.png"/><Relationship Id="rId1" Type="http://schemas.openxmlformats.org/officeDocument/2006/relationships/slideLayout" Target="../slideLayouts/slideLayout8.xml"/></Relationships>
</file>

<file path=ppt/slides/_rels/slide8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8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1.png"/><Relationship Id="rId1" Type="http://schemas.openxmlformats.org/officeDocument/2006/relationships/slideLayout" Target="../slideLayouts/slideLayout8.xml"/></Relationships>
</file>

<file path=ppt/slides/_rels/slide86.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8.xml"/><Relationship Id="rId4" Type="http://schemas.openxmlformats.org/officeDocument/2006/relationships/image" Target="../media/image1.jpeg"/></Relationships>
</file>

<file path=ppt/slides/_rels/slide87.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34.xml"/><Relationship Id="rId1" Type="http://schemas.openxmlformats.org/officeDocument/2006/relationships/slideLayout" Target="../slideLayouts/slideLayout8.xml"/><Relationship Id="rId4" Type="http://schemas.openxmlformats.org/officeDocument/2006/relationships/image" Target="../media/image1.jpeg"/></Relationships>
</file>

<file path=ppt/slides/_rels/slide88.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35.xml"/><Relationship Id="rId1" Type="http://schemas.openxmlformats.org/officeDocument/2006/relationships/slideLayout" Target="../slideLayouts/slideLayout8.xml"/><Relationship Id="rId4" Type="http://schemas.openxmlformats.org/officeDocument/2006/relationships/image" Target="../media/image1.jpeg"/></Relationships>
</file>

<file path=ppt/slides/_rels/slide8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4.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90.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8.xml"/><Relationship Id="rId4" Type="http://schemas.openxmlformats.org/officeDocument/2006/relationships/image" Target="../media/image1.jpeg"/></Relationships>
</file>

<file path=ppt/slides/_rels/slide9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7.png"/><Relationship Id="rId1" Type="http://schemas.openxmlformats.org/officeDocument/2006/relationships/slideLayout" Target="../slideLayouts/slideLayout8.xml"/></Relationships>
</file>

<file path=ppt/slides/_rels/slide9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8.png"/><Relationship Id="rId1" Type="http://schemas.openxmlformats.org/officeDocument/2006/relationships/slideLayout" Target="../slideLayouts/slideLayout8.xml"/></Relationships>
</file>

<file path=ppt/slides/_rels/slide9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9.png"/><Relationship Id="rId1" Type="http://schemas.openxmlformats.org/officeDocument/2006/relationships/slideLayout" Target="../slideLayouts/slideLayout8.xml"/></Relationships>
</file>

<file path=ppt/slides/_rels/slide94.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8.xml"/><Relationship Id="rId4" Type="http://schemas.openxmlformats.org/officeDocument/2006/relationships/image" Target="../media/image1.jpeg"/></Relationships>
</file>

<file path=ppt/slides/_rels/slide95.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36.xml"/><Relationship Id="rId1" Type="http://schemas.openxmlformats.org/officeDocument/2006/relationships/slideLayout" Target="../slideLayouts/slideLayout8.xml"/><Relationship Id="rId6" Type="http://schemas.openxmlformats.org/officeDocument/2006/relationships/image" Target="../media/image1.jpeg"/><Relationship Id="rId5" Type="http://schemas.openxmlformats.org/officeDocument/2006/relationships/image" Target="../media/image114.png"/><Relationship Id="rId4" Type="http://schemas.openxmlformats.org/officeDocument/2006/relationships/image" Target="../media/image113.png"/></Relationships>
</file>

<file path=ppt/slides/_rels/slide96.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8.xml"/><Relationship Id="rId4" Type="http://schemas.openxmlformats.org/officeDocument/2006/relationships/image" Target="../media/image1.jpeg"/></Relationships>
</file>

<file path=ppt/slides/_rels/slide97.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37.xml"/><Relationship Id="rId1" Type="http://schemas.openxmlformats.org/officeDocument/2006/relationships/slideLayout" Target="../slideLayouts/slideLayout8.xml"/><Relationship Id="rId5" Type="http://schemas.openxmlformats.org/officeDocument/2006/relationships/image" Target="../media/image1.jpeg"/><Relationship Id="rId4" Type="http://schemas.openxmlformats.org/officeDocument/2006/relationships/image" Target="../media/image118.png"/></Relationships>
</file>

<file path=ppt/slides/_rels/slide98.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8.xml"/><Relationship Id="rId4" Type="http://schemas.openxmlformats.org/officeDocument/2006/relationships/image" Target="../media/image1.jpeg"/></Relationships>
</file>

<file path=ppt/slides/_rels/slide99.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38.xml"/><Relationship Id="rId1" Type="http://schemas.openxmlformats.org/officeDocument/2006/relationships/slideLayout" Target="../slideLayouts/slideLayout8.xml"/><Relationship Id="rId4" Type="http://schemas.openxmlformats.org/officeDocument/2006/relationships/image" Target="../media/image1.jpeg"/></Relationships>
</file>

<file path=ppt/slides/slide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3" name="Rectángulo 2">
            <a:extLst>
              <a:ext uri="{FF2B5EF4-FFF2-40B4-BE49-F238E27FC236}">
                <a16:creationId xmlns:a16="http://schemas.microsoft.com/office/drawing/2014/main" id="{EAF59051-DC66-4395-B6A8-C4A917BC11E3}"/>
              </a:ext>
            </a:extLst>
          </p:cNvPr>
          <p:cNvSpPr/>
          <p:nvPr/>
        </p:nvSpPr>
        <p:spPr>
          <a:xfrm>
            <a:off x="2536374" y="2276872"/>
            <a:ext cx="7119258" cy="1200329"/>
          </a:xfrm>
          <a:prstGeom prst="rect">
            <a:avLst/>
          </a:prstGeom>
          <a:noFill/>
        </p:spPr>
        <p:txBody>
          <a:bodyPr wrap="none" lIns="91440" tIns="45720" rIns="91440" bIns="45720">
            <a:spAutoFit/>
          </a:bodyPr>
          <a:lstStyle/>
          <a:p>
            <a:pPr algn="ctr"/>
            <a:r>
              <a:rPr lang="es-ES" sz="7200" b="1" cap="none" spc="0" dirty="0" err="1">
                <a:ln w="0"/>
                <a:solidFill>
                  <a:schemeClr val="accent2"/>
                </a:solidFill>
                <a:effectLst/>
              </a:rPr>
              <a:t>ITI.Core</a:t>
            </a:r>
            <a:r>
              <a:rPr lang="es-ES" sz="7200" b="1" cap="none" spc="0" dirty="0">
                <a:ln w="0"/>
                <a:solidFill>
                  <a:schemeClr val="accent2"/>
                </a:solidFill>
                <a:effectLst/>
              </a:rPr>
              <a:t> .NET Core</a:t>
            </a:r>
          </a:p>
        </p:txBody>
      </p:sp>
      <p:grpSp>
        <p:nvGrpSpPr>
          <p:cNvPr id="8" name="Grupo 7">
            <a:extLst>
              <a:ext uri="{FF2B5EF4-FFF2-40B4-BE49-F238E27FC236}">
                <a16:creationId xmlns:a16="http://schemas.microsoft.com/office/drawing/2014/main" id="{E096893C-50EA-4516-8348-12397B4F9621}"/>
              </a:ext>
            </a:extLst>
          </p:cNvPr>
          <p:cNvGrpSpPr/>
          <p:nvPr/>
        </p:nvGrpSpPr>
        <p:grpSpPr>
          <a:xfrm>
            <a:off x="0" y="6048740"/>
            <a:ext cx="12192000" cy="798576"/>
            <a:chOff x="0" y="6048740"/>
            <a:chExt cx="12192000" cy="798576"/>
          </a:xfrm>
        </p:grpSpPr>
        <p:sp>
          <p:nvSpPr>
            <p:cNvPr id="9" name="Rectángulo 6">
              <a:extLst>
                <a:ext uri="{FF2B5EF4-FFF2-40B4-BE49-F238E27FC236}">
                  <a16:creationId xmlns:a16="http://schemas.microsoft.com/office/drawing/2014/main" id="{4705152C-90C2-4AFE-8A16-48E774C0A87A}"/>
                </a:ext>
              </a:extLst>
            </p:cNvPr>
            <p:cNvSpPr/>
            <p:nvPr/>
          </p:nvSpPr>
          <p:spPr bwMode="auto">
            <a:xfrm>
              <a:off x="0" y="6048740"/>
              <a:ext cx="12192000" cy="798576"/>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defRPr/>
              </a:pPr>
              <a:r>
                <a:rPr lang="es-ES" dirty="0">
                  <a:solidFill>
                    <a:schemeClr val="accent2"/>
                  </a:solidFill>
                </a:rPr>
                <a:t>ITI Core</a:t>
              </a:r>
              <a:endParaRPr dirty="0">
                <a:solidFill>
                  <a:schemeClr val="accent2"/>
                </a:solidFill>
              </a:endParaRPr>
            </a:p>
          </p:txBody>
        </p:sp>
        <p:pic>
          <p:nvPicPr>
            <p:cNvPr id="10" name="Imagen 9">
              <a:extLst>
                <a:ext uri="{FF2B5EF4-FFF2-40B4-BE49-F238E27FC236}">
                  <a16:creationId xmlns:a16="http://schemas.microsoft.com/office/drawing/2014/main" id="{9B9BC076-772E-49C6-B4F6-75F82CF40C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56240" y="6198447"/>
              <a:ext cx="3696072" cy="499594"/>
            </a:xfrm>
            <a:prstGeom prst="rect">
              <a:avLst/>
            </a:prstGeom>
          </p:spPr>
        </p:pic>
        <p:cxnSp>
          <p:nvCxnSpPr>
            <p:cNvPr id="11" name="Conector recto 10">
              <a:extLst>
                <a:ext uri="{FF2B5EF4-FFF2-40B4-BE49-F238E27FC236}">
                  <a16:creationId xmlns:a16="http://schemas.microsoft.com/office/drawing/2014/main" id="{5DAA99B6-76F7-4689-B80A-EE35E0945146}"/>
                </a:ext>
              </a:extLst>
            </p:cNvPr>
            <p:cNvCxnSpPr>
              <a:cxnSpLocks/>
            </p:cNvCxnSpPr>
            <p:nvPr/>
          </p:nvCxnSpPr>
          <p:spPr>
            <a:xfrm>
              <a:off x="0" y="6093296"/>
              <a:ext cx="12192000" cy="0"/>
            </a:xfrm>
            <a:prstGeom prst="line">
              <a:avLst/>
            </a:prstGeom>
            <a:ln w="38100"/>
          </p:spPr>
          <p:style>
            <a:lnRef idx="1">
              <a:schemeClr val="accent2"/>
            </a:lnRef>
            <a:fillRef idx="0">
              <a:schemeClr val="accent2"/>
            </a:fillRef>
            <a:effectRef idx="0">
              <a:schemeClr val="accent2"/>
            </a:effectRef>
            <a:fontRef idx="minor">
              <a:schemeClr val="tx1"/>
            </a:fontRef>
          </p:style>
        </p:cxn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grpSp>
        <p:nvGrpSpPr>
          <p:cNvPr id="4" name="Grupo 3">
            <a:extLst>
              <a:ext uri="{FF2B5EF4-FFF2-40B4-BE49-F238E27FC236}">
                <a16:creationId xmlns:a16="http://schemas.microsoft.com/office/drawing/2014/main" id="{4C11355F-5B3F-4AC6-945F-D3A8C30093FA}"/>
              </a:ext>
            </a:extLst>
          </p:cNvPr>
          <p:cNvGrpSpPr/>
          <p:nvPr/>
        </p:nvGrpSpPr>
        <p:grpSpPr>
          <a:xfrm>
            <a:off x="0" y="-27384"/>
            <a:ext cx="12192000" cy="432048"/>
            <a:chOff x="0" y="-27384"/>
            <a:chExt cx="12192000" cy="432048"/>
          </a:xfrm>
        </p:grpSpPr>
        <p:sp>
          <p:nvSpPr>
            <p:cNvPr id="71" name="Rectángulo 11">
              <a:extLst>
                <a:ext uri="{FF2B5EF4-FFF2-40B4-BE49-F238E27FC236}">
                  <a16:creationId xmlns:a16="http://schemas.microsoft.com/office/drawing/2014/main" id="{6F96B11C-C902-4C1A-95F5-771788C39BFB}"/>
                </a:ext>
              </a:extLst>
            </p:cNvPr>
            <p:cNvSpPr/>
            <p:nvPr/>
          </p:nvSpPr>
          <p:spPr bwMode="auto">
            <a:xfrm>
              <a:off x="0" y="-27384"/>
              <a:ext cx="12192000" cy="432048"/>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defRPr/>
              </a:pPr>
              <a:r>
                <a:rPr lang="es-ES" dirty="0"/>
                <a:t>Iniciar proyecto usando plantilla</a:t>
              </a:r>
              <a:endParaRPr dirty="0"/>
            </a:p>
          </p:txBody>
        </p:sp>
        <p:sp>
          <p:nvSpPr>
            <p:cNvPr id="2" name="CuadroTexto 1">
              <a:extLst>
                <a:ext uri="{FF2B5EF4-FFF2-40B4-BE49-F238E27FC236}">
                  <a16:creationId xmlns:a16="http://schemas.microsoft.com/office/drawing/2014/main" id="{CEEBC056-0D88-4014-BA75-93B96A3FF747}"/>
                </a:ext>
              </a:extLst>
            </p:cNvPr>
            <p:cNvSpPr txBox="1"/>
            <p:nvPr/>
          </p:nvSpPr>
          <p:spPr>
            <a:xfrm>
              <a:off x="0" y="-1235"/>
              <a:ext cx="1101584" cy="369332"/>
            </a:xfrm>
            <a:prstGeom prst="rect">
              <a:avLst/>
            </a:prstGeom>
            <a:noFill/>
          </p:spPr>
          <p:txBody>
            <a:bodyPr wrap="none" rtlCol="0">
              <a:spAutoFit/>
            </a:bodyPr>
            <a:lstStyle/>
            <a:p>
              <a:r>
                <a:rPr lang="es-ES" dirty="0">
                  <a:solidFill>
                    <a:schemeClr val="bg1"/>
                  </a:solidFill>
                </a:rPr>
                <a:t>OBJETIVO</a:t>
              </a:r>
            </a:p>
          </p:txBody>
        </p:sp>
      </p:grpSp>
      <p:sp>
        <p:nvSpPr>
          <p:cNvPr id="14" name="Rectángulo 13">
            <a:extLst>
              <a:ext uri="{FF2B5EF4-FFF2-40B4-BE49-F238E27FC236}">
                <a16:creationId xmlns:a16="http://schemas.microsoft.com/office/drawing/2014/main" id="{8B44FD3D-572B-4E80-BC0E-C9E66294CCB6}"/>
              </a:ext>
            </a:extLst>
          </p:cNvPr>
          <p:cNvSpPr/>
          <p:nvPr/>
        </p:nvSpPr>
        <p:spPr bwMode="auto">
          <a:xfrm>
            <a:off x="-528736" y="495467"/>
            <a:ext cx="6696744" cy="584775"/>
          </a:xfrm>
          <a:prstGeom prst="rect">
            <a:avLst/>
          </a:prstGeom>
          <a:noFill/>
        </p:spPr>
        <p:txBody>
          <a:bodyPr wrap="square" lIns="91440" tIns="45720" rIns="91440" bIns="45720">
            <a:spAutoFit/>
          </a:bodyPr>
          <a:lstStyle/>
          <a:p>
            <a:pPr algn="ctr"/>
            <a:r>
              <a:rPr lang="es-ES" sz="3200" b="1" cap="none" spc="0" dirty="0">
                <a:ln w="0"/>
                <a:solidFill>
                  <a:schemeClr val="accent2"/>
                </a:solidFill>
                <a:effectLst/>
              </a:rPr>
              <a:t>Nuevo proyecto generado</a:t>
            </a:r>
          </a:p>
        </p:txBody>
      </p:sp>
      <p:pic>
        <p:nvPicPr>
          <p:cNvPr id="18" name="Imagen 17">
            <a:extLst>
              <a:ext uri="{FF2B5EF4-FFF2-40B4-BE49-F238E27FC236}">
                <a16:creationId xmlns:a16="http://schemas.microsoft.com/office/drawing/2014/main" id="{300AE03D-C72E-46E3-91FE-704134FF2D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3432" y="2348880"/>
            <a:ext cx="3063505" cy="2217612"/>
          </a:xfrm>
          <a:prstGeom prst="rect">
            <a:avLst/>
          </a:prstGeom>
        </p:spPr>
      </p:pic>
      <p:pic>
        <p:nvPicPr>
          <p:cNvPr id="19" name="Imagen 18">
            <a:extLst>
              <a:ext uri="{FF2B5EF4-FFF2-40B4-BE49-F238E27FC236}">
                <a16:creationId xmlns:a16="http://schemas.microsoft.com/office/drawing/2014/main" id="{91ED2425-6307-49E3-9E7A-8B3F046E8124}"/>
              </a:ext>
            </a:extLst>
          </p:cNvPr>
          <p:cNvPicPr>
            <a:picLocks noChangeAspect="1"/>
          </p:cNvPicPr>
          <p:nvPr/>
        </p:nvPicPr>
        <p:blipFill>
          <a:blip r:embed="rId3"/>
          <a:stretch>
            <a:fillRect/>
          </a:stretch>
        </p:blipFill>
        <p:spPr>
          <a:xfrm>
            <a:off x="7495403" y="2348880"/>
            <a:ext cx="3295197" cy="3539663"/>
          </a:xfrm>
          <a:prstGeom prst="rect">
            <a:avLst/>
          </a:prstGeom>
        </p:spPr>
      </p:pic>
      <p:sp>
        <p:nvSpPr>
          <p:cNvPr id="12" name="Título 8">
            <a:extLst>
              <a:ext uri="{FF2B5EF4-FFF2-40B4-BE49-F238E27FC236}">
                <a16:creationId xmlns:a16="http://schemas.microsoft.com/office/drawing/2014/main" id="{6BC4E000-499E-4549-A282-3CF4E71ADCAE}"/>
              </a:ext>
            </a:extLst>
          </p:cNvPr>
          <p:cNvSpPr>
            <a:spLocks noGrp="1"/>
          </p:cNvSpPr>
          <p:nvPr>
            <p:ph type="title"/>
          </p:nvPr>
        </p:nvSpPr>
        <p:spPr bwMode="auto">
          <a:xfrm>
            <a:off x="7464199" y="1786870"/>
            <a:ext cx="4824583" cy="388480"/>
          </a:xfrm>
        </p:spPr>
        <p:txBody>
          <a:bodyPr>
            <a:normAutofit fontScale="90000"/>
          </a:bodyPr>
          <a:lstStyle/>
          <a:p>
            <a:r>
              <a:rPr lang="es-ES" sz="2800" b="1" dirty="0"/>
              <a:t>Front</a:t>
            </a:r>
          </a:p>
        </p:txBody>
      </p:sp>
      <p:sp>
        <p:nvSpPr>
          <p:cNvPr id="15" name="Título 8">
            <a:extLst>
              <a:ext uri="{FF2B5EF4-FFF2-40B4-BE49-F238E27FC236}">
                <a16:creationId xmlns:a16="http://schemas.microsoft.com/office/drawing/2014/main" id="{4F5B77FE-B4A6-475A-A410-2FAA3B91FBB9}"/>
              </a:ext>
            </a:extLst>
          </p:cNvPr>
          <p:cNvSpPr txBox="1">
            <a:spLocks/>
          </p:cNvSpPr>
          <p:nvPr/>
        </p:nvSpPr>
        <p:spPr bwMode="auto">
          <a:xfrm>
            <a:off x="1127424" y="1715252"/>
            <a:ext cx="4824583" cy="388480"/>
          </a:xfrm>
          <a:prstGeom prst="rect">
            <a:avLst/>
          </a:prstGeom>
        </p:spPr>
        <p:txBody>
          <a:bodyPr vert="horz" lIns="91440" tIns="45720" rIns="91440" bIns="45720" rtlCol="0" anchor="ctr">
            <a:normAutofit fontScale="90000" lnSpcReduction="20000"/>
          </a:bodyPr>
          <a:lstStyle>
            <a:lvl1pPr algn="l" defTabSz="914400">
              <a:lnSpc>
                <a:spcPct val="90000"/>
              </a:lnSpc>
              <a:spcBef>
                <a:spcPts val="0"/>
              </a:spcBef>
              <a:buNone/>
              <a:defRPr sz="4400">
                <a:solidFill>
                  <a:schemeClr val="tx1"/>
                </a:solidFill>
                <a:latin typeface="+mj-lt"/>
                <a:ea typeface="+mj-ea"/>
                <a:cs typeface="+mj-cs"/>
              </a:defRPr>
            </a:lvl1pPr>
          </a:lstStyle>
          <a:p>
            <a:r>
              <a:rPr lang="es-ES" sz="2800" b="1" dirty="0"/>
              <a:t>Back</a:t>
            </a:r>
          </a:p>
        </p:txBody>
      </p:sp>
      <p:grpSp>
        <p:nvGrpSpPr>
          <p:cNvPr id="13" name="Grupo 12">
            <a:extLst>
              <a:ext uri="{FF2B5EF4-FFF2-40B4-BE49-F238E27FC236}">
                <a16:creationId xmlns:a16="http://schemas.microsoft.com/office/drawing/2014/main" id="{35A29AE2-2E25-4331-922E-E0C6BEF18031}"/>
              </a:ext>
            </a:extLst>
          </p:cNvPr>
          <p:cNvGrpSpPr/>
          <p:nvPr/>
        </p:nvGrpSpPr>
        <p:grpSpPr>
          <a:xfrm>
            <a:off x="0" y="6048740"/>
            <a:ext cx="12192000" cy="798576"/>
            <a:chOff x="0" y="6048740"/>
            <a:chExt cx="12192000" cy="798576"/>
          </a:xfrm>
        </p:grpSpPr>
        <p:sp>
          <p:nvSpPr>
            <p:cNvPr id="16" name="Rectángulo 6">
              <a:extLst>
                <a:ext uri="{FF2B5EF4-FFF2-40B4-BE49-F238E27FC236}">
                  <a16:creationId xmlns:a16="http://schemas.microsoft.com/office/drawing/2014/main" id="{1002CF3A-0283-4A50-8B3B-320488DB4DE6}"/>
                </a:ext>
              </a:extLst>
            </p:cNvPr>
            <p:cNvSpPr/>
            <p:nvPr/>
          </p:nvSpPr>
          <p:spPr bwMode="auto">
            <a:xfrm>
              <a:off x="0" y="6048740"/>
              <a:ext cx="12192000" cy="798576"/>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defRPr/>
              </a:pPr>
              <a:r>
                <a:rPr lang="es-ES" dirty="0">
                  <a:solidFill>
                    <a:schemeClr val="accent2"/>
                  </a:solidFill>
                </a:rPr>
                <a:t>ITI Core</a:t>
              </a:r>
              <a:endParaRPr dirty="0">
                <a:solidFill>
                  <a:schemeClr val="accent2"/>
                </a:solidFill>
              </a:endParaRPr>
            </a:p>
          </p:txBody>
        </p:sp>
        <p:pic>
          <p:nvPicPr>
            <p:cNvPr id="17" name="Imagen 16">
              <a:extLst>
                <a:ext uri="{FF2B5EF4-FFF2-40B4-BE49-F238E27FC236}">
                  <a16:creationId xmlns:a16="http://schemas.microsoft.com/office/drawing/2014/main" id="{D891A044-BDCD-4E43-A2DE-D65F3717F01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56240" y="6198447"/>
              <a:ext cx="3696072" cy="499594"/>
            </a:xfrm>
            <a:prstGeom prst="rect">
              <a:avLst/>
            </a:prstGeom>
          </p:spPr>
        </p:pic>
        <p:cxnSp>
          <p:nvCxnSpPr>
            <p:cNvPr id="20" name="Conector recto 19">
              <a:extLst>
                <a:ext uri="{FF2B5EF4-FFF2-40B4-BE49-F238E27FC236}">
                  <a16:creationId xmlns:a16="http://schemas.microsoft.com/office/drawing/2014/main" id="{33BF1441-AB4E-4473-9D98-DD211AE82E68}"/>
                </a:ext>
              </a:extLst>
            </p:cNvPr>
            <p:cNvCxnSpPr>
              <a:cxnSpLocks/>
            </p:cNvCxnSpPr>
            <p:nvPr/>
          </p:nvCxnSpPr>
          <p:spPr>
            <a:xfrm>
              <a:off x="0" y="6093296"/>
              <a:ext cx="12192000" cy="0"/>
            </a:xfrm>
            <a:prstGeom prst="line">
              <a:avLst/>
            </a:prstGeom>
            <a:ln w="38100"/>
          </p:spPr>
          <p:style>
            <a:lnRef idx="1">
              <a:schemeClr val="accent2"/>
            </a:lnRef>
            <a:fillRef idx="0">
              <a:schemeClr val="accent2"/>
            </a:fillRef>
            <a:effectRef idx="0">
              <a:schemeClr val="accent2"/>
            </a:effectRef>
            <a:fontRef idx="minor">
              <a:schemeClr val="tx1"/>
            </a:fontRef>
          </p:style>
        </p:cxnSp>
      </p:grpSp>
    </p:spTree>
    <p:extLst>
      <p:ext uri="{BB962C8B-B14F-4D97-AF65-F5344CB8AC3E}">
        <p14:creationId xmlns:p14="http://schemas.microsoft.com/office/powerpoint/2010/main" val="333538544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8" name="Rectángulo 7">
            <a:extLst>
              <a:ext uri="{FF2B5EF4-FFF2-40B4-BE49-F238E27FC236}">
                <a16:creationId xmlns:a16="http://schemas.microsoft.com/office/drawing/2014/main" id="{8B44FD3D-572B-4E80-BC0E-C9E66294CCB6}"/>
              </a:ext>
            </a:extLst>
          </p:cNvPr>
          <p:cNvSpPr/>
          <p:nvPr/>
        </p:nvSpPr>
        <p:spPr bwMode="auto">
          <a:xfrm>
            <a:off x="119336" y="620688"/>
            <a:ext cx="4536504" cy="584775"/>
          </a:xfrm>
          <a:prstGeom prst="rect">
            <a:avLst/>
          </a:prstGeom>
          <a:noFill/>
        </p:spPr>
        <p:txBody>
          <a:bodyPr wrap="square" lIns="91440" tIns="45720" rIns="91440" bIns="45720">
            <a:spAutoFit/>
          </a:bodyPr>
          <a:lstStyle/>
          <a:p>
            <a:pPr algn="ctr"/>
            <a:r>
              <a:rPr lang="es-ES" sz="3200" b="1" cap="none" spc="0" dirty="0">
                <a:ln w="0"/>
                <a:solidFill>
                  <a:schemeClr val="accent2"/>
                </a:solidFill>
                <a:effectLst/>
              </a:rPr>
              <a:t>¿Qué es CRUD </a:t>
            </a:r>
            <a:r>
              <a:rPr lang="es-ES" sz="3200" b="1" cap="none" spc="0" dirty="0" err="1">
                <a:ln w="0"/>
                <a:solidFill>
                  <a:schemeClr val="accent2"/>
                </a:solidFill>
                <a:effectLst/>
              </a:rPr>
              <a:t>Provider</a:t>
            </a:r>
            <a:r>
              <a:rPr lang="es-ES" sz="3200" b="1" cap="none" spc="0" dirty="0">
                <a:ln w="0"/>
                <a:solidFill>
                  <a:schemeClr val="accent2"/>
                </a:solidFill>
                <a:effectLst/>
              </a:rPr>
              <a:t>?</a:t>
            </a:r>
          </a:p>
        </p:txBody>
      </p:sp>
      <p:sp>
        <p:nvSpPr>
          <p:cNvPr id="13" name="Rectángulo 11">
            <a:extLst>
              <a:ext uri="{FF2B5EF4-FFF2-40B4-BE49-F238E27FC236}">
                <a16:creationId xmlns:a16="http://schemas.microsoft.com/office/drawing/2014/main" id="{6F96B11C-C902-4C1A-95F5-771788C39BFB}"/>
              </a:ext>
            </a:extLst>
          </p:cNvPr>
          <p:cNvSpPr/>
          <p:nvPr/>
        </p:nvSpPr>
        <p:spPr bwMode="auto">
          <a:xfrm>
            <a:off x="0" y="-27384"/>
            <a:ext cx="12192000" cy="432048"/>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defRPr/>
            </a:pPr>
            <a:r>
              <a:rPr lang="es-ES" dirty="0"/>
              <a:t>CRUD </a:t>
            </a:r>
            <a:r>
              <a:rPr lang="es-ES" dirty="0" err="1"/>
              <a:t>Provider</a:t>
            </a:r>
            <a:endParaRPr dirty="0"/>
          </a:p>
        </p:txBody>
      </p:sp>
      <p:sp>
        <p:nvSpPr>
          <p:cNvPr id="16" name="CuadroTexto 15">
            <a:extLst>
              <a:ext uri="{FF2B5EF4-FFF2-40B4-BE49-F238E27FC236}">
                <a16:creationId xmlns:a16="http://schemas.microsoft.com/office/drawing/2014/main" id="{CEEBC056-0D88-4014-BA75-93B96A3FF747}"/>
              </a:ext>
            </a:extLst>
          </p:cNvPr>
          <p:cNvSpPr txBox="1"/>
          <p:nvPr/>
        </p:nvSpPr>
        <p:spPr bwMode="auto">
          <a:xfrm>
            <a:off x="0" y="-1235"/>
            <a:ext cx="1090363" cy="369332"/>
          </a:xfrm>
          <a:prstGeom prst="rect">
            <a:avLst/>
          </a:prstGeom>
          <a:noFill/>
        </p:spPr>
        <p:txBody>
          <a:bodyPr wrap="none" rtlCol="0">
            <a:spAutoFit/>
          </a:bodyPr>
          <a:lstStyle/>
          <a:p>
            <a:r>
              <a:rPr lang="es-ES" dirty="0">
                <a:solidFill>
                  <a:schemeClr val="bg1"/>
                </a:solidFill>
              </a:rPr>
              <a:t>BACKEND</a:t>
            </a:r>
          </a:p>
        </p:txBody>
      </p:sp>
      <p:sp>
        <p:nvSpPr>
          <p:cNvPr id="4" name="Rectángulo 3"/>
          <p:cNvSpPr/>
          <p:nvPr/>
        </p:nvSpPr>
        <p:spPr>
          <a:xfrm>
            <a:off x="656358" y="1484784"/>
            <a:ext cx="3711450" cy="923330"/>
          </a:xfrm>
          <a:prstGeom prst="rect">
            <a:avLst/>
          </a:prstGeom>
        </p:spPr>
        <p:txBody>
          <a:bodyPr wrap="square">
            <a:spAutoFit/>
          </a:bodyPr>
          <a:lstStyle/>
          <a:p>
            <a:r>
              <a:rPr lang="es-ES" dirty="0"/>
              <a:t>Componente de la capa de aplicación que provee la lógica para realizar las acciones CRUD de una entidad</a:t>
            </a:r>
          </a:p>
        </p:txBody>
      </p:sp>
      <p:pic>
        <p:nvPicPr>
          <p:cNvPr id="9" name="Imagen 8"/>
          <p:cNvPicPr>
            <a:picLocks noChangeAspect="1"/>
          </p:cNvPicPr>
          <p:nvPr/>
        </p:nvPicPr>
        <p:blipFill>
          <a:blip r:embed="rId2"/>
          <a:stretch>
            <a:fillRect/>
          </a:stretch>
        </p:blipFill>
        <p:spPr>
          <a:xfrm>
            <a:off x="4644454" y="404664"/>
            <a:ext cx="7572226" cy="5568812"/>
          </a:xfrm>
          <a:prstGeom prst="rect">
            <a:avLst/>
          </a:prstGeom>
        </p:spPr>
      </p:pic>
      <p:grpSp>
        <p:nvGrpSpPr>
          <p:cNvPr id="10" name="Grupo 9">
            <a:extLst>
              <a:ext uri="{FF2B5EF4-FFF2-40B4-BE49-F238E27FC236}">
                <a16:creationId xmlns:a16="http://schemas.microsoft.com/office/drawing/2014/main" id="{9D696C45-6C71-4764-A4CC-5344865C2CC3}"/>
              </a:ext>
            </a:extLst>
          </p:cNvPr>
          <p:cNvGrpSpPr/>
          <p:nvPr/>
        </p:nvGrpSpPr>
        <p:grpSpPr>
          <a:xfrm>
            <a:off x="0" y="6048740"/>
            <a:ext cx="12192000" cy="798576"/>
            <a:chOff x="0" y="6048740"/>
            <a:chExt cx="12192000" cy="798576"/>
          </a:xfrm>
        </p:grpSpPr>
        <p:sp>
          <p:nvSpPr>
            <p:cNvPr id="11" name="Rectángulo 6">
              <a:extLst>
                <a:ext uri="{FF2B5EF4-FFF2-40B4-BE49-F238E27FC236}">
                  <a16:creationId xmlns:a16="http://schemas.microsoft.com/office/drawing/2014/main" id="{D58164D6-C1FD-46A7-8BB5-FCB5561564FA}"/>
                </a:ext>
              </a:extLst>
            </p:cNvPr>
            <p:cNvSpPr/>
            <p:nvPr/>
          </p:nvSpPr>
          <p:spPr bwMode="auto">
            <a:xfrm>
              <a:off x="0" y="6048740"/>
              <a:ext cx="12192000" cy="798576"/>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defRPr/>
              </a:pPr>
              <a:r>
                <a:rPr lang="es-ES" dirty="0">
                  <a:solidFill>
                    <a:schemeClr val="accent2"/>
                  </a:solidFill>
                </a:rPr>
                <a:t>ITI Core</a:t>
              </a:r>
              <a:endParaRPr dirty="0">
                <a:solidFill>
                  <a:schemeClr val="accent2"/>
                </a:solidFill>
              </a:endParaRPr>
            </a:p>
          </p:txBody>
        </p:sp>
        <p:pic>
          <p:nvPicPr>
            <p:cNvPr id="12" name="Imagen 11">
              <a:extLst>
                <a:ext uri="{FF2B5EF4-FFF2-40B4-BE49-F238E27FC236}">
                  <a16:creationId xmlns:a16="http://schemas.microsoft.com/office/drawing/2014/main" id="{0B6957F5-851D-4A7B-B72F-5E48B8430FD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56240" y="6198447"/>
              <a:ext cx="3696072" cy="499594"/>
            </a:xfrm>
            <a:prstGeom prst="rect">
              <a:avLst/>
            </a:prstGeom>
          </p:spPr>
        </p:pic>
        <p:cxnSp>
          <p:nvCxnSpPr>
            <p:cNvPr id="14" name="Conector recto 13">
              <a:extLst>
                <a:ext uri="{FF2B5EF4-FFF2-40B4-BE49-F238E27FC236}">
                  <a16:creationId xmlns:a16="http://schemas.microsoft.com/office/drawing/2014/main" id="{3FD4A9A0-C852-4021-BB7F-2B13BA0D8659}"/>
                </a:ext>
              </a:extLst>
            </p:cNvPr>
            <p:cNvCxnSpPr>
              <a:cxnSpLocks/>
            </p:cNvCxnSpPr>
            <p:nvPr/>
          </p:nvCxnSpPr>
          <p:spPr>
            <a:xfrm>
              <a:off x="0" y="6093296"/>
              <a:ext cx="12192000" cy="0"/>
            </a:xfrm>
            <a:prstGeom prst="line">
              <a:avLst/>
            </a:prstGeom>
            <a:ln w="38100"/>
          </p:spPr>
          <p:style>
            <a:lnRef idx="1">
              <a:schemeClr val="accent2"/>
            </a:lnRef>
            <a:fillRef idx="0">
              <a:schemeClr val="accent2"/>
            </a:fillRef>
            <a:effectRef idx="0">
              <a:schemeClr val="accent2"/>
            </a:effectRef>
            <a:fontRef idx="minor">
              <a:schemeClr val="tx1"/>
            </a:fontRef>
          </p:style>
        </p:cxnSp>
      </p:grpSp>
    </p:spTree>
    <p:extLst>
      <p:ext uri="{BB962C8B-B14F-4D97-AF65-F5344CB8AC3E}">
        <p14:creationId xmlns:p14="http://schemas.microsoft.com/office/powerpoint/2010/main" val="256793287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8" name="Rectángulo 7">
            <a:extLst>
              <a:ext uri="{FF2B5EF4-FFF2-40B4-BE49-F238E27FC236}">
                <a16:creationId xmlns:a16="http://schemas.microsoft.com/office/drawing/2014/main" id="{8B44FD3D-572B-4E80-BC0E-C9E66294CCB6}"/>
              </a:ext>
            </a:extLst>
          </p:cNvPr>
          <p:cNvSpPr/>
          <p:nvPr/>
        </p:nvSpPr>
        <p:spPr bwMode="auto">
          <a:xfrm>
            <a:off x="119336" y="620688"/>
            <a:ext cx="4536504" cy="584775"/>
          </a:xfrm>
          <a:prstGeom prst="rect">
            <a:avLst/>
          </a:prstGeom>
          <a:noFill/>
        </p:spPr>
        <p:txBody>
          <a:bodyPr wrap="square" lIns="91440" tIns="45720" rIns="91440" bIns="45720">
            <a:spAutoFit/>
          </a:bodyPr>
          <a:lstStyle/>
          <a:p>
            <a:pPr algn="ctr"/>
            <a:r>
              <a:rPr lang="es-ES" sz="3200" b="1" dirty="0">
                <a:ln w="0"/>
                <a:solidFill>
                  <a:schemeClr val="accent2"/>
                </a:solidFill>
              </a:rPr>
              <a:t>Creación de una entidad</a:t>
            </a:r>
            <a:endParaRPr lang="es-ES" sz="3200" b="1" cap="none" spc="0" dirty="0">
              <a:ln w="0"/>
              <a:solidFill>
                <a:schemeClr val="accent2"/>
              </a:solidFill>
              <a:effectLst/>
            </a:endParaRPr>
          </a:p>
        </p:txBody>
      </p:sp>
      <p:sp>
        <p:nvSpPr>
          <p:cNvPr id="13" name="Rectángulo 11">
            <a:extLst>
              <a:ext uri="{FF2B5EF4-FFF2-40B4-BE49-F238E27FC236}">
                <a16:creationId xmlns:a16="http://schemas.microsoft.com/office/drawing/2014/main" id="{6F96B11C-C902-4C1A-95F5-771788C39BFB}"/>
              </a:ext>
            </a:extLst>
          </p:cNvPr>
          <p:cNvSpPr/>
          <p:nvPr/>
        </p:nvSpPr>
        <p:spPr bwMode="auto">
          <a:xfrm>
            <a:off x="0" y="-27384"/>
            <a:ext cx="12192000" cy="432048"/>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defRPr/>
            </a:pPr>
            <a:r>
              <a:rPr lang="es-ES" dirty="0"/>
              <a:t>CRUD </a:t>
            </a:r>
            <a:r>
              <a:rPr lang="es-ES" dirty="0" err="1"/>
              <a:t>Provider</a:t>
            </a:r>
            <a:endParaRPr lang="es-ES" dirty="0"/>
          </a:p>
        </p:txBody>
      </p:sp>
      <p:sp>
        <p:nvSpPr>
          <p:cNvPr id="16" name="CuadroTexto 15">
            <a:extLst>
              <a:ext uri="{FF2B5EF4-FFF2-40B4-BE49-F238E27FC236}">
                <a16:creationId xmlns:a16="http://schemas.microsoft.com/office/drawing/2014/main" id="{CEEBC056-0D88-4014-BA75-93B96A3FF747}"/>
              </a:ext>
            </a:extLst>
          </p:cNvPr>
          <p:cNvSpPr txBox="1"/>
          <p:nvPr/>
        </p:nvSpPr>
        <p:spPr bwMode="auto">
          <a:xfrm>
            <a:off x="0" y="-1235"/>
            <a:ext cx="1090363" cy="369332"/>
          </a:xfrm>
          <a:prstGeom prst="rect">
            <a:avLst/>
          </a:prstGeom>
          <a:noFill/>
        </p:spPr>
        <p:txBody>
          <a:bodyPr wrap="none" rtlCol="0">
            <a:spAutoFit/>
          </a:bodyPr>
          <a:lstStyle/>
          <a:p>
            <a:r>
              <a:rPr lang="es-ES" dirty="0">
                <a:solidFill>
                  <a:schemeClr val="bg1"/>
                </a:solidFill>
              </a:rPr>
              <a:t>BACKEND</a:t>
            </a:r>
          </a:p>
        </p:txBody>
      </p:sp>
      <p:sp>
        <p:nvSpPr>
          <p:cNvPr id="4" name="Rectángulo 3"/>
          <p:cNvSpPr/>
          <p:nvPr/>
        </p:nvSpPr>
        <p:spPr>
          <a:xfrm>
            <a:off x="263352" y="1484784"/>
            <a:ext cx="4104456" cy="4247317"/>
          </a:xfrm>
          <a:prstGeom prst="rect">
            <a:avLst/>
          </a:prstGeom>
        </p:spPr>
        <p:txBody>
          <a:bodyPr wrap="square">
            <a:spAutoFit/>
          </a:bodyPr>
          <a:lstStyle/>
          <a:p>
            <a:pPr marL="342900" indent="-342900">
              <a:buAutoNum type="arabicPeriod"/>
            </a:pPr>
            <a:r>
              <a:rPr lang="es-ES" dirty="0"/>
              <a:t>Obtiene un repositorio de escritura para la entidad que solicitamos crear</a:t>
            </a:r>
          </a:p>
          <a:p>
            <a:pPr marL="342900" indent="-342900">
              <a:buAutoNum type="arabicPeriod"/>
            </a:pPr>
            <a:r>
              <a:rPr lang="es-ES" dirty="0"/>
              <a:t>Le pide al contenedor de dependencias una instancia de </a:t>
            </a:r>
            <a:r>
              <a:rPr lang="es-ES" dirty="0" err="1"/>
              <a:t>IEntityMapper</a:t>
            </a:r>
            <a:endParaRPr lang="es-ES" dirty="0"/>
          </a:p>
          <a:p>
            <a:pPr marL="342900" indent="-342900">
              <a:buAutoNum type="arabicPeriod"/>
            </a:pPr>
            <a:r>
              <a:rPr lang="es-ES" dirty="0"/>
              <a:t>Le pide al </a:t>
            </a:r>
            <a:r>
              <a:rPr lang="es-ES" dirty="0" err="1"/>
              <a:t>EntityMapper</a:t>
            </a:r>
            <a:r>
              <a:rPr lang="es-ES" dirty="0"/>
              <a:t> que cree una nueva instancia de la entidad a partir del DTO</a:t>
            </a:r>
          </a:p>
          <a:p>
            <a:pPr marL="342900" indent="-342900">
              <a:buAutoNum type="arabicPeriod"/>
            </a:pPr>
            <a:r>
              <a:rPr lang="es-ES" dirty="0"/>
              <a:t>Lanza el evento </a:t>
            </a:r>
            <a:r>
              <a:rPr lang="es-ES" b="1" i="1" dirty="0" err="1"/>
              <a:t>BeforeCreate</a:t>
            </a:r>
            <a:endParaRPr lang="es-ES" b="1" i="1" dirty="0"/>
          </a:p>
          <a:p>
            <a:pPr marL="342900" indent="-342900">
              <a:buAutoNum type="arabicPeriod"/>
            </a:pPr>
            <a:r>
              <a:rPr lang="es-ES" dirty="0"/>
              <a:t>Inserta la nueva entidad usando el repositorio de escritura</a:t>
            </a:r>
          </a:p>
          <a:p>
            <a:pPr marL="342900" indent="-342900">
              <a:buAutoNum type="arabicPeriod"/>
            </a:pPr>
            <a:r>
              <a:rPr lang="es-ES" dirty="0"/>
              <a:t>Lanza el evento </a:t>
            </a:r>
            <a:r>
              <a:rPr lang="es-ES" b="1" dirty="0" err="1"/>
              <a:t>AfterCreate</a:t>
            </a:r>
            <a:endParaRPr lang="es-ES" b="1" dirty="0"/>
          </a:p>
          <a:p>
            <a:pPr marL="342900" indent="-342900">
              <a:buAutoNum type="arabicPeriod"/>
            </a:pPr>
            <a:r>
              <a:rPr lang="es-ES" dirty="0"/>
              <a:t>Guarda los cambios y nos devuelve la entidad creada</a:t>
            </a:r>
            <a:endParaRPr lang="es-ES" b="1" i="1" dirty="0"/>
          </a:p>
          <a:p>
            <a:pPr marL="342900" indent="-342900">
              <a:buAutoNum type="arabicPeriod"/>
            </a:pPr>
            <a:endParaRPr lang="es-ES" dirty="0"/>
          </a:p>
        </p:txBody>
      </p:sp>
      <p:pic>
        <p:nvPicPr>
          <p:cNvPr id="2" name="Imagen 1"/>
          <p:cNvPicPr>
            <a:picLocks noChangeAspect="1"/>
          </p:cNvPicPr>
          <p:nvPr/>
        </p:nvPicPr>
        <p:blipFill>
          <a:blip r:embed="rId2"/>
          <a:stretch>
            <a:fillRect/>
          </a:stretch>
        </p:blipFill>
        <p:spPr>
          <a:xfrm>
            <a:off x="5015880" y="1205463"/>
            <a:ext cx="6980525" cy="3886537"/>
          </a:xfrm>
          <a:prstGeom prst="rect">
            <a:avLst/>
          </a:prstGeom>
        </p:spPr>
      </p:pic>
      <p:grpSp>
        <p:nvGrpSpPr>
          <p:cNvPr id="10" name="Grupo 9">
            <a:extLst>
              <a:ext uri="{FF2B5EF4-FFF2-40B4-BE49-F238E27FC236}">
                <a16:creationId xmlns:a16="http://schemas.microsoft.com/office/drawing/2014/main" id="{A885E8A1-B86C-4FEA-9E2C-73D16F4C5834}"/>
              </a:ext>
            </a:extLst>
          </p:cNvPr>
          <p:cNvGrpSpPr/>
          <p:nvPr/>
        </p:nvGrpSpPr>
        <p:grpSpPr>
          <a:xfrm>
            <a:off x="0" y="6048740"/>
            <a:ext cx="12192000" cy="798576"/>
            <a:chOff x="0" y="6048740"/>
            <a:chExt cx="12192000" cy="798576"/>
          </a:xfrm>
        </p:grpSpPr>
        <p:sp>
          <p:nvSpPr>
            <p:cNvPr id="11" name="Rectángulo 6">
              <a:extLst>
                <a:ext uri="{FF2B5EF4-FFF2-40B4-BE49-F238E27FC236}">
                  <a16:creationId xmlns:a16="http://schemas.microsoft.com/office/drawing/2014/main" id="{FCCD613B-DDDF-4B44-8CC3-2834404C50F6}"/>
                </a:ext>
              </a:extLst>
            </p:cNvPr>
            <p:cNvSpPr/>
            <p:nvPr/>
          </p:nvSpPr>
          <p:spPr bwMode="auto">
            <a:xfrm>
              <a:off x="0" y="6048740"/>
              <a:ext cx="12192000" cy="798576"/>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defRPr/>
              </a:pPr>
              <a:r>
                <a:rPr lang="es-ES" dirty="0">
                  <a:solidFill>
                    <a:schemeClr val="accent2"/>
                  </a:solidFill>
                </a:rPr>
                <a:t>ITI Core</a:t>
              </a:r>
              <a:endParaRPr dirty="0">
                <a:solidFill>
                  <a:schemeClr val="accent2"/>
                </a:solidFill>
              </a:endParaRPr>
            </a:p>
          </p:txBody>
        </p:sp>
        <p:pic>
          <p:nvPicPr>
            <p:cNvPr id="12" name="Imagen 11">
              <a:extLst>
                <a:ext uri="{FF2B5EF4-FFF2-40B4-BE49-F238E27FC236}">
                  <a16:creationId xmlns:a16="http://schemas.microsoft.com/office/drawing/2014/main" id="{3356616E-59D0-43F7-804F-BD147D9268D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56240" y="6198447"/>
              <a:ext cx="3696072" cy="499594"/>
            </a:xfrm>
            <a:prstGeom prst="rect">
              <a:avLst/>
            </a:prstGeom>
          </p:spPr>
        </p:pic>
        <p:cxnSp>
          <p:nvCxnSpPr>
            <p:cNvPr id="14" name="Conector recto 13">
              <a:extLst>
                <a:ext uri="{FF2B5EF4-FFF2-40B4-BE49-F238E27FC236}">
                  <a16:creationId xmlns:a16="http://schemas.microsoft.com/office/drawing/2014/main" id="{E03D9035-BD96-4674-8916-A9AB02ABA2E2}"/>
                </a:ext>
              </a:extLst>
            </p:cNvPr>
            <p:cNvCxnSpPr>
              <a:cxnSpLocks/>
            </p:cNvCxnSpPr>
            <p:nvPr/>
          </p:nvCxnSpPr>
          <p:spPr>
            <a:xfrm>
              <a:off x="0" y="6093296"/>
              <a:ext cx="12192000" cy="0"/>
            </a:xfrm>
            <a:prstGeom prst="line">
              <a:avLst/>
            </a:prstGeom>
            <a:ln w="38100"/>
          </p:spPr>
          <p:style>
            <a:lnRef idx="1">
              <a:schemeClr val="accent2"/>
            </a:lnRef>
            <a:fillRef idx="0">
              <a:schemeClr val="accent2"/>
            </a:fillRef>
            <a:effectRef idx="0">
              <a:schemeClr val="accent2"/>
            </a:effectRef>
            <a:fontRef idx="minor">
              <a:schemeClr val="tx1"/>
            </a:fontRef>
          </p:style>
        </p:cxnSp>
      </p:grpSp>
    </p:spTree>
    <p:extLst>
      <p:ext uri="{BB962C8B-B14F-4D97-AF65-F5344CB8AC3E}">
        <p14:creationId xmlns:p14="http://schemas.microsoft.com/office/powerpoint/2010/main" val="381200873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8" name="Rectángulo 7">
            <a:extLst>
              <a:ext uri="{FF2B5EF4-FFF2-40B4-BE49-F238E27FC236}">
                <a16:creationId xmlns:a16="http://schemas.microsoft.com/office/drawing/2014/main" id="{8B44FD3D-572B-4E80-BC0E-C9E66294CCB6}"/>
              </a:ext>
            </a:extLst>
          </p:cNvPr>
          <p:cNvSpPr/>
          <p:nvPr/>
        </p:nvSpPr>
        <p:spPr bwMode="auto">
          <a:xfrm>
            <a:off x="119336" y="620688"/>
            <a:ext cx="4968552" cy="584775"/>
          </a:xfrm>
          <a:prstGeom prst="rect">
            <a:avLst/>
          </a:prstGeom>
          <a:noFill/>
        </p:spPr>
        <p:txBody>
          <a:bodyPr wrap="square" lIns="91440" tIns="45720" rIns="91440" bIns="45720">
            <a:spAutoFit/>
          </a:bodyPr>
          <a:lstStyle/>
          <a:p>
            <a:pPr algn="ctr"/>
            <a:r>
              <a:rPr lang="es-ES" sz="3200" b="1" dirty="0">
                <a:ln w="0"/>
                <a:solidFill>
                  <a:schemeClr val="accent2"/>
                </a:solidFill>
              </a:rPr>
              <a:t>¿Qué es </a:t>
            </a:r>
            <a:r>
              <a:rPr lang="es-ES" sz="3200" b="1" dirty="0" err="1">
                <a:ln w="0"/>
                <a:solidFill>
                  <a:schemeClr val="accent2"/>
                </a:solidFill>
              </a:rPr>
              <a:t>IEntityMapper</a:t>
            </a:r>
            <a:r>
              <a:rPr lang="es-ES" sz="3200" b="1" dirty="0">
                <a:ln w="0"/>
                <a:solidFill>
                  <a:schemeClr val="accent2"/>
                </a:solidFill>
              </a:rPr>
              <a:t>?</a:t>
            </a:r>
            <a:endParaRPr lang="es-ES" sz="3200" b="1" cap="none" spc="0" dirty="0">
              <a:ln w="0"/>
              <a:solidFill>
                <a:schemeClr val="accent2"/>
              </a:solidFill>
              <a:effectLst/>
            </a:endParaRPr>
          </a:p>
        </p:txBody>
      </p:sp>
      <p:sp>
        <p:nvSpPr>
          <p:cNvPr id="13" name="Rectángulo 11">
            <a:extLst>
              <a:ext uri="{FF2B5EF4-FFF2-40B4-BE49-F238E27FC236}">
                <a16:creationId xmlns:a16="http://schemas.microsoft.com/office/drawing/2014/main" id="{6F96B11C-C902-4C1A-95F5-771788C39BFB}"/>
              </a:ext>
            </a:extLst>
          </p:cNvPr>
          <p:cNvSpPr/>
          <p:nvPr/>
        </p:nvSpPr>
        <p:spPr bwMode="auto">
          <a:xfrm>
            <a:off x="0" y="-27384"/>
            <a:ext cx="12192000" cy="432048"/>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defRPr/>
            </a:pPr>
            <a:r>
              <a:rPr lang="es-ES"/>
              <a:t>CRUD Provider</a:t>
            </a:r>
            <a:endParaRPr lang="es-ES" dirty="0"/>
          </a:p>
        </p:txBody>
      </p:sp>
      <p:sp>
        <p:nvSpPr>
          <p:cNvPr id="16" name="CuadroTexto 15">
            <a:extLst>
              <a:ext uri="{FF2B5EF4-FFF2-40B4-BE49-F238E27FC236}">
                <a16:creationId xmlns:a16="http://schemas.microsoft.com/office/drawing/2014/main" id="{CEEBC056-0D88-4014-BA75-93B96A3FF747}"/>
              </a:ext>
            </a:extLst>
          </p:cNvPr>
          <p:cNvSpPr txBox="1"/>
          <p:nvPr/>
        </p:nvSpPr>
        <p:spPr bwMode="auto">
          <a:xfrm>
            <a:off x="0" y="-1235"/>
            <a:ext cx="1090363" cy="369332"/>
          </a:xfrm>
          <a:prstGeom prst="rect">
            <a:avLst/>
          </a:prstGeom>
          <a:noFill/>
        </p:spPr>
        <p:txBody>
          <a:bodyPr wrap="none" rtlCol="0">
            <a:spAutoFit/>
          </a:bodyPr>
          <a:lstStyle/>
          <a:p>
            <a:r>
              <a:rPr lang="es-ES" dirty="0">
                <a:solidFill>
                  <a:schemeClr val="bg1"/>
                </a:solidFill>
              </a:rPr>
              <a:t>BACKEND</a:t>
            </a:r>
          </a:p>
        </p:txBody>
      </p:sp>
      <p:sp>
        <p:nvSpPr>
          <p:cNvPr id="3" name="Rectángulo 2"/>
          <p:cNvSpPr/>
          <p:nvPr/>
        </p:nvSpPr>
        <p:spPr>
          <a:xfrm>
            <a:off x="479376" y="1268760"/>
            <a:ext cx="10441160" cy="369332"/>
          </a:xfrm>
          <a:prstGeom prst="rect">
            <a:avLst/>
          </a:prstGeom>
        </p:spPr>
        <p:txBody>
          <a:bodyPr wrap="square">
            <a:spAutoFit/>
          </a:bodyPr>
          <a:lstStyle/>
          <a:p>
            <a:r>
              <a:rPr lang="es-ES" dirty="0" err="1"/>
              <a:t>IEntityMapper</a:t>
            </a:r>
            <a:r>
              <a:rPr lang="es-ES" dirty="0"/>
              <a:t> define el comportamiento para crear y/o actualizar una entidad a partir de un DTO</a:t>
            </a:r>
          </a:p>
        </p:txBody>
      </p:sp>
      <p:pic>
        <p:nvPicPr>
          <p:cNvPr id="9" name="Imagen 8"/>
          <p:cNvPicPr>
            <a:picLocks noChangeAspect="1"/>
          </p:cNvPicPr>
          <p:nvPr/>
        </p:nvPicPr>
        <p:blipFill>
          <a:blip r:embed="rId2"/>
          <a:stretch>
            <a:fillRect/>
          </a:stretch>
        </p:blipFill>
        <p:spPr>
          <a:xfrm>
            <a:off x="1371421" y="2204864"/>
            <a:ext cx="8657070" cy="2796782"/>
          </a:xfrm>
          <a:prstGeom prst="rect">
            <a:avLst/>
          </a:prstGeom>
        </p:spPr>
      </p:pic>
      <p:grpSp>
        <p:nvGrpSpPr>
          <p:cNvPr id="10" name="Grupo 9">
            <a:extLst>
              <a:ext uri="{FF2B5EF4-FFF2-40B4-BE49-F238E27FC236}">
                <a16:creationId xmlns:a16="http://schemas.microsoft.com/office/drawing/2014/main" id="{39A42BA4-F653-491F-A0FE-A64F9AC89197}"/>
              </a:ext>
            </a:extLst>
          </p:cNvPr>
          <p:cNvGrpSpPr/>
          <p:nvPr/>
        </p:nvGrpSpPr>
        <p:grpSpPr>
          <a:xfrm>
            <a:off x="0" y="6048740"/>
            <a:ext cx="12192000" cy="798576"/>
            <a:chOff x="0" y="6048740"/>
            <a:chExt cx="12192000" cy="798576"/>
          </a:xfrm>
        </p:grpSpPr>
        <p:sp>
          <p:nvSpPr>
            <p:cNvPr id="11" name="Rectángulo 6">
              <a:extLst>
                <a:ext uri="{FF2B5EF4-FFF2-40B4-BE49-F238E27FC236}">
                  <a16:creationId xmlns:a16="http://schemas.microsoft.com/office/drawing/2014/main" id="{DC7E6FB2-92D1-4066-B76F-C559A5B9E269}"/>
                </a:ext>
              </a:extLst>
            </p:cNvPr>
            <p:cNvSpPr/>
            <p:nvPr/>
          </p:nvSpPr>
          <p:spPr bwMode="auto">
            <a:xfrm>
              <a:off x="0" y="6048740"/>
              <a:ext cx="12192000" cy="798576"/>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defRPr/>
              </a:pPr>
              <a:r>
                <a:rPr lang="es-ES" dirty="0">
                  <a:solidFill>
                    <a:schemeClr val="accent2"/>
                  </a:solidFill>
                </a:rPr>
                <a:t>ITI Core</a:t>
              </a:r>
              <a:endParaRPr dirty="0">
                <a:solidFill>
                  <a:schemeClr val="accent2"/>
                </a:solidFill>
              </a:endParaRPr>
            </a:p>
          </p:txBody>
        </p:sp>
        <p:pic>
          <p:nvPicPr>
            <p:cNvPr id="12" name="Imagen 11">
              <a:extLst>
                <a:ext uri="{FF2B5EF4-FFF2-40B4-BE49-F238E27FC236}">
                  <a16:creationId xmlns:a16="http://schemas.microsoft.com/office/drawing/2014/main" id="{B4F48331-6BB4-4E46-8FCB-44CBE9CBFD9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56240" y="6198447"/>
              <a:ext cx="3696072" cy="499594"/>
            </a:xfrm>
            <a:prstGeom prst="rect">
              <a:avLst/>
            </a:prstGeom>
          </p:spPr>
        </p:pic>
        <p:cxnSp>
          <p:nvCxnSpPr>
            <p:cNvPr id="14" name="Conector recto 13">
              <a:extLst>
                <a:ext uri="{FF2B5EF4-FFF2-40B4-BE49-F238E27FC236}">
                  <a16:creationId xmlns:a16="http://schemas.microsoft.com/office/drawing/2014/main" id="{B6A4FF89-D81F-4B01-B74F-22D8447F1F39}"/>
                </a:ext>
              </a:extLst>
            </p:cNvPr>
            <p:cNvCxnSpPr>
              <a:cxnSpLocks/>
            </p:cNvCxnSpPr>
            <p:nvPr/>
          </p:nvCxnSpPr>
          <p:spPr>
            <a:xfrm>
              <a:off x="0" y="6093296"/>
              <a:ext cx="12192000" cy="0"/>
            </a:xfrm>
            <a:prstGeom prst="line">
              <a:avLst/>
            </a:prstGeom>
            <a:ln w="38100"/>
          </p:spPr>
          <p:style>
            <a:lnRef idx="1">
              <a:schemeClr val="accent2"/>
            </a:lnRef>
            <a:fillRef idx="0">
              <a:schemeClr val="accent2"/>
            </a:fillRef>
            <a:effectRef idx="0">
              <a:schemeClr val="accent2"/>
            </a:effectRef>
            <a:fontRef idx="minor">
              <a:schemeClr val="tx1"/>
            </a:fontRef>
          </p:style>
        </p:cxnSp>
      </p:grpSp>
    </p:spTree>
    <p:extLst>
      <p:ext uri="{BB962C8B-B14F-4D97-AF65-F5344CB8AC3E}">
        <p14:creationId xmlns:p14="http://schemas.microsoft.com/office/powerpoint/2010/main" val="349094016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8" name="Rectángulo 7">
            <a:extLst>
              <a:ext uri="{FF2B5EF4-FFF2-40B4-BE49-F238E27FC236}">
                <a16:creationId xmlns:a16="http://schemas.microsoft.com/office/drawing/2014/main" id="{8B44FD3D-572B-4E80-BC0E-C9E66294CCB6}"/>
              </a:ext>
            </a:extLst>
          </p:cNvPr>
          <p:cNvSpPr/>
          <p:nvPr/>
        </p:nvSpPr>
        <p:spPr bwMode="auto">
          <a:xfrm>
            <a:off x="119336" y="620688"/>
            <a:ext cx="7344816" cy="584775"/>
          </a:xfrm>
          <a:prstGeom prst="rect">
            <a:avLst/>
          </a:prstGeom>
          <a:noFill/>
        </p:spPr>
        <p:txBody>
          <a:bodyPr wrap="square" lIns="91440" tIns="45720" rIns="91440" bIns="45720">
            <a:spAutoFit/>
          </a:bodyPr>
          <a:lstStyle/>
          <a:p>
            <a:pPr algn="ctr"/>
            <a:r>
              <a:rPr lang="es-ES" sz="3200" b="1" dirty="0">
                <a:ln w="0"/>
                <a:solidFill>
                  <a:schemeClr val="accent2"/>
                </a:solidFill>
              </a:rPr>
              <a:t>¿Cómo implementamos </a:t>
            </a:r>
            <a:r>
              <a:rPr lang="es-ES" sz="3200" b="1" dirty="0" err="1">
                <a:ln w="0"/>
                <a:solidFill>
                  <a:schemeClr val="accent2"/>
                </a:solidFill>
              </a:rPr>
              <a:t>IEntityMapper</a:t>
            </a:r>
            <a:r>
              <a:rPr lang="es-ES" sz="3200" b="1" dirty="0">
                <a:ln w="0"/>
                <a:solidFill>
                  <a:schemeClr val="accent2"/>
                </a:solidFill>
              </a:rPr>
              <a:t>?</a:t>
            </a:r>
            <a:endParaRPr lang="es-ES" sz="3200" b="1" cap="none" spc="0" dirty="0">
              <a:ln w="0"/>
              <a:solidFill>
                <a:schemeClr val="accent2"/>
              </a:solidFill>
              <a:effectLst/>
            </a:endParaRPr>
          </a:p>
        </p:txBody>
      </p:sp>
      <p:sp>
        <p:nvSpPr>
          <p:cNvPr id="13" name="Rectángulo 11">
            <a:extLst>
              <a:ext uri="{FF2B5EF4-FFF2-40B4-BE49-F238E27FC236}">
                <a16:creationId xmlns:a16="http://schemas.microsoft.com/office/drawing/2014/main" id="{6F96B11C-C902-4C1A-95F5-771788C39BFB}"/>
              </a:ext>
            </a:extLst>
          </p:cNvPr>
          <p:cNvSpPr/>
          <p:nvPr/>
        </p:nvSpPr>
        <p:spPr bwMode="auto">
          <a:xfrm>
            <a:off x="0" y="-27384"/>
            <a:ext cx="12192000" cy="432048"/>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defRPr/>
            </a:pPr>
            <a:r>
              <a:rPr lang="es-ES" dirty="0"/>
              <a:t>CRUD </a:t>
            </a:r>
            <a:r>
              <a:rPr lang="es-ES" dirty="0" err="1"/>
              <a:t>Provider</a:t>
            </a:r>
            <a:endParaRPr lang="es-ES" dirty="0"/>
          </a:p>
        </p:txBody>
      </p:sp>
      <p:sp>
        <p:nvSpPr>
          <p:cNvPr id="16" name="CuadroTexto 15">
            <a:extLst>
              <a:ext uri="{FF2B5EF4-FFF2-40B4-BE49-F238E27FC236}">
                <a16:creationId xmlns:a16="http://schemas.microsoft.com/office/drawing/2014/main" id="{CEEBC056-0D88-4014-BA75-93B96A3FF747}"/>
              </a:ext>
            </a:extLst>
          </p:cNvPr>
          <p:cNvSpPr txBox="1"/>
          <p:nvPr/>
        </p:nvSpPr>
        <p:spPr bwMode="auto">
          <a:xfrm>
            <a:off x="0" y="-1235"/>
            <a:ext cx="1090363" cy="369332"/>
          </a:xfrm>
          <a:prstGeom prst="rect">
            <a:avLst/>
          </a:prstGeom>
          <a:noFill/>
        </p:spPr>
        <p:txBody>
          <a:bodyPr wrap="none" rtlCol="0">
            <a:spAutoFit/>
          </a:bodyPr>
          <a:lstStyle/>
          <a:p>
            <a:r>
              <a:rPr lang="es-ES" dirty="0">
                <a:solidFill>
                  <a:schemeClr val="bg1"/>
                </a:solidFill>
              </a:rPr>
              <a:t>BACKEND</a:t>
            </a:r>
          </a:p>
        </p:txBody>
      </p:sp>
      <p:sp>
        <p:nvSpPr>
          <p:cNvPr id="3" name="Rectángulo 2"/>
          <p:cNvSpPr/>
          <p:nvPr/>
        </p:nvSpPr>
        <p:spPr>
          <a:xfrm>
            <a:off x="438286" y="1808722"/>
            <a:ext cx="10441160" cy="646331"/>
          </a:xfrm>
          <a:prstGeom prst="rect">
            <a:avLst/>
          </a:prstGeom>
        </p:spPr>
        <p:txBody>
          <a:bodyPr wrap="square">
            <a:spAutoFit/>
          </a:bodyPr>
          <a:lstStyle/>
          <a:p>
            <a:r>
              <a:rPr lang="es-ES" dirty="0"/>
              <a:t>Para implementar el </a:t>
            </a:r>
            <a:r>
              <a:rPr lang="es-ES" dirty="0" err="1"/>
              <a:t>EntityMapper</a:t>
            </a:r>
            <a:r>
              <a:rPr lang="es-ES" dirty="0"/>
              <a:t> de nuestra entidad, lo primero que debemos hacer es crear una clase la cual implemente la interfaz </a:t>
            </a:r>
            <a:r>
              <a:rPr lang="es-ES" i="1" dirty="0" err="1"/>
              <a:t>IEntityMapper</a:t>
            </a:r>
            <a:r>
              <a:rPr lang="es-ES" i="1" dirty="0"/>
              <a:t>&lt;</a:t>
            </a:r>
            <a:r>
              <a:rPr lang="es-ES" i="1" dirty="0" err="1"/>
              <a:t>TEntity</a:t>
            </a:r>
            <a:r>
              <a:rPr lang="es-ES" i="1" dirty="0"/>
              <a:t>, </a:t>
            </a:r>
            <a:r>
              <a:rPr lang="es-ES" i="1" dirty="0" err="1"/>
              <a:t>TId</a:t>
            </a:r>
            <a:r>
              <a:rPr lang="es-ES" i="1" dirty="0"/>
              <a:t>, </a:t>
            </a:r>
            <a:r>
              <a:rPr lang="es-ES" i="1" dirty="0" err="1"/>
              <a:t>TDto</a:t>
            </a:r>
            <a:r>
              <a:rPr lang="es-ES" i="1" dirty="0"/>
              <a:t>&gt; </a:t>
            </a:r>
            <a:r>
              <a:rPr lang="es-ES" dirty="0"/>
              <a:t>donde:</a:t>
            </a:r>
            <a:endParaRPr lang="es-ES" i="1" dirty="0"/>
          </a:p>
        </p:txBody>
      </p:sp>
      <p:sp>
        <p:nvSpPr>
          <p:cNvPr id="2" name="CuadroTexto 1"/>
          <p:cNvSpPr txBox="1"/>
          <p:nvPr/>
        </p:nvSpPr>
        <p:spPr>
          <a:xfrm>
            <a:off x="1775520" y="3170778"/>
            <a:ext cx="6758581" cy="923330"/>
          </a:xfrm>
          <a:prstGeom prst="rect">
            <a:avLst/>
          </a:prstGeom>
          <a:noFill/>
        </p:spPr>
        <p:txBody>
          <a:bodyPr wrap="none" rtlCol="0">
            <a:spAutoFit/>
          </a:bodyPr>
          <a:lstStyle/>
          <a:p>
            <a:pPr marL="285750" indent="-285750">
              <a:buFont typeface="Arial" panose="020B0604020202020204" pitchFamily="34" charset="0"/>
              <a:buChar char="•"/>
            </a:pPr>
            <a:r>
              <a:rPr lang="es-ES" b="1" dirty="0" err="1"/>
              <a:t>TEntity</a:t>
            </a:r>
            <a:r>
              <a:rPr lang="es-ES" dirty="0"/>
              <a:t>: es la entidad que vamos a crear o actualizar</a:t>
            </a:r>
          </a:p>
          <a:p>
            <a:pPr marL="285750" indent="-285750">
              <a:buFont typeface="Arial" panose="020B0604020202020204" pitchFamily="34" charset="0"/>
              <a:buChar char="•"/>
            </a:pPr>
            <a:r>
              <a:rPr lang="es-ES" b="1" dirty="0" err="1"/>
              <a:t>TId</a:t>
            </a:r>
            <a:r>
              <a:rPr lang="es-ES" dirty="0"/>
              <a:t>: es el tipo del identificador de la entidad</a:t>
            </a:r>
          </a:p>
          <a:p>
            <a:pPr marL="285750" indent="-285750">
              <a:buFont typeface="Arial" panose="020B0604020202020204" pitchFamily="34" charset="0"/>
              <a:buChar char="•"/>
            </a:pPr>
            <a:r>
              <a:rPr lang="es-ES" b="1" dirty="0" err="1"/>
              <a:t>TDto</a:t>
            </a:r>
            <a:r>
              <a:rPr lang="es-ES" dirty="0"/>
              <a:t>: es el </a:t>
            </a:r>
            <a:r>
              <a:rPr lang="es-ES" dirty="0" err="1"/>
              <a:t>dto</a:t>
            </a:r>
            <a:r>
              <a:rPr lang="es-ES" dirty="0"/>
              <a:t> con la información para crear o actualizar la entidad</a:t>
            </a:r>
          </a:p>
        </p:txBody>
      </p:sp>
      <p:grpSp>
        <p:nvGrpSpPr>
          <p:cNvPr id="10" name="Grupo 9">
            <a:extLst>
              <a:ext uri="{FF2B5EF4-FFF2-40B4-BE49-F238E27FC236}">
                <a16:creationId xmlns:a16="http://schemas.microsoft.com/office/drawing/2014/main" id="{F5B0A6D8-AC75-46F6-A3A1-BC68408F519A}"/>
              </a:ext>
            </a:extLst>
          </p:cNvPr>
          <p:cNvGrpSpPr/>
          <p:nvPr/>
        </p:nvGrpSpPr>
        <p:grpSpPr>
          <a:xfrm>
            <a:off x="0" y="6048740"/>
            <a:ext cx="12192000" cy="798576"/>
            <a:chOff x="0" y="6048740"/>
            <a:chExt cx="12192000" cy="798576"/>
          </a:xfrm>
        </p:grpSpPr>
        <p:sp>
          <p:nvSpPr>
            <p:cNvPr id="11" name="Rectángulo 6">
              <a:extLst>
                <a:ext uri="{FF2B5EF4-FFF2-40B4-BE49-F238E27FC236}">
                  <a16:creationId xmlns:a16="http://schemas.microsoft.com/office/drawing/2014/main" id="{458B66CC-AC64-4E1B-A612-50EBE9AB1831}"/>
                </a:ext>
              </a:extLst>
            </p:cNvPr>
            <p:cNvSpPr/>
            <p:nvPr/>
          </p:nvSpPr>
          <p:spPr bwMode="auto">
            <a:xfrm>
              <a:off x="0" y="6048740"/>
              <a:ext cx="12192000" cy="798576"/>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defRPr/>
              </a:pPr>
              <a:r>
                <a:rPr lang="es-ES" dirty="0">
                  <a:solidFill>
                    <a:schemeClr val="accent2"/>
                  </a:solidFill>
                </a:rPr>
                <a:t>ITI Core</a:t>
              </a:r>
              <a:endParaRPr dirty="0">
                <a:solidFill>
                  <a:schemeClr val="accent2"/>
                </a:solidFill>
              </a:endParaRPr>
            </a:p>
          </p:txBody>
        </p:sp>
        <p:pic>
          <p:nvPicPr>
            <p:cNvPr id="12" name="Imagen 11">
              <a:extLst>
                <a:ext uri="{FF2B5EF4-FFF2-40B4-BE49-F238E27FC236}">
                  <a16:creationId xmlns:a16="http://schemas.microsoft.com/office/drawing/2014/main" id="{CB068173-05C1-4F94-96DC-82C2E16F499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56240" y="6198447"/>
              <a:ext cx="3696072" cy="499594"/>
            </a:xfrm>
            <a:prstGeom prst="rect">
              <a:avLst/>
            </a:prstGeom>
          </p:spPr>
        </p:pic>
        <p:cxnSp>
          <p:nvCxnSpPr>
            <p:cNvPr id="14" name="Conector recto 13">
              <a:extLst>
                <a:ext uri="{FF2B5EF4-FFF2-40B4-BE49-F238E27FC236}">
                  <a16:creationId xmlns:a16="http://schemas.microsoft.com/office/drawing/2014/main" id="{E07F0F86-5FEB-49FA-B227-25DE294D538A}"/>
                </a:ext>
              </a:extLst>
            </p:cNvPr>
            <p:cNvCxnSpPr>
              <a:cxnSpLocks/>
            </p:cNvCxnSpPr>
            <p:nvPr/>
          </p:nvCxnSpPr>
          <p:spPr>
            <a:xfrm>
              <a:off x="0" y="6093296"/>
              <a:ext cx="12192000" cy="0"/>
            </a:xfrm>
            <a:prstGeom prst="line">
              <a:avLst/>
            </a:prstGeom>
            <a:ln w="38100"/>
          </p:spPr>
          <p:style>
            <a:lnRef idx="1">
              <a:schemeClr val="accent2"/>
            </a:lnRef>
            <a:fillRef idx="0">
              <a:schemeClr val="accent2"/>
            </a:fillRef>
            <a:effectRef idx="0">
              <a:schemeClr val="accent2"/>
            </a:effectRef>
            <a:fontRef idx="minor">
              <a:schemeClr val="tx1"/>
            </a:fontRef>
          </p:style>
        </p:cxnSp>
      </p:grpSp>
    </p:spTree>
    <p:extLst>
      <p:ext uri="{BB962C8B-B14F-4D97-AF65-F5344CB8AC3E}">
        <p14:creationId xmlns:p14="http://schemas.microsoft.com/office/powerpoint/2010/main" val="209029135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8" name="Rectángulo 7">
            <a:extLst>
              <a:ext uri="{FF2B5EF4-FFF2-40B4-BE49-F238E27FC236}">
                <a16:creationId xmlns:a16="http://schemas.microsoft.com/office/drawing/2014/main" id="{8B44FD3D-572B-4E80-BC0E-C9E66294CCB6}"/>
              </a:ext>
            </a:extLst>
          </p:cNvPr>
          <p:cNvSpPr/>
          <p:nvPr/>
        </p:nvSpPr>
        <p:spPr bwMode="auto">
          <a:xfrm>
            <a:off x="119336" y="620688"/>
            <a:ext cx="8136904" cy="584775"/>
          </a:xfrm>
          <a:prstGeom prst="rect">
            <a:avLst/>
          </a:prstGeom>
          <a:noFill/>
        </p:spPr>
        <p:txBody>
          <a:bodyPr wrap="square" lIns="91440" tIns="45720" rIns="91440" bIns="45720">
            <a:spAutoFit/>
          </a:bodyPr>
          <a:lstStyle/>
          <a:p>
            <a:pPr algn="ctr"/>
            <a:r>
              <a:rPr lang="es-ES" sz="3200" b="1" dirty="0">
                <a:ln w="0"/>
                <a:solidFill>
                  <a:schemeClr val="accent2"/>
                </a:solidFill>
              </a:rPr>
              <a:t>Ejemplo de implementación de </a:t>
            </a:r>
            <a:r>
              <a:rPr lang="es-ES" sz="3200" b="1" dirty="0" err="1">
                <a:ln w="0"/>
                <a:solidFill>
                  <a:schemeClr val="accent2"/>
                </a:solidFill>
              </a:rPr>
              <a:t>IEntityMapper</a:t>
            </a:r>
            <a:endParaRPr lang="es-ES" sz="3200" b="1" cap="none" spc="0" dirty="0">
              <a:ln w="0"/>
              <a:solidFill>
                <a:schemeClr val="accent2"/>
              </a:solidFill>
              <a:effectLst/>
            </a:endParaRPr>
          </a:p>
        </p:txBody>
      </p:sp>
      <p:sp>
        <p:nvSpPr>
          <p:cNvPr id="13" name="Rectángulo 11">
            <a:extLst>
              <a:ext uri="{FF2B5EF4-FFF2-40B4-BE49-F238E27FC236}">
                <a16:creationId xmlns:a16="http://schemas.microsoft.com/office/drawing/2014/main" id="{6F96B11C-C902-4C1A-95F5-771788C39BFB}"/>
              </a:ext>
            </a:extLst>
          </p:cNvPr>
          <p:cNvSpPr/>
          <p:nvPr/>
        </p:nvSpPr>
        <p:spPr bwMode="auto">
          <a:xfrm>
            <a:off x="0" y="-27384"/>
            <a:ext cx="12192000" cy="432048"/>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defRPr/>
            </a:pPr>
            <a:r>
              <a:rPr lang="es-ES" dirty="0"/>
              <a:t>CRUD </a:t>
            </a:r>
            <a:r>
              <a:rPr lang="es-ES" dirty="0" err="1"/>
              <a:t>Provider</a:t>
            </a:r>
            <a:endParaRPr lang="es-ES" dirty="0"/>
          </a:p>
        </p:txBody>
      </p:sp>
      <p:sp>
        <p:nvSpPr>
          <p:cNvPr id="16" name="CuadroTexto 15">
            <a:extLst>
              <a:ext uri="{FF2B5EF4-FFF2-40B4-BE49-F238E27FC236}">
                <a16:creationId xmlns:a16="http://schemas.microsoft.com/office/drawing/2014/main" id="{CEEBC056-0D88-4014-BA75-93B96A3FF747}"/>
              </a:ext>
            </a:extLst>
          </p:cNvPr>
          <p:cNvSpPr txBox="1"/>
          <p:nvPr/>
        </p:nvSpPr>
        <p:spPr bwMode="auto">
          <a:xfrm>
            <a:off x="0" y="-1235"/>
            <a:ext cx="1090363" cy="369332"/>
          </a:xfrm>
          <a:prstGeom prst="rect">
            <a:avLst/>
          </a:prstGeom>
          <a:noFill/>
        </p:spPr>
        <p:txBody>
          <a:bodyPr wrap="none" rtlCol="0">
            <a:spAutoFit/>
          </a:bodyPr>
          <a:lstStyle/>
          <a:p>
            <a:r>
              <a:rPr lang="es-ES" dirty="0">
                <a:solidFill>
                  <a:schemeClr val="bg1"/>
                </a:solidFill>
              </a:rPr>
              <a:t>BACKEND</a:t>
            </a:r>
          </a:p>
        </p:txBody>
      </p:sp>
      <p:pic>
        <p:nvPicPr>
          <p:cNvPr id="4" name="Imagen 3"/>
          <p:cNvPicPr>
            <a:picLocks noChangeAspect="1"/>
          </p:cNvPicPr>
          <p:nvPr/>
        </p:nvPicPr>
        <p:blipFill>
          <a:blip r:embed="rId2"/>
          <a:stretch>
            <a:fillRect/>
          </a:stretch>
        </p:blipFill>
        <p:spPr>
          <a:xfrm>
            <a:off x="2207568" y="1446887"/>
            <a:ext cx="5928874" cy="175275"/>
          </a:xfrm>
          <a:prstGeom prst="rect">
            <a:avLst/>
          </a:prstGeom>
        </p:spPr>
      </p:pic>
      <p:pic>
        <p:nvPicPr>
          <p:cNvPr id="9" name="Imagen 8"/>
          <p:cNvPicPr>
            <a:picLocks noChangeAspect="1"/>
          </p:cNvPicPr>
          <p:nvPr/>
        </p:nvPicPr>
        <p:blipFill>
          <a:blip r:embed="rId3"/>
          <a:stretch>
            <a:fillRect/>
          </a:stretch>
        </p:blipFill>
        <p:spPr>
          <a:xfrm>
            <a:off x="1090363" y="3284984"/>
            <a:ext cx="8885690" cy="1638442"/>
          </a:xfrm>
          <a:prstGeom prst="rect">
            <a:avLst/>
          </a:prstGeom>
        </p:spPr>
      </p:pic>
      <p:sp>
        <p:nvSpPr>
          <p:cNvPr id="10" name="Rectángulo 9"/>
          <p:cNvSpPr/>
          <p:nvPr/>
        </p:nvSpPr>
        <p:spPr>
          <a:xfrm>
            <a:off x="911424" y="2022520"/>
            <a:ext cx="9433048" cy="646331"/>
          </a:xfrm>
          <a:prstGeom prst="rect">
            <a:avLst/>
          </a:prstGeom>
        </p:spPr>
        <p:txBody>
          <a:bodyPr wrap="square">
            <a:spAutoFit/>
          </a:bodyPr>
          <a:lstStyle/>
          <a:p>
            <a:r>
              <a:rPr lang="es-ES" b="1" dirty="0" err="1"/>
              <a:t>CreateEntityFromDto</a:t>
            </a:r>
            <a:r>
              <a:rPr lang="es-ES" dirty="0"/>
              <a:t>: método que siempre se invoca al crear una nueva entidad y que devuelve la nueva instancia del objeto creado. Por ejemplo:</a:t>
            </a:r>
          </a:p>
        </p:txBody>
      </p:sp>
      <p:grpSp>
        <p:nvGrpSpPr>
          <p:cNvPr id="11" name="Grupo 10">
            <a:extLst>
              <a:ext uri="{FF2B5EF4-FFF2-40B4-BE49-F238E27FC236}">
                <a16:creationId xmlns:a16="http://schemas.microsoft.com/office/drawing/2014/main" id="{667178C5-84AF-419B-8086-B039D6CB292D}"/>
              </a:ext>
            </a:extLst>
          </p:cNvPr>
          <p:cNvGrpSpPr/>
          <p:nvPr/>
        </p:nvGrpSpPr>
        <p:grpSpPr>
          <a:xfrm>
            <a:off x="0" y="6048740"/>
            <a:ext cx="12192000" cy="798576"/>
            <a:chOff x="0" y="6048740"/>
            <a:chExt cx="12192000" cy="798576"/>
          </a:xfrm>
        </p:grpSpPr>
        <p:sp>
          <p:nvSpPr>
            <p:cNvPr id="12" name="Rectángulo 6">
              <a:extLst>
                <a:ext uri="{FF2B5EF4-FFF2-40B4-BE49-F238E27FC236}">
                  <a16:creationId xmlns:a16="http://schemas.microsoft.com/office/drawing/2014/main" id="{363651FC-4A5E-4152-A3E2-1C4E6DB725CD}"/>
                </a:ext>
              </a:extLst>
            </p:cNvPr>
            <p:cNvSpPr/>
            <p:nvPr/>
          </p:nvSpPr>
          <p:spPr bwMode="auto">
            <a:xfrm>
              <a:off x="0" y="6048740"/>
              <a:ext cx="12192000" cy="798576"/>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defRPr/>
              </a:pPr>
              <a:r>
                <a:rPr lang="es-ES" dirty="0">
                  <a:solidFill>
                    <a:schemeClr val="accent2"/>
                  </a:solidFill>
                </a:rPr>
                <a:t>ITI Core</a:t>
              </a:r>
              <a:endParaRPr dirty="0">
                <a:solidFill>
                  <a:schemeClr val="accent2"/>
                </a:solidFill>
              </a:endParaRPr>
            </a:p>
          </p:txBody>
        </p:sp>
        <p:pic>
          <p:nvPicPr>
            <p:cNvPr id="14" name="Imagen 13">
              <a:extLst>
                <a:ext uri="{FF2B5EF4-FFF2-40B4-BE49-F238E27FC236}">
                  <a16:creationId xmlns:a16="http://schemas.microsoft.com/office/drawing/2014/main" id="{E39434B9-AA04-4F52-9A73-97E840B7447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56240" y="6198447"/>
              <a:ext cx="3696072" cy="499594"/>
            </a:xfrm>
            <a:prstGeom prst="rect">
              <a:avLst/>
            </a:prstGeom>
          </p:spPr>
        </p:pic>
        <p:cxnSp>
          <p:nvCxnSpPr>
            <p:cNvPr id="15" name="Conector recto 14">
              <a:extLst>
                <a:ext uri="{FF2B5EF4-FFF2-40B4-BE49-F238E27FC236}">
                  <a16:creationId xmlns:a16="http://schemas.microsoft.com/office/drawing/2014/main" id="{40F6A4C5-7A81-4FA7-9252-F7710B631308}"/>
                </a:ext>
              </a:extLst>
            </p:cNvPr>
            <p:cNvCxnSpPr>
              <a:cxnSpLocks/>
            </p:cNvCxnSpPr>
            <p:nvPr/>
          </p:nvCxnSpPr>
          <p:spPr>
            <a:xfrm>
              <a:off x="0" y="6093296"/>
              <a:ext cx="12192000" cy="0"/>
            </a:xfrm>
            <a:prstGeom prst="line">
              <a:avLst/>
            </a:prstGeom>
            <a:ln w="38100"/>
          </p:spPr>
          <p:style>
            <a:lnRef idx="1">
              <a:schemeClr val="accent2"/>
            </a:lnRef>
            <a:fillRef idx="0">
              <a:schemeClr val="accent2"/>
            </a:fillRef>
            <a:effectRef idx="0">
              <a:schemeClr val="accent2"/>
            </a:effectRef>
            <a:fontRef idx="minor">
              <a:schemeClr val="tx1"/>
            </a:fontRef>
          </p:style>
        </p:cxnSp>
      </p:grpSp>
    </p:spTree>
    <p:extLst>
      <p:ext uri="{BB962C8B-B14F-4D97-AF65-F5344CB8AC3E}">
        <p14:creationId xmlns:p14="http://schemas.microsoft.com/office/powerpoint/2010/main" val="238303174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8" name="Rectángulo 7">
            <a:extLst>
              <a:ext uri="{FF2B5EF4-FFF2-40B4-BE49-F238E27FC236}">
                <a16:creationId xmlns:a16="http://schemas.microsoft.com/office/drawing/2014/main" id="{8B44FD3D-572B-4E80-BC0E-C9E66294CCB6}"/>
              </a:ext>
            </a:extLst>
          </p:cNvPr>
          <p:cNvSpPr/>
          <p:nvPr/>
        </p:nvSpPr>
        <p:spPr bwMode="auto">
          <a:xfrm>
            <a:off x="119336" y="620688"/>
            <a:ext cx="8136904" cy="584775"/>
          </a:xfrm>
          <a:prstGeom prst="rect">
            <a:avLst/>
          </a:prstGeom>
          <a:noFill/>
        </p:spPr>
        <p:txBody>
          <a:bodyPr wrap="square" lIns="91440" tIns="45720" rIns="91440" bIns="45720">
            <a:spAutoFit/>
          </a:bodyPr>
          <a:lstStyle/>
          <a:p>
            <a:pPr algn="ctr"/>
            <a:r>
              <a:rPr lang="es-ES" sz="3200" b="1" dirty="0">
                <a:ln w="0"/>
                <a:solidFill>
                  <a:schemeClr val="accent2"/>
                </a:solidFill>
              </a:rPr>
              <a:t>Ejemplo de implementación de </a:t>
            </a:r>
            <a:r>
              <a:rPr lang="es-ES" sz="3200" b="1" dirty="0" err="1">
                <a:ln w="0"/>
                <a:solidFill>
                  <a:schemeClr val="accent2"/>
                </a:solidFill>
              </a:rPr>
              <a:t>IEntityMapper</a:t>
            </a:r>
            <a:endParaRPr lang="es-ES" sz="3200" b="1" cap="none" spc="0" dirty="0">
              <a:ln w="0"/>
              <a:solidFill>
                <a:schemeClr val="accent2"/>
              </a:solidFill>
              <a:effectLst/>
            </a:endParaRPr>
          </a:p>
        </p:txBody>
      </p:sp>
      <p:sp>
        <p:nvSpPr>
          <p:cNvPr id="13" name="Rectángulo 11">
            <a:extLst>
              <a:ext uri="{FF2B5EF4-FFF2-40B4-BE49-F238E27FC236}">
                <a16:creationId xmlns:a16="http://schemas.microsoft.com/office/drawing/2014/main" id="{6F96B11C-C902-4C1A-95F5-771788C39BFB}"/>
              </a:ext>
            </a:extLst>
          </p:cNvPr>
          <p:cNvSpPr/>
          <p:nvPr/>
        </p:nvSpPr>
        <p:spPr bwMode="auto">
          <a:xfrm>
            <a:off x="0" y="-27384"/>
            <a:ext cx="12192000" cy="432048"/>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defRPr/>
            </a:pPr>
            <a:r>
              <a:rPr lang="es-ES" dirty="0"/>
              <a:t>CRUD </a:t>
            </a:r>
            <a:r>
              <a:rPr lang="es-ES" dirty="0" err="1"/>
              <a:t>Provider</a:t>
            </a:r>
            <a:endParaRPr lang="es-ES" dirty="0"/>
          </a:p>
        </p:txBody>
      </p:sp>
      <p:sp>
        <p:nvSpPr>
          <p:cNvPr id="16" name="CuadroTexto 15">
            <a:extLst>
              <a:ext uri="{FF2B5EF4-FFF2-40B4-BE49-F238E27FC236}">
                <a16:creationId xmlns:a16="http://schemas.microsoft.com/office/drawing/2014/main" id="{CEEBC056-0D88-4014-BA75-93B96A3FF747}"/>
              </a:ext>
            </a:extLst>
          </p:cNvPr>
          <p:cNvSpPr txBox="1"/>
          <p:nvPr/>
        </p:nvSpPr>
        <p:spPr bwMode="auto">
          <a:xfrm>
            <a:off x="0" y="-1235"/>
            <a:ext cx="1090363" cy="369332"/>
          </a:xfrm>
          <a:prstGeom prst="rect">
            <a:avLst/>
          </a:prstGeom>
          <a:noFill/>
        </p:spPr>
        <p:txBody>
          <a:bodyPr wrap="none" rtlCol="0">
            <a:spAutoFit/>
          </a:bodyPr>
          <a:lstStyle/>
          <a:p>
            <a:r>
              <a:rPr lang="es-ES" dirty="0">
                <a:solidFill>
                  <a:schemeClr val="bg1"/>
                </a:solidFill>
              </a:rPr>
              <a:t>BACKEND</a:t>
            </a:r>
          </a:p>
        </p:txBody>
      </p:sp>
      <p:sp>
        <p:nvSpPr>
          <p:cNvPr id="10" name="Rectángulo 9"/>
          <p:cNvSpPr/>
          <p:nvPr/>
        </p:nvSpPr>
        <p:spPr>
          <a:xfrm>
            <a:off x="911424" y="1558846"/>
            <a:ext cx="10441160" cy="369332"/>
          </a:xfrm>
          <a:prstGeom prst="rect">
            <a:avLst/>
          </a:prstGeom>
        </p:spPr>
        <p:txBody>
          <a:bodyPr wrap="square">
            <a:spAutoFit/>
          </a:bodyPr>
          <a:lstStyle/>
          <a:p>
            <a:r>
              <a:rPr lang="es-ES" b="1" dirty="0" err="1"/>
              <a:t>UpdateEntityFromDto</a:t>
            </a:r>
            <a:r>
              <a:rPr lang="es-ES" dirty="0"/>
              <a:t>: actualiza el estado de una entidad que ya existe en nuestra aplicación. Por ejemplo:</a:t>
            </a:r>
          </a:p>
        </p:txBody>
      </p:sp>
      <p:pic>
        <p:nvPicPr>
          <p:cNvPr id="2" name="Imagen 1"/>
          <p:cNvPicPr>
            <a:picLocks noChangeAspect="1"/>
          </p:cNvPicPr>
          <p:nvPr/>
        </p:nvPicPr>
        <p:blipFill>
          <a:blip r:embed="rId2"/>
          <a:stretch>
            <a:fillRect/>
          </a:stretch>
        </p:blipFill>
        <p:spPr>
          <a:xfrm>
            <a:off x="983432" y="2205461"/>
            <a:ext cx="7536833" cy="2194750"/>
          </a:xfrm>
          <a:prstGeom prst="rect">
            <a:avLst/>
          </a:prstGeom>
        </p:spPr>
      </p:pic>
      <p:pic>
        <p:nvPicPr>
          <p:cNvPr id="3" name="Imagen 2"/>
          <p:cNvPicPr>
            <a:picLocks noChangeAspect="1"/>
          </p:cNvPicPr>
          <p:nvPr/>
        </p:nvPicPr>
        <p:blipFill>
          <a:blip r:embed="rId3"/>
          <a:stretch>
            <a:fillRect/>
          </a:stretch>
        </p:blipFill>
        <p:spPr>
          <a:xfrm>
            <a:off x="7687761" y="3510297"/>
            <a:ext cx="4420030" cy="2471587"/>
          </a:xfrm>
          <a:prstGeom prst="rect">
            <a:avLst/>
          </a:prstGeom>
        </p:spPr>
      </p:pic>
      <p:grpSp>
        <p:nvGrpSpPr>
          <p:cNvPr id="11" name="Grupo 10">
            <a:extLst>
              <a:ext uri="{FF2B5EF4-FFF2-40B4-BE49-F238E27FC236}">
                <a16:creationId xmlns:a16="http://schemas.microsoft.com/office/drawing/2014/main" id="{C325461F-10F5-417E-A847-A2C51FD657B3}"/>
              </a:ext>
            </a:extLst>
          </p:cNvPr>
          <p:cNvGrpSpPr/>
          <p:nvPr/>
        </p:nvGrpSpPr>
        <p:grpSpPr>
          <a:xfrm>
            <a:off x="0" y="6048740"/>
            <a:ext cx="12192000" cy="798576"/>
            <a:chOff x="0" y="6048740"/>
            <a:chExt cx="12192000" cy="798576"/>
          </a:xfrm>
        </p:grpSpPr>
        <p:sp>
          <p:nvSpPr>
            <p:cNvPr id="12" name="Rectángulo 6">
              <a:extLst>
                <a:ext uri="{FF2B5EF4-FFF2-40B4-BE49-F238E27FC236}">
                  <a16:creationId xmlns:a16="http://schemas.microsoft.com/office/drawing/2014/main" id="{B311D09D-BC84-473E-8DA7-505C384C1CA5}"/>
                </a:ext>
              </a:extLst>
            </p:cNvPr>
            <p:cNvSpPr/>
            <p:nvPr/>
          </p:nvSpPr>
          <p:spPr bwMode="auto">
            <a:xfrm>
              <a:off x="0" y="6048740"/>
              <a:ext cx="12192000" cy="798576"/>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defRPr/>
              </a:pPr>
              <a:r>
                <a:rPr lang="es-ES" dirty="0">
                  <a:solidFill>
                    <a:schemeClr val="accent2"/>
                  </a:solidFill>
                </a:rPr>
                <a:t>ITI Core</a:t>
              </a:r>
              <a:endParaRPr dirty="0">
                <a:solidFill>
                  <a:schemeClr val="accent2"/>
                </a:solidFill>
              </a:endParaRPr>
            </a:p>
          </p:txBody>
        </p:sp>
        <p:pic>
          <p:nvPicPr>
            <p:cNvPr id="14" name="Imagen 13">
              <a:extLst>
                <a:ext uri="{FF2B5EF4-FFF2-40B4-BE49-F238E27FC236}">
                  <a16:creationId xmlns:a16="http://schemas.microsoft.com/office/drawing/2014/main" id="{19E09CD2-254B-473E-ADBD-5C0F07E1BF6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56240" y="6198447"/>
              <a:ext cx="3696072" cy="499594"/>
            </a:xfrm>
            <a:prstGeom prst="rect">
              <a:avLst/>
            </a:prstGeom>
          </p:spPr>
        </p:pic>
        <p:cxnSp>
          <p:nvCxnSpPr>
            <p:cNvPr id="15" name="Conector recto 14">
              <a:extLst>
                <a:ext uri="{FF2B5EF4-FFF2-40B4-BE49-F238E27FC236}">
                  <a16:creationId xmlns:a16="http://schemas.microsoft.com/office/drawing/2014/main" id="{3231308C-8FCF-4E9D-A84E-B8F46CF7F395}"/>
                </a:ext>
              </a:extLst>
            </p:cNvPr>
            <p:cNvCxnSpPr>
              <a:cxnSpLocks/>
            </p:cNvCxnSpPr>
            <p:nvPr/>
          </p:nvCxnSpPr>
          <p:spPr>
            <a:xfrm>
              <a:off x="0" y="6093296"/>
              <a:ext cx="12192000" cy="0"/>
            </a:xfrm>
            <a:prstGeom prst="line">
              <a:avLst/>
            </a:prstGeom>
            <a:ln w="38100"/>
          </p:spPr>
          <p:style>
            <a:lnRef idx="1">
              <a:schemeClr val="accent2"/>
            </a:lnRef>
            <a:fillRef idx="0">
              <a:schemeClr val="accent2"/>
            </a:fillRef>
            <a:effectRef idx="0">
              <a:schemeClr val="accent2"/>
            </a:effectRef>
            <a:fontRef idx="minor">
              <a:schemeClr val="tx1"/>
            </a:fontRef>
          </p:style>
        </p:cxnSp>
      </p:grpSp>
    </p:spTree>
    <p:extLst>
      <p:ext uri="{BB962C8B-B14F-4D97-AF65-F5344CB8AC3E}">
        <p14:creationId xmlns:p14="http://schemas.microsoft.com/office/powerpoint/2010/main" val="164305885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8" name="Rectángulo 7">
            <a:extLst>
              <a:ext uri="{FF2B5EF4-FFF2-40B4-BE49-F238E27FC236}">
                <a16:creationId xmlns:a16="http://schemas.microsoft.com/office/drawing/2014/main" id="{8B44FD3D-572B-4E80-BC0E-C9E66294CCB6}"/>
              </a:ext>
            </a:extLst>
          </p:cNvPr>
          <p:cNvSpPr/>
          <p:nvPr/>
        </p:nvSpPr>
        <p:spPr bwMode="auto">
          <a:xfrm>
            <a:off x="273677" y="454521"/>
            <a:ext cx="5616624" cy="584775"/>
          </a:xfrm>
          <a:prstGeom prst="rect">
            <a:avLst/>
          </a:prstGeom>
          <a:noFill/>
        </p:spPr>
        <p:txBody>
          <a:bodyPr wrap="square" lIns="91440" tIns="45720" rIns="91440" bIns="45720">
            <a:spAutoFit/>
          </a:bodyPr>
          <a:lstStyle/>
          <a:p>
            <a:pPr algn="ctr"/>
            <a:r>
              <a:rPr lang="es-ES" sz="3200" b="1" dirty="0">
                <a:ln w="0"/>
                <a:solidFill>
                  <a:schemeClr val="accent2"/>
                </a:solidFill>
              </a:rPr>
              <a:t>Actualización de una entidad</a:t>
            </a:r>
            <a:endParaRPr lang="es-ES" sz="3200" b="1" cap="none" spc="0" dirty="0">
              <a:ln w="0"/>
              <a:solidFill>
                <a:schemeClr val="accent2"/>
              </a:solidFill>
              <a:effectLst/>
            </a:endParaRPr>
          </a:p>
        </p:txBody>
      </p:sp>
      <p:sp>
        <p:nvSpPr>
          <p:cNvPr id="13" name="Rectángulo 11">
            <a:extLst>
              <a:ext uri="{FF2B5EF4-FFF2-40B4-BE49-F238E27FC236}">
                <a16:creationId xmlns:a16="http://schemas.microsoft.com/office/drawing/2014/main" id="{6F96B11C-C902-4C1A-95F5-771788C39BFB}"/>
              </a:ext>
            </a:extLst>
          </p:cNvPr>
          <p:cNvSpPr/>
          <p:nvPr/>
        </p:nvSpPr>
        <p:spPr bwMode="auto">
          <a:xfrm>
            <a:off x="0" y="-27384"/>
            <a:ext cx="12192000" cy="432048"/>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defRPr/>
            </a:pPr>
            <a:r>
              <a:rPr lang="es-ES" dirty="0"/>
              <a:t>CRUD </a:t>
            </a:r>
            <a:r>
              <a:rPr lang="es-ES" dirty="0" err="1"/>
              <a:t>Provider</a:t>
            </a:r>
            <a:endParaRPr lang="es-ES" dirty="0"/>
          </a:p>
        </p:txBody>
      </p:sp>
      <p:sp>
        <p:nvSpPr>
          <p:cNvPr id="16" name="CuadroTexto 15">
            <a:extLst>
              <a:ext uri="{FF2B5EF4-FFF2-40B4-BE49-F238E27FC236}">
                <a16:creationId xmlns:a16="http://schemas.microsoft.com/office/drawing/2014/main" id="{CEEBC056-0D88-4014-BA75-93B96A3FF747}"/>
              </a:ext>
            </a:extLst>
          </p:cNvPr>
          <p:cNvSpPr txBox="1"/>
          <p:nvPr/>
        </p:nvSpPr>
        <p:spPr bwMode="auto">
          <a:xfrm>
            <a:off x="0" y="-1235"/>
            <a:ext cx="1090363" cy="369332"/>
          </a:xfrm>
          <a:prstGeom prst="rect">
            <a:avLst/>
          </a:prstGeom>
          <a:noFill/>
        </p:spPr>
        <p:txBody>
          <a:bodyPr wrap="none" rtlCol="0">
            <a:spAutoFit/>
          </a:bodyPr>
          <a:lstStyle/>
          <a:p>
            <a:r>
              <a:rPr lang="es-ES" dirty="0">
                <a:solidFill>
                  <a:schemeClr val="bg1"/>
                </a:solidFill>
              </a:rPr>
              <a:t>BACKEND</a:t>
            </a:r>
          </a:p>
        </p:txBody>
      </p:sp>
      <p:pic>
        <p:nvPicPr>
          <p:cNvPr id="9" name="Imagen 8"/>
          <p:cNvPicPr>
            <a:picLocks noChangeAspect="1"/>
          </p:cNvPicPr>
          <p:nvPr/>
        </p:nvPicPr>
        <p:blipFill>
          <a:blip r:embed="rId3"/>
          <a:stretch>
            <a:fillRect/>
          </a:stretch>
        </p:blipFill>
        <p:spPr>
          <a:xfrm>
            <a:off x="1703512" y="1140735"/>
            <a:ext cx="8373579" cy="4879920"/>
          </a:xfrm>
          <a:prstGeom prst="rect">
            <a:avLst/>
          </a:prstGeom>
        </p:spPr>
      </p:pic>
      <p:grpSp>
        <p:nvGrpSpPr>
          <p:cNvPr id="10" name="Grupo 9">
            <a:extLst>
              <a:ext uri="{FF2B5EF4-FFF2-40B4-BE49-F238E27FC236}">
                <a16:creationId xmlns:a16="http://schemas.microsoft.com/office/drawing/2014/main" id="{AA346F7A-DD8E-431E-9CDC-1D18C2D53323}"/>
              </a:ext>
            </a:extLst>
          </p:cNvPr>
          <p:cNvGrpSpPr/>
          <p:nvPr/>
        </p:nvGrpSpPr>
        <p:grpSpPr>
          <a:xfrm>
            <a:off x="0" y="6048740"/>
            <a:ext cx="12192000" cy="798576"/>
            <a:chOff x="0" y="6048740"/>
            <a:chExt cx="12192000" cy="798576"/>
          </a:xfrm>
        </p:grpSpPr>
        <p:sp>
          <p:nvSpPr>
            <p:cNvPr id="11" name="Rectángulo 6">
              <a:extLst>
                <a:ext uri="{FF2B5EF4-FFF2-40B4-BE49-F238E27FC236}">
                  <a16:creationId xmlns:a16="http://schemas.microsoft.com/office/drawing/2014/main" id="{35285573-9862-441D-8DDE-EFFE0259708A}"/>
                </a:ext>
              </a:extLst>
            </p:cNvPr>
            <p:cNvSpPr/>
            <p:nvPr/>
          </p:nvSpPr>
          <p:spPr bwMode="auto">
            <a:xfrm>
              <a:off x="0" y="6048740"/>
              <a:ext cx="12192000" cy="798576"/>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defRPr/>
              </a:pPr>
              <a:r>
                <a:rPr lang="es-ES" dirty="0">
                  <a:solidFill>
                    <a:schemeClr val="accent2"/>
                  </a:solidFill>
                </a:rPr>
                <a:t>ITI Core</a:t>
              </a:r>
              <a:endParaRPr dirty="0">
                <a:solidFill>
                  <a:schemeClr val="accent2"/>
                </a:solidFill>
              </a:endParaRPr>
            </a:p>
          </p:txBody>
        </p:sp>
        <p:pic>
          <p:nvPicPr>
            <p:cNvPr id="12" name="Imagen 11">
              <a:extLst>
                <a:ext uri="{FF2B5EF4-FFF2-40B4-BE49-F238E27FC236}">
                  <a16:creationId xmlns:a16="http://schemas.microsoft.com/office/drawing/2014/main" id="{D07F4B49-9781-446E-B021-DCE71F99D55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56240" y="6198447"/>
              <a:ext cx="3696072" cy="499594"/>
            </a:xfrm>
            <a:prstGeom prst="rect">
              <a:avLst/>
            </a:prstGeom>
          </p:spPr>
        </p:pic>
        <p:cxnSp>
          <p:nvCxnSpPr>
            <p:cNvPr id="14" name="Conector recto 13">
              <a:extLst>
                <a:ext uri="{FF2B5EF4-FFF2-40B4-BE49-F238E27FC236}">
                  <a16:creationId xmlns:a16="http://schemas.microsoft.com/office/drawing/2014/main" id="{B2FB558F-EF29-4A37-AE53-F280B97972BA}"/>
                </a:ext>
              </a:extLst>
            </p:cNvPr>
            <p:cNvCxnSpPr>
              <a:cxnSpLocks/>
            </p:cNvCxnSpPr>
            <p:nvPr/>
          </p:nvCxnSpPr>
          <p:spPr>
            <a:xfrm>
              <a:off x="0" y="6093296"/>
              <a:ext cx="12192000" cy="0"/>
            </a:xfrm>
            <a:prstGeom prst="line">
              <a:avLst/>
            </a:prstGeom>
            <a:ln w="38100"/>
          </p:spPr>
          <p:style>
            <a:lnRef idx="1">
              <a:schemeClr val="accent2"/>
            </a:lnRef>
            <a:fillRef idx="0">
              <a:schemeClr val="accent2"/>
            </a:fillRef>
            <a:effectRef idx="0">
              <a:schemeClr val="accent2"/>
            </a:effectRef>
            <a:fontRef idx="minor">
              <a:schemeClr val="tx1"/>
            </a:fontRef>
          </p:style>
        </p:cxnSp>
      </p:grpSp>
    </p:spTree>
    <p:extLst>
      <p:ext uri="{BB962C8B-B14F-4D97-AF65-F5344CB8AC3E}">
        <p14:creationId xmlns:p14="http://schemas.microsoft.com/office/powerpoint/2010/main" val="32276074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8" name="Rectángulo 7">
            <a:extLst>
              <a:ext uri="{FF2B5EF4-FFF2-40B4-BE49-F238E27FC236}">
                <a16:creationId xmlns:a16="http://schemas.microsoft.com/office/drawing/2014/main" id="{8B44FD3D-572B-4E80-BC0E-C9E66294CCB6}"/>
              </a:ext>
            </a:extLst>
          </p:cNvPr>
          <p:cNvSpPr/>
          <p:nvPr/>
        </p:nvSpPr>
        <p:spPr bwMode="auto">
          <a:xfrm>
            <a:off x="273677" y="454521"/>
            <a:ext cx="5616624" cy="584775"/>
          </a:xfrm>
          <a:prstGeom prst="rect">
            <a:avLst/>
          </a:prstGeom>
          <a:noFill/>
        </p:spPr>
        <p:txBody>
          <a:bodyPr wrap="square" lIns="91440" tIns="45720" rIns="91440" bIns="45720">
            <a:spAutoFit/>
          </a:bodyPr>
          <a:lstStyle/>
          <a:p>
            <a:pPr algn="ctr"/>
            <a:r>
              <a:rPr lang="es-ES" sz="3200" b="1" dirty="0">
                <a:ln w="0"/>
                <a:solidFill>
                  <a:schemeClr val="accent2"/>
                </a:solidFill>
              </a:rPr>
              <a:t>Filtros de datos desde API</a:t>
            </a:r>
            <a:endParaRPr lang="es-ES" sz="3200" b="1" cap="none" spc="0" dirty="0">
              <a:ln w="0"/>
              <a:solidFill>
                <a:schemeClr val="accent2"/>
              </a:solidFill>
              <a:effectLst/>
            </a:endParaRPr>
          </a:p>
        </p:txBody>
      </p:sp>
      <p:sp>
        <p:nvSpPr>
          <p:cNvPr id="13" name="Rectángulo 11">
            <a:extLst>
              <a:ext uri="{FF2B5EF4-FFF2-40B4-BE49-F238E27FC236}">
                <a16:creationId xmlns:a16="http://schemas.microsoft.com/office/drawing/2014/main" id="{6F96B11C-C902-4C1A-95F5-771788C39BFB}"/>
              </a:ext>
            </a:extLst>
          </p:cNvPr>
          <p:cNvSpPr/>
          <p:nvPr/>
        </p:nvSpPr>
        <p:spPr bwMode="auto">
          <a:xfrm>
            <a:off x="0" y="-27384"/>
            <a:ext cx="12192000" cy="432048"/>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defRPr/>
            </a:pPr>
            <a:r>
              <a:rPr lang="es-ES" dirty="0"/>
              <a:t>CRUD </a:t>
            </a:r>
            <a:r>
              <a:rPr lang="es-ES" dirty="0" err="1"/>
              <a:t>Provider</a:t>
            </a:r>
            <a:endParaRPr lang="es-ES" dirty="0"/>
          </a:p>
        </p:txBody>
      </p:sp>
      <p:sp>
        <p:nvSpPr>
          <p:cNvPr id="16" name="CuadroTexto 15">
            <a:extLst>
              <a:ext uri="{FF2B5EF4-FFF2-40B4-BE49-F238E27FC236}">
                <a16:creationId xmlns:a16="http://schemas.microsoft.com/office/drawing/2014/main" id="{CEEBC056-0D88-4014-BA75-93B96A3FF747}"/>
              </a:ext>
            </a:extLst>
          </p:cNvPr>
          <p:cNvSpPr txBox="1"/>
          <p:nvPr/>
        </p:nvSpPr>
        <p:spPr bwMode="auto">
          <a:xfrm>
            <a:off x="0" y="-1235"/>
            <a:ext cx="1090363" cy="369332"/>
          </a:xfrm>
          <a:prstGeom prst="rect">
            <a:avLst/>
          </a:prstGeom>
          <a:noFill/>
        </p:spPr>
        <p:txBody>
          <a:bodyPr wrap="none" rtlCol="0">
            <a:spAutoFit/>
          </a:bodyPr>
          <a:lstStyle/>
          <a:p>
            <a:r>
              <a:rPr lang="es-ES" dirty="0">
                <a:solidFill>
                  <a:schemeClr val="bg1"/>
                </a:solidFill>
              </a:rPr>
              <a:t>BACKEND</a:t>
            </a:r>
          </a:p>
        </p:txBody>
      </p:sp>
      <p:sp>
        <p:nvSpPr>
          <p:cNvPr id="2" name="Rectángulo 1"/>
          <p:cNvSpPr/>
          <p:nvPr/>
        </p:nvSpPr>
        <p:spPr>
          <a:xfrm>
            <a:off x="578420" y="1340768"/>
            <a:ext cx="10148932" cy="369332"/>
          </a:xfrm>
          <a:prstGeom prst="rect">
            <a:avLst/>
          </a:prstGeom>
        </p:spPr>
        <p:txBody>
          <a:bodyPr wrap="none">
            <a:spAutoFit/>
          </a:bodyPr>
          <a:lstStyle/>
          <a:p>
            <a:r>
              <a:rPr lang="es-ES" dirty="0"/>
              <a:t>El servicio de lectura nos ofrece la posibilidad de aplicar filtros personalizados sobre los datos a consultar</a:t>
            </a:r>
          </a:p>
        </p:txBody>
      </p:sp>
      <p:pic>
        <p:nvPicPr>
          <p:cNvPr id="3" name="Imagen 2"/>
          <p:cNvPicPr>
            <a:picLocks noChangeAspect="1"/>
          </p:cNvPicPr>
          <p:nvPr/>
        </p:nvPicPr>
        <p:blipFill>
          <a:blip r:embed="rId3"/>
          <a:stretch>
            <a:fillRect/>
          </a:stretch>
        </p:blipFill>
        <p:spPr>
          <a:xfrm>
            <a:off x="2874486" y="3309583"/>
            <a:ext cx="8401062" cy="2435091"/>
          </a:xfrm>
          <a:prstGeom prst="rect">
            <a:avLst/>
          </a:prstGeom>
        </p:spPr>
      </p:pic>
      <p:pic>
        <p:nvPicPr>
          <p:cNvPr id="4" name="Imagen 3"/>
          <p:cNvPicPr>
            <a:picLocks noChangeAspect="1"/>
          </p:cNvPicPr>
          <p:nvPr/>
        </p:nvPicPr>
        <p:blipFill>
          <a:blip r:embed="rId4"/>
          <a:stretch>
            <a:fillRect/>
          </a:stretch>
        </p:blipFill>
        <p:spPr>
          <a:xfrm>
            <a:off x="623392" y="2027980"/>
            <a:ext cx="4419983" cy="1204064"/>
          </a:xfrm>
          <a:prstGeom prst="rect">
            <a:avLst/>
          </a:prstGeom>
        </p:spPr>
      </p:pic>
      <p:grpSp>
        <p:nvGrpSpPr>
          <p:cNvPr id="11" name="Grupo 10">
            <a:extLst>
              <a:ext uri="{FF2B5EF4-FFF2-40B4-BE49-F238E27FC236}">
                <a16:creationId xmlns:a16="http://schemas.microsoft.com/office/drawing/2014/main" id="{D4BB21AF-909E-4358-899E-2FADBD33FFAC}"/>
              </a:ext>
            </a:extLst>
          </p:cNvPr>
          <p:cNvGrpSpPr/>
          <p:nvPr/>
        </p:nvGrpSpPr>
        <p:grpSpPr>
          <a:xfrm>
            <a:off x="0" y="6048740"/>
            <a:ext cx="12192000" cy="798576"/>
            <a:chOff x="0" y="6048740"/>
            <a:chExt cx="12192000" cy="798576"/>
          </a:xfrm>
        </p:grpSpPr>
        <p:sp>
          <p:nvSpPr>
            <p:cNvPr id="12" name="Rectángulo 6">
              <a:extLst>
                <a:ext uri="{FF2B5EF4-FFF2-40B4-BE49-F238E27FC236}">
                  <a16:creationId xmlns:a16="http://schemas.microsoft.com/office/drawing/2014/main" id="{8E035FC7-B98C-4BAC-B2AB-A74E11D0D8B3}"/>
                </a:ext>
              </a:extLst>
            </p:cNvPr>
            <p:cNvSpPr/>
            <p:nvPr/>
          </p:nvSpPr>
          <p:spPr bwMode="auto">
            <a:xfrm>
              <a:off x="0" y="6048740"/>
              <a:ext cx="12192000" cy="798576"/>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defRPr/>
              </a:pPr>
              <a:r>
                <a:rPr lang="es-ES" dirty="0">
                  <a:solidFill>
                    <a:schemeClr val="accent2"/>
                  </a:solidFill>
                </a:rPr>
                <a:t>ITI Core</a:t>
              </a:r>
              <a:endParaRPr dirty="0">
                <a:solidFill>
                  <a:schemeClr val="accent2"/>
                </a:solidFill>
              </a:endParaRPr>
            </a:p>
          </p:txBody>
        </p:sp>
        <p:pic>
          <p:nvPicPr>
            <p:cNvPr id="14" name="Imagen 13">
              <a:extLst>
                <a:ext uri="{FF2B5EF4-FFF2-40B4-BE49-F238E27FC236}">
                  <a16:creationId xmlns:a16="http://schemas.microsoft.com/office/drawing/2014/main" id="{6F7EB8A0-CAB5-4D0B-BF7D-E93201E6E7E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256240" y="6198447"/>
              <a:ext cx="3696072" cy="499594"/>
            </a:xfrm>
            <a:prstGeom prst="rect">
              <a:avLst/>
            </a:prstGeom>
          </p:spPr>
        </p:pic>
        <p:cxnSp>
          <p:nvCxnSpPr>
            <p:cNvPr id="15" name="Conector recto 14">
              <a:extLst>
                <a:ext uri="{FF2B5EF4-FFF2-40B4-BE49-F238E27FC236}">
                  <a16:creationId xmlns:a16="http://schemas.microsoft.com/office/drawing/2014/main" id="{F88152CC-DFFB-459B-969B-94318051BC48}"/>
                </a:ext>
              </a:extLst>
            </p:cNvPr>
            <p:cNvCxnSpPr>
              <a:cxnSpLocks/>
            </p:cNvCxnSpPr>
            <p:nvPr/>
          </p:nvCxnSpPr>
          <p:spPr>
            <a:xfrm>
              <a:off x="0" y="6093296"/>
              <a:ext cx="12192000" cy="0"/>
            </a:xfrm>
            <a:prstGeom prst="line">
              <a:avLst/>
            </a:prstGeom>
            <a:ln w="38100"/>
          </p:spPr>
          <p:style>
            <a:lnRef idx="1">
              <a:schemeClr val="accent2"/>
            </a:lnRef>
            <a:fillRef idx="0">
              <a:schemeClr val="accent2"/>
            </a:fillRef>
            <a:effectRef idx="0">
              <a:schemeClr val="accent2"/>
            </a:effectRef>
            <a:fontRef idx="minor">
              <a:schemeClr val="tx1"/>
            </a:fontRef>
          </p:style>
        </p:cxnSp>
      </p:grpSp>
    </p:spTree>
    <p:extLst>
      <p:ext uri="{BB962C8B-B14F-4D97-AF65-F5344CB8AC3E}">
        <p14:creationId xmlns:p14="http://schemas.microsoft.com/office/powerpoint/2010/main" val="399666911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8" name="Rectángulo 7">
            <a:extLst>
              <a:ext uri="{FF2B5EF4-FFF2-40B4-BE49-F238E27FC236}">
                <a16:creationId xmlns:a16="http://schemas.microsoft.com/office/drawing/2014/main" id="{8B44FD3D-572B-4E80-BC0E-C9E66294CCB6}"/>
              </a:ext>
            </a:extLst>
          </p:cNvPr>
          <p:cNvSpPr/>
          <p:nvPr/>
        </p:nvSpPr>
        <p:spPr bwMode="auto">
          <a:xfrm>
            <a:off x="263352" y="620688"/>
            <a:ext cx="7766539" cy="584775"/>
          </a:xfrm>
          <a:prstGeom prst="rect">
            <a:avLst/>
          </a:prstGeom>
          <a:noFill/>
        </p:spPr>
        <p:txBody>
          <a:bodyPr wrap="square" lIns="91440" tIns="45720" rIns="91440" bIns="45720">
            <a:spAutoFit/>
          </a:bodyPr>
          <a:lstStyle/>
          <a:p>
            <a:pPr algn="ctr"/>
            <a:r>
              <a:rPr lang="es-ES" sz="3200" b="1" dirty="0">
                <a:ln w="0"/>
                <a:solidFill>
                  <a:schemeClr val="accent2"/>
                </a:solidFill>
              </a:rPr>
              <a:t>¿Cómo usamos </a:t>
            </a:r>
            <a:r>
              <a:rPr lang="es-ES" sz="3200" b="1" dirty="0" err="1">
                <a:ln w="0"/>
                <a:solidFill>
                  <a:schemeClr val="accent2"/>
                </a:solidFill>
              </a:rPr>
              <a:t>IListOptions</a:t>
            </a:r>
            <a:r>
              <a:rPr lang="es-ES" sz="3200" b="1" dirty="0">
                <a:ln w="0"/>
                <a:solidFill>
                  <a:schemeClr val="accent2"/>
                </a:solidFill>
              </a:rPr>
              <a:t> en el API?</a:t>
            </a:r>
            <a:endParaRPr lang="es-ES" sz="3200" b="1" cap="none" spc="0" dirty="0">
              <a:ln w="0"/>
              <a:solidFill>
                <a:schemeClr val="accent2"/>
              </a:solidFill>
              <a:effectLst/>
            </a:endParaRPr>
          </a:p>
        </p:txBody>
      </p:sp>
      <p:sp>
        <p:nvSpPr>
          <p:cNvPr id="13" name="Rectángulo 11">
            <a:extLst>
              <a:ext uri="{FF2B5EF4-FFF2-40B4-BE49-F238E27FC236}">
                <a16:creationId xmlns:a16="http://schemas.microsoft.com/office/drawing/2014/main" id="{6F96B11C-C902-4C1A-95F5-771788C39BFB}"/>
              </a:ext>
            </a:extLst>
          </p:cNvPr>
          <p:cNvSpPr/>
          <p:nvPr/>
        </p:nvSpPr>
        <p:spPr bwMode="auto">
          <a:xfrm>
            <a:off x="0" y="-27384"/>
            <a:ext cx="12192000" cy="432048"/>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defRPr/>
            </a:pPr>
            <a:r>
              <a:rPr lang="es-ES" dirty="0"/>
              <a:t>CRUD </a:t>
            </a:r>
            <a:r>
              <a:rPr lang="es-ES" dirty="0" err="1"/>
              <a:t>Provider</a:t>
            </a:r>
            <a:endParaRPr lang="es-ES" dirty="0"/>
          </a:p>
        </p:txBody>
      </p:sp>
      <p:sp>
        <p:nvSpPr>
          <p:cNvPr id="16" name="CuadroTexto 15">
            <a:extLst>
              <a:ext uri="{FF2B5EF4-FFF2-40B4-BE49-F238E27FC236}">
                <a16:creationId xmlns:a16="http://schemas.microsoft.com/office/drawing/2014/main" id="{CEEBC056-0D88-4014-BA75-93B96A3FF747}"/>
              </a:ext>
            </a:extLst>
          </p:cNvPr>
          <p:cNvSpPr txBox="1"/>
          <p:nvPr/>
        </p:nvSpPr>
        <p:spPr bwMode="auto">
          <a:xfrm>
            <a:off x="0" y="-1235"/>
            <a:ext cx="1090363" cy="369332"/>
          </a:xfrm>
          <a:prstGeom prst="rect">
            <a:avLst/>
          </a:prstGeom>
          <a:noFill/>
        </p:spPr>
        <p:txBody>
          <a:bodyPr wrap="none" rtlCol="0">
            <a:spAutoFit/>
          </a:bodyPr>
          <a:lstStyle/>
          <a:p>
            <a:r>
              <a:rPr lang="es-ES" dirty="0">
                <a:solidFill>
                  <a:schemeClr val="bg1"/>
                </a:solidFill>
              </a:rPr>
              <a:t>BACKEND</a:t>
            </a:r>
          </a:p>
        </p:txBody>
      </p:sp>
      <p:pic>
        <p:nvPicPr>
          <p:cNvPr id="10" name="Imagen 9"/>
          <p:cNvPicPr>
            <a:picLocks noChangeAspect="1"/>
          </p:cNvPicPr>
          <p:nvPr/>
        </p:nvPicPr>
        <p:blipFill>
          <a:blip r:embed="rId3"/>
          <a:stretch>
            <a:fillRect/>
          </a:stretch>
        </p:blipFill>
        <p:spPr>
          <a:xfrm>
            <a:off x="695400" y="2376342"/>
            <a:ext cx="9129551" cy="2377646"/>
          </a:xfrm>
          <a:prstGeom prst="rect">
            <a:avLst/>
          </a:prstGeom>
        </p:spPr>
      </p:pic>
      <p:grpSp>
        <p:nvGrpSpPr>
          <p:cNvPr id="9" name="Grupo 8">
            <a:extLst>
              <a:ext uri="{FF2B5EF4-FFF2-40B4-BE49-F238E27FC236}">
                <a16:creationId xmlns:a16="http://schemas.microsoft.com/office/drawing/2014/main" id="{5E6F2B27-B100-43ED-9B29-998D55854AB6}"/>
              </a:ext>
            </a:extLst>
          </p:cNvPr>
          <p:cNvGrpSpPr/>
          <p:nvPr/>
        </p:nvGrpSpPr>
        <p:grpSpPr>
          <a:xfrm>
            <a:off x="0" y="6048740"/>
            <a:ext cx="12192000" cy="798576"/>
            <a:chOff x="0" y="6048740"/>
            <a:chExt cx="12192000" cy="798576"/>
          </a:xfrm>
        </p:grpSpPr>
        <p:sp>
          <p:nvSpPr>
            <p:cNvPr id="11" name="Rectángulo 6">
              <a:extLst>
                <a:ext uri="{FF2B5EF4-FFF2-40B4-BE49-F238E27FC236}">
                  <a16:creationId xmlns:a16="http://schemas.microsoft.com/office/drawing/2014/main" id="{CC85E19C-1190-4383-9D96-BD8E286F3CBA}"/>
                </a:ext>
              </a:extLst>
            </p:cNvPr>
            <p:cNvSpPr/>
            <p:nvPr/>
          </p:nvSpPr>
          <p:spPr bwMode="auto">
            <a:xfrm>
              <a:off x="0" y="6048740"/>
              <a:ext cx="12192000" cy="798576"/>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defRPr/>
              </a:pPr>
              <a:r>
                <a:rPr lang="es-ES" dirty="0">
                  <a:solidFill>
                    <a:schemeClr val="accent2"/>
                  </a:solidFill>
                </a:rPr>
                <a:t>ITI Core</a:t>
              </a:r>
              <a:endParaRPr dirty="0">
                <a:solidFill>
                  <a:schemeClr val="accent2"/>
                </a:solidFill>
              </a:endParaRPr>
            </a:p>
          </p:txBody>
        </p:sp>
        <p:pic>
          <p:nvPicPr>
            <p:cNvPr id="12" name="Imagen 11">
              <a:extLst>
                <a:ext uri="{FF2B5EF4-FFF2-40B4-BE49-F238E27FC236}">
                  <a16:creationId xmlns:a16="http://schemas.microsoft.com/office/drawing/2014/main" id="{080C1D0A-BDE8-4D85-AA8D-8A6B8C02279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56240" y="6198447"/>
              <a:ext cx="3696072" cy="499594"/>
            </a:xfrm>
            <a:prstGeom prst="rect">
              <a:avLst/>
            </a:prstGeom>
          </p:spPr>
        </p:pic>
        <p:cxnSp>
          <p:nvCxnSpPr>
            <p:cNvPr id="14" name="Conector recto 13">
              <a:extLst>
                <a:ext uri="{FF2B5EF4-FFF2-40B4-BE49-F238E27FC236}">
                  <a16:creationId xmlns:a16="http://schemas.microsoft.com/office/drawing/2014/main" id="{C5C7246F-0BB8-4288-B4F7-18AD19482139}"/>
                </a:ext>
              </a:extLst>
            </p:cNvPr>
            <p:cNvCxnSpPr>
              <a:cxnSpLocks/>
            </p:cNvCxnSpPr>
            <p:nvPr/>
          </p:nvCxnSpPr>
          <p:spPr>
            <a:xfrm>
              <a:off x="0" y="6093296"/>
              <a:ext cx="12192000" cy="0"/>
            </a:xfrm>
            <a:prstGeom prst="line">
              <a:avLst/>
            </a:prstGeom>
            <a:ln w="38100"/>
          </p:spPr>
          <p:style>
            <a:lnRef idx="1">
              <a:schemeClr val="accent2"/>
            </a:lnRef>
            <a:fillRef idx="0">
              <a:schemeClr val="accent2"/>
            </a:fillRef>
            <a:effectRef idx="0">
              <a:schemeClr val="accent2"/>
            </a:effectRef>
            <a:fontRef idx="minor">
              <a:schemeClr val="tx1"/>
            </a:fontRef>
          </p:style>
        </p:cxnSp>
      </p:grpSp>
    </p:spTree>
    <p:extLst>
      <p:ext uri="{BB962C8B-B14F-4D97-AF65-F5344CB8AC3E}">
        <p14:creationId xmlns:p14="http://schemas.microsoft.com/office/powerpoint/2010/main" val="262565069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8" name="Rectángulo 7">
            <a:extLst>
              <a:ext uri="{FF2B5EF4-FFF2-40B4-BE49-F238E27FC236}">
                <a16:creationId xmlns:a16="http://schemas.microsoft.com/office/drawing/2014/main" id="{8B44FD3D-572B-4E80-BC0E-C9E66294CCB6}"/>
              </a:ext>
            </a:extLst>
          </p:cNvPr>
          <p:cNvSpPr/>
          <p:nvPr/>
        </p:nvSpPr>
        <p:spPr bwMode="auto">
          <a:xfrm>
            <a:off x="263352" y="700880"/>
            <a:ext cx="4958227" cy="584775"/>
          </a:xfrm>
          <a:prstGeom prst="rect">
            <a:avLst/>
          </a:prstGeom>
          <a:noFill/>
        </p:spPr>
        <p:txBody>
          <a:bodyPr wrap="square" lIns="91440" tIns="45720" rIns="91440" bIns="45720">
            <a:spAutoFit/>
          </a:bodyPr>
          <a:lstStyle/>
          <a:p>
            <a:pPr algn="ctr"/>
            <a:r>
              <a:rPr lang="es-ES" sz="3200" b="1" dirty="0">
                <a:ln w="0"/>
                <a:solidFill>
                  <a:schemeClr val="accent2"/>
                </a:solidFill>
              </a:rPr>
              <a:t>¿Qué es la autorización?</a:t>
            </a:r>
            <a:endParaRPr lang="es-ES" sz="3200" b="1" cap="none" spc="0" dirty="0">
              <a:ln w="0"/>
              <a:solidFill>
                <a:schemeClr val="accent2"/>
              </a:solidFill>
              <a:effectLst/>
            </a:endParaRPr>
          </a:p>
        </p:txBody>
      </p:sp>
      <p:sp>
        <p:nvSpPr>
          <p:cNvPr id="13" name="Rectángulo 11">
            <a:extLst>
              <a:ext uri="{FF2B5EF4-FFF2-40B4-BE49-F238E27FC236}">
                <a16:creationId xmlns:a16="http://schemas.microsoft.com/office/drawing/2014/main" id="{6F96B11C-C902-4C1A-95F5-771788C39BFB}"/>
              </a:ext>
            </a:extLst>
          </p:cNvPr>
          <p:cNvSpPr/>
          <p:nvPr/>
        </p:nvSpPr>
        <p:spPr bwMode="auto">
          <a:xfrm>
            <a:off x="0" y="-27384"/>
            <a:ext cx="12192000" cy="432048"/>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defRPr/>
            </a:pPr>
            <a:r>
              <a:rPr lang="es-ES" dirty="0"/>
              <a:t>Autenticación y autorización</a:t>
            </a:r>
          </a:p>
        </p:txBody>
      </p:sp>
      <p:sp>
        <p:nvSpPr>
          <p:cNvPr id="16" name="CuadroTexto 15">
            <a:extLst>
              <a:ext uri="{FF2B5EF4-FFF2-40B4-BE49-F238E27FC236}">
                <a16:creationId xmlns:a16="http://schemas.microsoft.com/office/drawing/2014/main" id="{CEEBC056-0D88-4014-BA75-93B96A3FF747}"/>
              </a:ext>
            </a:extLst>
          </p:cNvPr>
          <p:cNvSpPr txBox="1"/>
          <p:nvPr/>
        </p:nvSpPr>
        <p:spPr bwMode="auto">
          <a:xfrm>
            <a:off x="0" y="-1235"/>
            <a:ext cx="1090363" cy="369332"/>
          </a:xfrm>
          <a:prstGeom prst="rect">
            <a:avLst/>
          </a:prstGeom>
          <a:noFill/>
        </p:spPr>
        <p:txBody>
          <a:bodyPr wrap="none" rtlCol="0">
            <a:spAutoFit/>
          </a:bodyPr>
          <a:lstStyle/>
          <a:p>
            <a:r>
              <a:rPr lang="es-ES" dirty="0">
                <a:solidFill>
                  <a:schemeClr val="bg1"/>
                </a:solidFill>
              </a:rPr>
              <a:t>BACKEND</a:t>
            </a:r>
          </a:p>
        </p:txBody>
      </p:sp>
      <p:sp>
        <p:nvSpPr>
          <p:cNvPr id="2" name="CuadroTexto 1"/>
          <p:cNvSpPr txBox="1"/>
          <p:nvPr/>
        </p:nvSpPr>
        <p:spPr>
          <a:xfrm>
            <a:off x="1090363" y="1814927"/>
            <a:ext cx="7416824" cy="646331"/>
          </a:xfrm>
          <a:prstGeom prst="rect">
            <a:avLst/>
          </a:prstGeom>
          <a:noFill/>
        </p:spPr>
        <p:txBody>
          <a:bodyPr wrap="square" rtlCol="0">
            <a:spAutoFit/>
          </a:bodyPr>
          <a:lstStyle/>
          <a:p>
            <a:r>
              <a:rPr lang="es-ES" dirty="0"/>
              <a:t>La </a:t>
            </a:r>
            <a:r>
              <a:rPr lang="es-ES" b="1" dirty="0"/>
              <a:t>autorización</a:t>
            </a:r>
            <a:r>
              <a:rPr lang="es-ES" dirty="0"/>
              <a:t> es el proceso por el cual se valida si un usuario puede o no acceder a un recurso o realizar una acción dentro de nuestra aplicación. </a:t>
            </a:r>
          </a:p>
        </p:txBody>
      </p:sp>
      <p:sp>
        <p:nvSpPr>
          <p:cNvPr id="3" name="Rectángulo 2"/>
          <p:cNvSpPr/>
          <p:nvPr/>
        </p:nvSpPr>
        <p:spPr>
          <a:xfrm>
            <a:off x="3795825" y="3783852"/>
            <a:ext cx="6757335" cy="923330"/>
          </a:xfrm>
          <a:prstGeom prst="rect">
            <a:avLst/>
          </a:prstGeom>
        </p:spPr>
        <p:txBody>
          <a:bodyPr wrap="square">
            <a:spAutoFit/>
          </a:bodyPr>
          <a:lstStyle/>
          <a:p>
            <a:r>
              <a:rPr lang="es-ES" dirty="0"/>
              <a:t>La autorización requiere que previamente se haya hecho una </a:t>
            </a:r>
            <a:r>
              <a:rPr lang="es-ES" b="1" dirty="0"/>
              <a:t>autenticación</a:t>
            </a:r>
            <a:r>
              <a:rPr lang="es-ES" dirty="0"/>
              <a:t> para identificar cual es el usuario que está intentando acceder o realizar la acción</a:t>
            </a:r>
          </a:p>
        </p:txBody>
      </p:sp>
      <p:pic>
        <p:nvPicPr>
          <p:cNvPr id="4" name="Imagen 3"/>
          <p:cNvPicPr>
            <a:picLocks noChangeAspect="1"/>
          </p:cNvPicPr>
          <p:nvPr/>
        </p:nvPicPr>
        <p:blipFill>
          <a:blip r:embed="rId2"/>
          <a:stretch>
            <a:fillRect/>
          </a:stretch>
        </p:blipFill>
        <p:spPr>
          <a:xfrm>
            <a:off x="8688288" y="1744916"/>
            <a:ext cx="2034716" cy="1432684"/>
          </a:xfrm>
          <a:prstGeom prst="rect">
            <a:avLst/>
          </a:prstGeom>
        </p:spPr>
      </p:pic>
      <p:pic>
        <p:nvPicPr>
          <p:cNvPr id="10" name="Imagen 9"/>
          <p:cNvPicPr>
            <a:picLocks noChangeAspect="1"/>
          </p:cNvPicPr>
          <p:nvPr/>
        </p:nvPicPr>
        <p:blipFill>
          <a:blip r:embed="rId3"/>
          <a:stretch>
            <a:fillRect/>
          </a:stretch>
        </p:blipFill>
        <p:spPr>
          <a:xfrm>
            <a:off x="1080516" y="3783852"/>
            <a:ext cx="2370025" cy="1394581"/>
          </a:xfrm>
          <a:prstGeom prst="rect">
            <a:avLst/>
          </a:prstGeom>
        </p:spPr>
      </p:pic>
      <p:grpSp>
        <p:nvGrpSpPr>
          <p:cNvPr id="12" name="Grupo 11">
            <a:extLst>
              <a:ext uri="{FF2B5EF4-FFF2-40B4-BE49-F238E27FC236}">
                <a16:creationId xmlns:a16="http://schemas.microsoft.com/office/drawing/2014/main" id="{99560DB3-DEBC-4C3D-8EC0-4E57CC7D56AF}"/>
              </a:ext>
            </a:extLst>
          </p:cNvPr>
          <p:cNvGrpSpPr/>
          <p:nvPr/>
        </p:nvGrpSpPr>
        <p:grpSpPr>
          <a:xfrm>
            <a:off x="0" y="6048740"/>
            <a:ext cx="12192000" cy="798576"/>
            <a:chOff x="0" y="6048740"/>
            <a:chExt cx="12192000" cy="798576"/>
          </a:xfrm>
        </p:grpSpPr>
        <p:sp>
          <p:nvSpPr>
            <p:cNvPr id="14" name="Rectángulo 6">
              <a:extLst>
                <a:ext uri="{FF2B5EF4-FFF2-40B4-BE49-F238E27FC236}">
                  <a16:creationId xmlns:a16="http://schemas.microsoft.com/office/drawing/2014/main" id="{96CA790A-93D2-48C8-9F9A-BADAB87F9A91}"/>
                </a:ext>
              </a:extLst>
            </p:cNvPr>
            <p:cNvSpPr/>
            <p:nvPr/>
          </p:nvSpPr>
          <p:spPr bwMode="auto">
            <a:xfrm>
              <a:off x="0" y="6048740"/>
              <a:ext cx="12192000" cy="798576"/>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defRPr/>
              </a:pPr>
              <a:r>
                <a:rPr lang="es-ES" dirty="0">
                  <a:solidFill>
                    <a:schemeClr val="accent2"/>
                  </a:solidFill>
                </a:rPr>
                <a:t>ITI Core</a:t>
              </a:r>
              <a:endParaRPr dirty="0">
                <a:solidFill>
                  <a:schemeClr val="accent2"/>
                </a:solidFill>
              </a:endParaRPr>
            </a:p>
          </p:txBody>
        </p:sp>
        <p:pic>
          <p:nvPicPr>
            <p:cNvPr id="15" name="Imagen 14">
              <a:extLst>
                <a:ext uri="{FF2B5EF4-FFF2-40B4-BE49-F238E27FC236}">
                  <a16:creationId xmlns:a16="http://schemas.microsoft.com/office/drawing/2014/main" id="{B055B4DB-C95B-46AC-82E7-CA0299E462E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56240" y="6198447"/>
              <a:ext cx="3696072" cy="499594"/>
            </a:xfrm>
            <a:prstGeom prst="rect">
              <a:avLst/>
            </a:prstGeom>
          </p:spPr>
        </p:pic>
        <p:cxnSp>
          <p:nvCxnSpPr>
            <p:cNvPr id="17" name="Conector recto 16">
              <a:extLst>
                <a:ext uri="{FF2B5EF4-FFF2-40B4-BE49-F238E27FC236}">
                  <a16:creationId xmlns:a16="http://schemas.microsoft.com/office/drawing/2014/main" id="{E3A39973-2D49-4EE1-969F-845CDFD93A28}"/>
                </a:ext>
              </a:extLst>
            </p:cNvPr>
            <p:cNvCxnSpPr>
              <a:cxnSpLocks/>
            </p:cNvCxnSpPr>
            <p:nvPr/>
          </p:nvCxnSpPr>
          <p:spPr>
            <a:xfrm>
              <a:off x="0" y="6093296"/>
              <a:ext cx="12192000" cy="0"/>
            </a:xfrm>
            <a:prstGeom prst="line">
              <a:avLst/>
            </a:prstGeom>
            <a:ln w="38100"/>
          </p:spPr>
          <p:style>
            <a:lnRef idx="1">
              <a:schemeClr val="accent2"/>
            </a:lnRef>
            <a:fillRef idx="0">
              <a:schemeClr val="accent2"/>
            </a:fillRef>
            <a:effectRef idx="0">
              <a:schemeClr val="accent2"/>
            </a:effectRef>
            <a:fontRef idx="minor">
              <a:schemeClr val="tx1"/>
            </a:fontRef>
          </p:style>
        </p:cxnSp>
      </p:grpSp>
    </p:spTree>
    <p:extLst>
      <p:ext uri="{BB962C8B-B14F-4D97-AF65-F5344CB8AC3E}">
        <p14:creationId xmlns:p14="http://schemas.microsoft.com/office/powerpoint/2010/main" val="5981785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grpSp>
        <p:nvGrpSpPr>
          <p:cNvPr id="4" name="Grupo 3">
            <a:extLst>
              <a:ext uri="{FF2B5EF4-FFF2-40B4-BE49-F238E27FC236}">
                <a16:creationId xmlns:a16="http://schemas.microsoft.com/office/drawing/2014/main" id="{4C11355F-5B3F-4AC6-945F-D3A8C30093FA}"/>
              </a:ext>
            </a:extLst>
          </p:cNvPr>
          <p:cNvGrpSpPr/>
          <p:nvPr/>
        </p:nvGrpSpPr>
        <p:grpSpPr>
          <a:xfrm>
            <a:off x="0" y="-27384"/>
            <a:ext cx="12192000" cy="432048"/>
            <a:chOff x="0" y="-27384"/>
            <a:chExt cx="12192000" cy="432048"/>
          </a:xfrm>
        </p:grpSpPr>
        <p:sp>
          <p:nvSpPr>
            <p:cNvPr id="71" name="Rectángulo 11">
              <a:extLst>
                <a:ext uri="{FF2B5EF4-FFF2-40B4-BE49-F238E27FC236}">
                  <a16:creationId xmlns:a16="http://schemas.microsoft.com/office/drawing/2014/main" id="{6F96B11C-C902-4C1A-95F5-771788C39BFB}"/>
                </a:ext>
              </a:extLst>
            </p:cNvPr>
            <p:cNvSpPr/>
            <p:nvPr/>
          </p:nvSpPr>
          <p:spPr bwMode="auto">
            <a:xfrm>
              <a:off x="0" y="-27384"/>
              <a:ext cx="12192000" cy="432048"/>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defRPr/>
              </a:pPr>
              <a:r>
                <a:rPr lang="es-ES" dirty="0"/>
                <a:t>Iniciar proyecto usando plantilla</a:t>
              </a:r>
              <a:endParaRPr dirty="0"/>
            </a:p>
          </p:txBody>
        </p:sp>
        <p:sp>
          <p:nvSpPr>
            <p:cNvPr id="2" name="CuadroTexto 1">
              <a:extLst>
                <a:ext uri="{FF2B5EF4-FFF2-40B4-BE49-F238E27FC236}">
                  <a16:creationId xmlns:a16="http://schemas.microsoft.com/office/drawing/2014/main" id="{CEEBC056-0D88-4014-BA75-93B96A3FF747}"/>
                </a:ext>
              </a:extLst>
            </p:cNvPr>
            <p:cNvSpPr txBox="1"/>
            <p:nvPr/>
          </p:nvSpPr>
          <p:spPr>
            <a:xfrm>
              <a:off x="0" y="-1235"/>
              <a:ext cx="1101584" cy="369332"/>
            </a:xfrm>
            <a:prstGeom prst="rect">
              <a:avLst/>
            </a:prstGeom>
            <a:noFill/>
          </p:spPr>
          <p:txBody>
            <a:bodyPr wrap="none" rtlCol="0">
              <a:spAutoFit/>
            </a:bodyPr>
            <a:lstStyle/>
            <a:p>
              <a:r>
                <a:rPr lang="es-ES" dirty="0">
                  <a:solidFill>
                    <a:schemeClr val="bg1"/>
                  </a:solidFill>
                </a:rPr>
                <a:t>OBJETIVO</a:t>
              </a:r>
            </a:p>
          </p:txBody>
        </p:sp>
      </p:grpSp>
      <p:sp>
        <p:nvSpPr>
          <p:cNvPr id="14" name="Rectángulo 13">
            <a:extLst>
              <a:ext uri="{FF2B5EF4-FFF2-40B4-BE49-F238E27FC236}">
                <a16:creationId xmlns:a16="http://schemas.microsoft.com/office/drawing/2014/main" id="{8B44FD3D-572B-4E80-BC0E-C9E66294CCB6}"/>
              </a:ext>
            </a:extLst>
          </p:cNvPr>
          <p:cNvSpPr/>
          <p:nvPr/>
        </p:nvSpPr>
        <p:spPr bwMode="auto">
          <a:xfrm>
            <a:off x="-528736" y="495467"/>
            <a:ext cx="6696744" cy="584775"/>
          </a:xfrm>
          <a:prstGeom prst="rect">
            <a:avLst/>
          </a:prstGeom>
          <a:noFill/>
        </p:spPr>
        <p:txBody>
          <a:bodyPr wrap="square" lIns="91440" tIns="45720" rIns="91440" bIns="45720">
            <a:spAutoFit/>
          </a:bodyPr>
          <a:lstStyle/>
          <a:p>
            <a:pPr algn="ctr"/>
            <a:r>
              <a:rPr lang="es-ES" sz="3200" b="1" cap="none" spc="0" dirty="0">
                <a:ln w="0"/>
                <a:solidFill>
                  <a:schemeClr val="accent2"/>
                </a:solidFill>
                <a:effectLst/>
              </a:rPr>
              <a:t>Poner en marcha el </a:t>
            </a:r>
            <a:r>
              <a:rPr lang="es-ES" sz="3200" b="1" cap="none" spc="0" dirty="0" err="1">
                <a:ln w="0"/>
                <a:solidFill>
                  <a:schemeClr val="accent2"/>
                </a:solidFill>
                <a:effectLst/>
              </a:rPr>
              <a:t>backend</a:t>
            </a:r>
            <a:endParaRPr lang="es-ES" sz="3200" b="1" cap="none" spc="0" dirty="0">
              <a:ln w="0"/>
              <a:solidFill>
                <a:schemeClr val="accent2"/>
              </a:solidFill>
              <a:effectLst/>
            </a:endParaRPr>
          </a:p>
        </p:txBody>
      </p:sp>
      <p:sp>
        <p:nvSpPr>
          <p:cNvPr id="16" name="Título 8">
            <a:extLst>
              <a:ext uri="{FF2B5EF4-FFF2-40B4-BE49-F238E27FC236}">
                <a16:creationId xmlns:a16="http://schemas.microsoft.com/office/drawing/2014/main" id="{88F91AA0-CAA8-45C0-80B3-7690B8C03040}"/>
              </a:ext>
            </a:extLst>
          </p:cNvPr>
          <p:cNvSpPr>
            <a:spLocks noGrp="1"/>
          </p:cNvSpPr>
          <p:nvPr>
            <p:ph type="title"/>
          </p:nvPr>
        </p:nvSpPr>
        <p:spPr bwMode="auto">
          <a:xfrm>
            <a:off x="820934" y="1125958"/>
            <a:ext cx="4824583" cy="388480"/>
          </a:xfrm>
        </p:spPr>
        <p:txBody>
          <a:bodyPr>
            <a:normAutofit fontScale="90000"/>
          </a:bodyPr>
          <a:lstStyle/>
          <a:p>
            <a:r>
              <a:rPr lang="es-ES" sz="2800" b="1" dirty="0"/>
              <a:t>1. Inicializar de la base de datos</a:t>
            </a:r>
          </a:p>
        </p:txBody>
      </p:sp>
      <p:sp>
        <p:nvSpPr>
          <p:cNvPr id="17" name="Título 8">
            <a:extLst>
              <a:ext uri="{FF2B5EF4-FFF2-40B4-BE49-F238E27FC236}">
                <a16:creationId xmlns:a16="http://schemas.microsoft.com/office/drawing/2014/main" id="{1815DB8B-9741-487E-8E6F-D268444B7606}"/>
              </a:ext>
            </a:extLst>
          </p:cNvPr>
          <p:cNvSpPr txBox="1">
            <a:spLocks/>
          </p:cNvSpPr>
          <p:nvPr/>
        </p:nvSpPr>
        <p:spPr bwMode="auto">
          <a:xfrm>
            <a:off x="6456040" y="1441449"/>
            <a:ext cx="4919674" cy="388480"/>
          </a:xfrm>
          <a:prstGeom prst="rect">
            <a:avLst/>
          </a:prstGeom>
        </p:spPr>
        <p:txBody>
          <a:bodyPr vert="horz" lIns="91440" tIns="45720" rIns="91440" bIns="45720" rtlCol="0" anchor="ctr">
            <a:normAutofit fontScale="82500" lnSpcReduction="10000"/>
          </a:bodyPr>
          <a:lstStyle>
            <a:lvl1pPr algn="l" defTabSz="914400">
              <a:lnSpc>
                <a:spcPct val="90000"/>
              </a:lnSpc>
              <a:spcBef>
                <a:spcPts val="0"/>
              </a:spcBef>
              <a:buNone/>
              <a:defRPr sz="4400">
                <a:solidFill>
                  <a:schemeClr val="tx1"/>
                </a:solidFill>
                <a:latin typeface="+mj-lt"/>
                <a:ea typeface="+mj-ea"/>
                <a:cs typeface="+mj-cs"/>
              </a:defRPr>
            </a:lvl1pPr>
          </a:lstStyle>
          <a:p>
            <a:r>
              <a:rPr lang="es-ES" sz="2800" b="1" dirty="0"/>
              <a:t>2. Ejecutar por primera vez el Web API</a:t>
            </a:r>
          </a:p>
        </p:txBody>
      </p:sp>
      <p:pic>
        <p:nvPicPr>
          <p:cNvPr id="10" name="Imagen 9">
            <a:extLst>
              <a:ext uri="{FF2B5EF4-FFF2-40B4-BE49-F238E27FC236}">
                <a16:creationId xmlns:a16="http://schemas.microsoft.com/office/drawing/2014/main" id="{B39BB627-7BF8-410F-87BE-C46D9696E1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9416" y="3429000"/>
            <a:ext cx="4464496" cy="2584708"/>
          </a:xfrm>
          <a:prstGeom prst="rect">
            <a:avLst/>
          </a:prstGeom>
        </p:spPr>
      </p:pic>
      <p:pic>
        <p:nvPicPr>
          <p:cNvPr id="13" name="Imagen 12">
            <a:extLst>
              <a:ext uri="{FF2B5EF4-FFF2-40B4-BE49-F238E27FC236}">
                <a16:creationId xmlns:a16="http://schemas.microsoft.com/office/drawing/2014/main" id="{472AE228-26BA-4C59-8E4C-6FE8C757D6F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86523" y="2027545"/>
            <a:ext cx="4616844" cy="3212976"/>
          </a:xfrm>
          <a:prstGeom prst="rect">
            <a:avLst/>
          </a:prstGeom>
        </p:spPr>
      </p:pic>
      <p:pic>
        <p:nvPicPr>
          <p:cNvPr id="3" name="Imagen 2"/>
          <p:cNvPicPr>
            <a:picLocks noChangeAspect="1"/>
          </p:cNvPicPr>
          <p:nvPr/>
        </p:nvPicPr>
        <p:blipFill>
          <a:blip r:embed="rId4"/>
          <a:stretch>
            <a:fillRect/>
          </a:stretch>
        </p:blipFill>
        <p:spPr>
          <a:xfrm>
            <a:off x="820934" y="1722401"/>
            <a:ext cx="4858098" cy="1596999"/>
          </a:xfrm>
          <a:prstGeom prst="rect">
            <a:avLst/>
          </a:prstGeom>
        </p:spPr>
      </p:pic>
      <p:grpSp>
        <p:nvGrpSpPr>
          <p:cNvPr id="15" name="Grupo 14">
            <a:extLst>
              <a:ext uri="{FF2B5EF4-FFF2-40B4-BE49-F238E27FC236}">
                <a16:creationId xmlns:a16="http://schemas.microsoft.com/office/drawing/2014/main" id="{236879F7-7CD5-4705-B30B-5FD5D18D2E85}"/>
              </a:ext>
            </a:extLst>
          </p:cNvPr>
          <p:cNvGrpSpPr/>
          <p:nvPr/>
        </p:nvGrpSpPr>
        <p:grpSpPr>
          <a:xfrm>
            <a:off x="0" y="6048740"/>
            <a:ext cx="12192000" cy="798576"/>
            <a:chOff x="0" y="6048740"/>
            <a:chExt cx="12192000" cy="798576"/>
          </a:xfrm>
        </p:grpSpPr>
        <p:sp>
          <p:nvSpPr>
            <p:cNvPr id="18" name="Rectángulo 6">
              <a:extLst>
                <a:ext uri="{FF2B5EF4-FFF2-40B4-BE49-F238E27FC236}">
                  <a16:creationId xmlns:a16="http://schemas.microsoft.com/office/drawing/2014/main" id="{A241214A-02AF-4B0D-9C0E-7B79892021B0}"/>
                </a:ext>
              </a:extLst>
            </p:cNvPr>
            <p:cNvSpPr/>
            <p:nvPr/>
          </p:nvSpPr>
          <p:spPr bwMode="auto">
            <a:xfrm>
              <a:off x="0" y="6048740"/>
              <a:ext cx="12192000" cy="798576"/>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defRPr/>
              </a:pPr>
              <a:r>
                <a:rPr lang="es-ES" dirty="0">
                  <a:solidFill>
                    <a:schemeClr val="accent2"/>
                  </a:solidFill>
                </a:rPr>
                <a:t>ITI Core</a:t>
              </a:r>
              <a:endParaRPr dirty="0">
                <a:solidFill>
                  <a:schemeClr val="accent2"/>
                </a:solidFill>
              </a:endParaRPr>
            </a:p>
          </p:txBody>
        </p:sp>
        <p:pic>
          <p:nvPicPr>
            <p:cNvPr id="19" name="Imagen 18">
              <a:extLst>
                <a:ext uri="{FF2B5EF4-FFF2-40B4-BE49-F238E27FC236}">
                  <a16:creationId xmlns:a16="http://schemas.microsoft.com/office/drawing/2014/main" id="{606C74B6-DBE6-4ABC-A5E2-4BD20F86303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256240" y="6198447"/>
              <a:ext cx="3696072" cy="499594"/>
            </a:xfrm>
            <a:prstGeom prst="rect">
              <a:avLst/>
            </a:prstGeom>
          </p:spPr>
        </p:pic>
        <p:cxnSp>
          <p:nvCxnSpPr>
            <p:cNvPr id="20" name="Conector recto 19">
              <a:extLst>
                <a:ext uri="{FF2B5EF4-FFF2-40B4-BE49-F238E27FC236}">
                  <a16:creationId xmlns:a16="http://schemas.microsoft.com/office/drawing/2014/main" id="{5971A71B-EE4C-47A0-B0A1-04ED7F9857C9}"/>
                </a:ext>
              </a:extLst>
            </p:cNvPr>
            <p:cNvCxnSpPr>
              <a:cxnSpLocks/>
            </p:cNvCxnSpPr>
            <p:nvPr/>
          </p:nvCxnSpPr>
          <p:spPr>
            <a:xfrm>
              <a:off x="0" y="6093296"/>
              <a:ext cx="12192000" cy="0"/>
            </a:xfrm>
            <a:prstGeom prst="line">
              <a:avLst/>
            </a:prstGeom>
            <a:ln w="38100"/>
          </p:spPr>
          <p:style>
            <a:lnRef idx="1">
              <a:schemeClr val="accent2"/>
            </a:lnRef>
            <a:fillRef idx="0">
              <a:schemeClr val="accent2"/>
            </a:fillRef>
            <a:effectRef idx="0">
              <a:schemeClr val="accent2"/>
            </a:effectRef>
            <a:fontRef idx="minor">
              <a:schemeClr val="tx1"/>
            </a:fontRef>
          </p:style>
        </p:cxnSp>
      </p:grpSp>
    </p:spTree>
    <p:extLst>
      <p:ext uri="{BB962C8B-B14F-4D97-AF65-F5344CB8AC3E}">
        <p14:creationId xmlns:p14="http://schemas.microsoft.com/office/powerpoint/2010/main" val="89840948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8" name="Rectángulo 7">
            <a:extLst>
              <a:ext uri="{FF2B5EF4-FFF2-40B4-BE49-F238E27FC236}">
                <a16:creationId xmlns:a16="http://schemas.microsoft.com/office/drawing/2014/main" id="{8B44FD3D-572B-4E80-BC0E-C9E66294CCB6}"/>
              </a:ext>
            </a:extLst>
          </p:cNvPr>
          <p:cNvSpPr/>
          <p:nvPr/>
        </p:nvSpPr>
        <p:spPr bwMode="auto">
          <a:xfrm>
            <a:off x="263352" y="700880"/>
            <a:ext cx="9505056" cy="584775"/>
          </a:xfrm>
          <a:prstGeom prst="rect">
            <a:avLst/>
          </a:prstGeom>
          <a:noFill/>
        </p:spPr>
        <p:txBody>
          <a:bodyPr wrap="square" lIns="91440" tIns="45720" rIns="91440" bIns="45720">
            <a:spAutoFit/>
          </a:bodyPr>
          <a:lstStyle/>
          <a:p>
            <a:pPr algn="ctr"/>
            <a:r>
              <a:rPr lang="es-ES" sz="3200" b="1" dirty="0">
                <a:ln w="0"/>
                <a:solidFill>
                  <a:schemeClr val="accent2"/>
                </a:solidFill>
              </a:rPr>
              <a:t>Autenticación / autorización en un API </a:t>
            </a:r>
            <a:r>
              <a:rPr lang="es-ES" sz="3200" b="1" dirty="0" err="1">
                <a:ln w="0"/>
                <a:solidFill>
                  <a:schemeClr val="accent2"/>
                </a:solidFill>
              </a:rPr>
              <a:t>ASPNet</a:t>
            </a:r>
            <a:r>
              <a:rPr lang="es-ES" sz="3200" b="1" dirty="0">
                <a:ln w="0"/>
                <a:solidFill>
                  <a:schemeClr val="accent2"/>
                </a:solidFill>
              </a:rPr>
              <a:t> Core</a:t>
            </a:r>
            <a:endParaRPr lang="es-ES" sz="3200" b="1" cap="none" spc="0" dirty="0">
              <a:ln w="0"/>
              <a:solidFill>
                <a:schemeClr val="accent2"/>
              </a:solidFill>
              <a:effectLst/>
            </a:endParaRPr>
          </a:p>
        </p:txBody>
      </p:sp>
      <p:sp>
        <p:nvSpPr>
          <p:cNvPr id="13" name="Rectángulo 11">
            <a:extLst>
              <a:ext uri="{FF2B5EF4-FFF2-40B4-BE49-F238E27FC236}">
                <a16:creationId xmlns:a16="http://schemas.microsoft.com/office/drawing/2014/main" id="{6F96B11C-C902-4C1A-95F5-771788C39BFB}"/>
              </a:ext>
            </a:extLst>
          </p:cNvPr>
          <p:cNvSpPr/>
          <p:nvPr/>
        </p:nvSpPr>
        <p:spPr bwMode="auto">
          <a:xfrm>
            <a:off x="0" y="-27384"/>
            <a:ext cx="12192000" cy="432048"/>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defRPr/>
            </a:pPr>
            <a:r>
              <a:rPr lang="es-ES" dirty="0"/>
              <a:t>Autenticación y autorización</a:t>
            </a:r>
          </a:p>
        </p:txBody>
      </p:sp>
      <p:sp>
        <p:nvSpPr>
          <p:cNvPr id="16" name="CuadroTexto 15">
            <a:extLst>
              <a:ext uri="{FF2B5EF4-FFF2-40B4-BE49-F238E27FC236}">
                <a16:creationId xmlns:a16="http://schemas.microsoft.com/office/drawing/2014/main" id="{CEEBC056-0D88-4014-BA75-93B96A3FF747}"/>
              </a:ext>
            </a:extLst>
          </p:cNvPr>
          <p:cNvSpPr txBox="1"/>
          <p:nvPr/>
        </p:nvSpPr>
        <p:spPr bwMode="auto">
          <a:xfrm>
            <a:off x="0" y="-1235"/>
            <a:ext cx="1090363" cy="369332"/>
          </a:xfrm>
          <a:prstGeom prst="rect">
            <a:avLst/>
          </a:prstGeom>
          <a:noFill/>
        </p:spPr>
        <p:txBody>
          <a:bodyPr wrap="none" rtlCol="0">
            <a:spAutoFit/>
          </a:bodyPr>
          <a:lstStyle/>
          <a:p>
            <a:r>
              <a:rPr lang="es-ES" dirty="0">
                <a:solidFill>
                  <a:schemeClr val="bg1"/>
                </a:solidFill>
              </a:rPr>
              <a:t>BACKEND</a:t>
            </a:r>
          </a:p>
        </p:txBody>
      </p:sp>
      <p:pic>
        <p:nvPicPr>
          <p:cNvPr id="11" name="Imagen 10"/>
          <p:cNvPicPr>
            <a:picLocks noChangeAspect="1"/>
          </p:cNvPicPr>
          <p:nvPr/>
        </p:nvPicPr>
        <p:blipFill>
          <a:blip r:embed="rId2"/>
          <a:stretch>
            <a:fillRect/>
          </a:stretch>
        </p:blipFill>
        <p:spPr>
          <a:xfrm>
            <a:off x="1775520" y="1844824"/>
            <a:ext cx="7811177" cy="3154953"/>
          </a:xfrm>
          <a:prstGeom prst="rect">
            <a:avLst/>
          </a:prstGeom>
        </p:spPr>
      </p:pic>
      <p:grpSp>
        <p:nvGrpSpPr>
          <p:cNvPr id="9" name="Grupo 8">
            <a:extLst>
              <a:ext uri="{FF2B5EF4-FFF2-40B4-BE49-F238E27FC236}">
                <a16:creationId xmlns:a16="http://schemas.microsoft.com/office/drawing/2014/main" id="{927EF0B0-477C-47AA-B038-9CE5A46EF932}"/>
              </a:ext>
            </a:extLst>
          </p:cNvPr>
          <p:cNvGrpSpPr/>
          <p:nvPr/>
        </p:nvGrpSpPr>
        <p:grpSpPr>
          <a:xfrm>
            <a:off x="0" y="6048740"/>
            <a:ext cx="12192000" cy="798576"/>
            <a:chOff x="0" y="6048740"/>
            <a:chExt cx="12192000" cy="798576"/>
          </a:xfrm>
        </p:grpSpPr>
        <p:sp>
          <p:nvSpPr>
            <p:cNvPr id="10" name="Rectángulo 6">
              <a:extLst>
                <a:ext uri="{FF2B5EF4-FFF2-40B4-BE49-F238E27FC236}">
                  <a16:creationId xmlns:a16="http://schemas.microsoft.com/office/drawing/2014/main" id="{13EC310A-3A8F-4A0A-B141-7EB4FCAD6FD4}"/>
                </a:ext>
              </a:extLst>
            </p:cNvPr>
            <p:cNvSpPr/>
            <p:nvPr/>
          </p:nvSpPr>
          <p:spPr bwMode="auto">
            <a:xfrm>
              <a:off x="0" y="6048740"/>
              <a:ext cx="12192000" cy="798576"/>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defRPr/>
              </a:pPr>
              <a:r>
                <a:rPr lang="es-ES" dirty="0">
                  <a:solidFill>
                    <a:schemeClr val="accent2"/>
                  </a:solidFill>
                </a:rPr>
                <a:t>ITI Core</a:t>
              </a:r>
              <a:endParaRPr dirty="0">
                <a:solidFill>
                  <a:schemeClr val="accent2"/>
                </a:solidFill>
              </a:endParaRPr>
            </a:p>
          </p:txBody>
        </p:sp>
        <p:pic>
          <p:nvPicPr>
            <p:cNvPr id="12" name="Imagen 11">
              <a:extLst>
                <a:ext uri="{FF2B5EF4-FFF2-40B4-BE49-F238E27FC236}">
                  <a16:creationId xmlns:a16="http://schemas.microsoft.com/office/drawing/2014/main" id="{0D279425-E1EF-402B-AC9A-85520B5C22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56240" y="6198447"/>
              <a:ext cx="3696072" cy="499594"/>
            </a:xfrm>
            <a:prstGeom prst="rect">
              <a:avLst/>
            </a:prstGeom>
          </p:spPr>
        </p:pic>
        <p:cxnSp>
          <p:nvCxnSpPr>
            <p:cNvPr id="14" name="Conector recto 13">
              <a:extLst>
                <a:ext uri="{FF2B5EF4-FFF2-40B4-BE49-F238E27FC236}">
                  <a16:creationId xmlns:a16="http://schemas.microsoft.com/office/drawing/2014/main" id="{AB0FD4AF-7D65-41AC-ABDC-2EA86578A006}"/>
                </a:ext>
              </a:extLst>
            </p:cNvPr>
            <p:cNvCxnSpPr>
              <a:cxnSpLocks/>
            </p:cNvCxnSpPr>
            <p:nvPr/>
          </p:nvCxnSpPr>
          <p:spPr>
            <a:xfrm>
              <a:off x="0" y="6093296"/>
              <a:ext cx="12192000" cy="0"/>
            </a:xfrm>
            <a:prstGeom prst="line">
              <a:avLst/>
            </a:prstGeom>
            <a:ln w="38100"/>
          </p:spPr>
          <p:style>
            <a:lnRef idx="1">
              <a:schemeClr val="accent2"/>
            </a:lnRef>
            <a:fillRef idx="0">
              <a:schemeClr val="accent2"/>
            </a:fillRef>
            <a:effectRef idx="0">
              <a:schemeClr val="accent2"/>
            </a:effectRef>
            <a:fontRef idx="minor">
              <a:schemeClr val="tx1"/>
            </a:fontRef>
          </p:style>
        </p:cxnSp>
      </p:grpSp>
    </p:spTree>
    <p:extLst>
      <p:ext uri="{BB962C8B-B14F-4D97-AF65-F5344CB8AC3E}">
        <p14:creationId xmlns:p14="http://schemas.microsoft.com/office/powerpoint/2010/main" val="320090040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8" name="Rectángulo 7">
            <a:extLst>
              <a:ext uri="{FF2B5EF4-FFF2-40B4-BE49-F238E27FC236}">
                <a16:creationId xmlns:a16="http://schemas.microsoft.com/office/drawing/2014/main" id="{8B44FD3D-572B-4E80-BC0E-C9E66294CCB6}"/>
              </a:ext>
            </a:extLst>
          </p:cNvPr>
          <p:cNvSpPr/>
          <p:nvPr/>
        </p:nvSpPr>
        <p:spPr bwMode="auto">
          <a:xfrm>
            <a:off x="299356" y="3163964"/>
            <a:ext cx="5400600" cy="584775"/>
          </a:xfrm>
          <a:prstGeom prst="rect">
            <a:avLst/>
          </a:prstGeom>
          <a:noFill/>
        </p:spPr>
        <p:txBody>
          <a:bodyPr wrap="square" lIns="91440" tIns="45720" rIns="91440" bIns="45720">
            <a:spAutoFit/>
          </a:bodyPr>
          <a:lstStyle/>
          <a:p>
            <a:pPr algn="ctr"/>
            <a:r>
              <a:rPr lang="es-ES" sz="3200" b="1" dirty="0" err="1">
                <a:ln w="0"/>
                <a:solidFill>
                  <a:schemeClr val="accent2"/>
                </a:solidFill>
              </a:rPr>
              <a:t>Middelware</a:t>
            </a:r>
            <a:r>
              <a:rPr lang="es-ES" sz="3200" b="1" dirty="0">
                <a:ln w="0"/>
                <a:solidFill>
                  <a:schemeClr val="accent2"/>
                </a:solidFill>
              </a:rPr>
              <a:t> autorización</a:t>
            </a:r>
            <a:endParaRPr lang="es-ES" sz="3200" b="1" cap="none" spc="0" dirty="0">
              <a:ln w="0"/>
              <a:solidFill>
                <a:schemeClr val="accent2"/>
              </a:solidFill>
              <a:effectLst/>
            </a:endParaRPr>
          </a:p>
        </p:txBody>
      </p:sp>
      <p:sp>
        <p:nvSpPr>
          <p:cNvPr id="13" name="Rectángulo 11">
            <a:extLst>
              <a:ext uri="{FF2B5EF4-FFF2-40B4-BE49-F238E27FC236}">
                <a16:creationId xmlns:a16="http://schemas.microsoft.com/office/drawing/2014/main" id="{6F96B11C-C902-4C1A-95F5-771788C39BFB}"/>
              </a:ext>
            </a:extLst>
          </p:cNvPr>
          <p:cNvSpPr/>
          <p:nvPr/>
        </p:nvSpPr>
        <p:spPr bwMode="auto">
          <a:xfrm>
            <a:off x="0" y="-27384"/>
            <a:ext cx="12192000" cy="432048"/>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defRPr/>
            </a:pPr>
            <a:r>
              <a:rPr lang="es-ES" dirty="0"/>
              <a:t>Autenticación y autorización</a:t>
            </a:r>
          </a:p>
        </p:txBody>
      </p:sp>
      <p:sp>
        <p:nvSpPr>
          <p:cNvPr id="16" name="CuadroTexto 15">
            <a:extLst>
              <a:ext uri="{FF2B5EF4-FFF2-40B4-BE49-F238E27FC236}">
                <a16:creationId xmlns:a16="http://schemas.microsoft.com/office/drawing/2014/main" id="{CEEBC056-0D88-4014-BA75-93B96A3FF747}"/>
              </a:ext>
            </a:extLst>
          </p:cNvPr>
          <p:cNvSpPr txBox="1"/>
          <p:nvPr/>
        </p:nvSpPr>
        <p:spPr bwMode="auto">
          <a:xfrm>
            <a:off x="0" y="-1235"/>
            <a:ext cx="1090363" cy="369332"/>
          </a:xfrm>
          <a:prstGeom prst="rect">
            <a:avLst/>
          </a:prstGeom>
          <a:noFill/>
        </p:spPr>
        <p:txBody>
          <a:bodyPr wrap="none" rtlCol="0">
            <a:spAutoFit/>
          </a:bodyPr>
          <a:lstStyle/>
          <a:p>
            <a:r>
              <a:rPr lang="es-ES" dirty="0">
                <a:solidFill>
                  <a:schemeClr val="bg1"/>
                </a:solidFill>
              </a:rPr>
              <a:t>BACKEND</a:t>
            </a:r>
          </a:p>
        </p:txBody>
      </p:sp>
      <p:sp>
        <p:nvSpPr>
          <p:cNvPr id="9" name="Rectángulo 8">
            <a:extLst>
              <a:ext uri="{FF2B5EF4-FFF2-40B4-BE49-F238E27FC236}">
                <a16:creationId xmlns:a16="http://schemas.microsoft.com/office/drawing/2014/main" id="{8B44FD3D-572B-4E80-BC0E-C9E66294CCB6}"/>
              </a:ext>
            </a:extLst>
          </p:cNvPr>
          <p:cNvSpPr/>
          <p:nvPr/>
        </p:nvSpPr>
        <p:spPr bwMode="auto">
          <a:xfrm>
            <a:off x="415752" y="853280"/>
            <a:ext cx="5400600" cy="584775"/>
          </a:xfrm>
          <a:prstGeom prst="rect">
            <a:avLst/>
          </a:prstGeom>
          <a:noFill/>
        </p:spPr>
        <p:txBody>
          <a:bodyPr wrap="square" lIns="91440" tIns="45720" rIns="91440" bIns="45720">
            <a:spAutoFit/>
          </a:bodyPr>
          <a:lstStyle/>
          <a:p>
            <a:pPr algn="ctr"/>
            <a:r>
              <a:rPr lang="es-ES" sz="3200" b="1" dirty="0" err="1">
                <a:ln w="0"/>
                <a:solidFill>
                  <a:schemeClr val="accent2"/>
                </a:solidFill>
              </a:rPr>
              <a:t>Middelware</a:t>
            </a:r>
            <a:r>
              <a:rPr lang="es-ES" sz="3200" b="1" dirty="0">
                <a:ln w="0"/>
                <a:solidFill>
                  <a:schemeClr val="accent2"/>
                </a:solidFill>
              </a:rPr>
              <a:t> autenticación</a:t>
            </a:r>
            <a:endParaRPr lang="es-ES" sz="3200" b="1" cap="none" spc="0" dirty="0">
              <a:ln w="0"/>
              <a:solidFill>
                <a:schemeClr val="accent2"/>
              </a:solidFill>
              <a:effectLst/>
            </a:endParaRPr>
          </a:p>
        </p:txBody>
      </p:sp>
      <p:sp>
        <p:nvSpPr>
          <p:cNvPr id="2" name="Rectángulo 1"/>
          <p:cNvSpPr/>
          <p:nvPr/>
        </p:nvSpPr>
        <p:spPr>
          <a:xfrm>
            <a:off x="839416" y="1722318"/>
            <a:ext cx="9937104" cy="646331"/>
          </a:xfrm>
          <a:prstGeom prst="rect">
            <a:avLst/>
          </a:prstGeom>
        </p:spPr>
        <p:txBody>
          <a:bodyPr wrap="square">
            <a:spAutoFit/>
          </a:bodyPr>
          <a:lstStyle/>
          <a:p>
            <a:r>
              <a:rPr lang="es-ES" dirty="0"/>
              <a:t>En función del esquema de autenticación valida que el usuario es quien dice ser y establece la identidad del usuario que ejecuta la petición.</a:t>
            </a:r>
          </a:p>
        </p:txBody>
      </p:sp>
      <p:sp>
        <p:nvSpPr>
          <p:cNvPr id="3" name="Rectángulo 2"/>
          <p:cNvSpPr/>
          <p:nvPr/>
        </p:nvSpPr>
        <p:spPr>
          <a:xfrm>
            <a:off x="839416" y="3963302"/>
            <a:ext cx="9721080" cy="646331"/>
          </a:xfrm>
          <a:prstGeom prst="rect">
            <a:avLst/>
          </a:prstGeom>
        </p:spPr>
        <p:txBody>
          <a:bodyPr wrap="square">
            <a:spAutoFit/>
          </a:bodyPr>
          <a:lstStyle/>
          <a:p>
            <a:r>
              <a:rPr lang="es-ES" dirty="0"/>
              <a:t>En función de la identidad del usuario que ejecuta la petición, valida si dicho usuario tiene permiso para acceder o ejecutar una acción.</a:t>
            </a:r>
          </a:p>
        </p:txBody>
      </p:sp>
      <p:grpSp>
        <p:nvGrpSpPr>
          <p:cNvPr id="11" name="Grupo 10">
            <a:extLst>
              <a:ext uri="{FF2B5EF4-FFF2-40B4-BE49-F238E27FC236}">
                <a16:creationId xmlns:a16="http://schemas.microsoft.com/office/drawing/2014/main" id="{F7AD6219-D18A-4E6A-94DE-4997B87C7FC9}"/>
              </a:ext>
            </a:extLst>
          </p:cNvPr>
          <p:cNvGrpSpPr/>
          <p:nvPr/>
        </p:nvGrpSpPr>
        <p:grpSpPr>
          <a:xfrm>
            <a:off x="0" y="6048740"/>
            <a:ext cx="12192000" cy="798576"/>
            <a:chOff x="0" y="6048740"/>
            <a:chExt cx="12192000" cy="798576"/>
          </a:xfrm>
        </p:grpSpPr>
        <p:sp>
          <p:nvSpPr>
            <p:cNvPr id="12" name="Rectángulo 6">
              <a:extLst>
                <a:ext uri="{FF2B5EF4-FFF2-40B4-BE49-F238E27FC236}">
                  <a16:creationId xmlns:a16="http://schemas.microsoft.com/office/drawing/2014/main" id="{1CE3EB72-71BC-4710-BF15-5D4C8126586C}"/>
                </a:ext>
              </a:extLst>
            </p:cNvPr>
            <p:cNvSpPr/>
            <p:nvPr/>
          </p:nvSpPr>
          <p:spPr bwMode="auto">
            <a:xfrm>
              <a:off x="0" y="6048740"/>
              <a:ext cx="12192000" cy="798576"/>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defRPr/>
              </a:pPr>
              <a:r>
                <a:rPr lang="es-ES" dirty="0">
                  <a:solidFill>
                    <a:schemeClr val="accent2"/>
                  </a:solidFill>
                </a:rPr>
                <a:t>ITI Core</a:t>
              </a:r>
              <a:endParaRPr dirty="0">
                <a:solidFill>
                  <a:schemeClr val="accent2"/>
                </a:solidFill>
              </a:endParaRPr>
            </a:p>
          </p:txBody>
        </p:sp>
        <p:pic>
          <p:nvPicPr>
            <p:cNvPr id="14" name="Imagen 13">
              <a:extLst>
                <a:ext uri="{FF2B5EF4-FFF2-40B4-BE49-F238E27FC236}">
                  <a16:creationId xmlns:a16="http://schemas.microsoft.com/office/drawing/2014/main" id="{446D17C8-E5ED-446A-B7BF-E2828204714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56240" y="6198447"/>
              <a:ext cx="3696072" cy="499594"/>
            </a:xfrm>
            <a:prstGeom prst="rect">
              <a:avLst/>
            </a:prstGeom>
          </p:spPr>
        </p:pic>
        <p:cxnSp>
          <p:nvCxnSpPr>
            <p:cNvPr id="15" name="Conector recto 14">
              <a:extLst>
                <a:ext uri="{FF2B5EF4-FFF2-40B4-BE49-F238E27FC236}">
                  <a16:creationId xmlns:a16="http://schemas.microsoft.com/office/drawing/2014/main" id="{523234B9-FCD5-45FF-8530-55933139E86B}"/>
                </a:ext>
              </a:extLst>
            </p:cNvPr>
            <p:cNvCxnSpPr>
              <a:cxnSpLocks/>
            </p:cNvCxnSpPr>
            <p:nvPr/>
          </p:nvCxnSpPr>
          <p:spPr>
            <a:xfrm>
              <a:off x="0" y="6093296"/>
              <a:ext cx="12192000" cy="0"/>
            </a:xfrm>
            <a:prstGeom prst="line">
              <a:avLst/>
            </a:prstGeom>
            <a:ln w="38100"/>
          </p:spPr>
          <p:style>
            <a:lnRef idx="1">
              <a:schemeClr val="accent2"/>
            </a:lnRef>
            <a:fillRef idx="0">
              <a:schemeClr val="accent2"/>
            </a:fillRef>
            <a:effectRef idx="0">
              <a:schemeClr val="accent2"/>
            </a:effectRef>
            <a:fontRef idx="minor">
              <a:schemeClr val="tx1"/>
            </a:fontRef>
          </p:style>
        </p:cxnSp>
      </p:grpSp>
    </p:spTree>
    <p:extLst>
      <p:ext uri="{BB962C8B-B14F-4D97-AF65-F5344CB8AC3E}">
        <p14:creationId xmlns:p14="http://schemas.microsoft.com/office/powerpoint/2010/main" val="75752679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3" name="Rectángulo 11">
            <a:extLst>
              <a:ext uri="{FF2B5EF4-FFF2-40B4-BE49-F238E27FC236}">
                <a16:creationId xmlns:a16="http://schemas.microsoft.com/office/drawing/2014/main" id="{6F96B11C-C902-4C1A-95F5-771788C39BFB}"/>
              </a:ext>
            </a:extLst>
          </p:cNvPr>
          <p:cNvSpPr/>
          <p:nvPr/>
        </p:nvSpPr>
        <p:spPr bwMode="auto">
          <a:xfrm>
            <a:off x="0" y="-27384"/>
            <a:ext cx="12192000" cy="432048"/>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defRPr/>
            </a:pPr>
            <a:r>
              <a:rPr lang="es-ES" dirty="0"/>
              <a:t>Autenticación y autorización</a:t>
            </a:r>
          </a:p>
        </p:txBody>
      </p:sp>
      <p:sp>
        <p:nvSpPr>
          <p:cNvPr id="16" name="CuadroTexto 15">
            <a:extLst>
              <a:ext uri="{FF2B5EF4-FFF2-40B4-BE49-F238E27FC236}">
                <a16:creationId xmlns:a16="http://schemas.microsoft.com/office/drawing/2014/main" id="{CEEBC056-0D88-4014-BA75-93B96A3FF747}"/>
              </a:ext>
            </a:extLst>
          </p:cNvPr>
          <p:cNvSpPr txBox="1"/>
          <p:nvPr/>
        </p:nvSpPr>
        <p:spPr bwMode="auto">
          <a:xfrm>
            <a:off x="0" y="-1235"/>
            <a:ext cx="1090363" cy="369332"/>
          </a:xfrm>
          <a:prstGeom prst="rect">
            <a:avLst/>
          </a:prstGeom>
          <a:noFill/>
        </p:spPr>
        <p:txBody>
          <a:bodyPr wrap="none" rtlCol="0">
            <a:spAutoFit/>
          </a:bodyPr>
          <a:lstStyle/>
          <a:p>
            <a:r>
              <a:rPr lang="es-ES" dirty="0">
                <a:solidFill>
                  <a:schemeClr val="bg1"/>
                </a:solidFill>
              </a:rPr>
              <a:t>BACKEND</a:t>
            </a:r>
          </a:p>
        </p:txBody>
      </p:sp>
      <p:sp>
        <p:nvSpPr>
          <p:cNvPr id="9" name="Rectángulo 8">
            <a:extLst>
              <a:ext uri="{FF2B5EF4-FFF2-40B4-BE49-F238E27FC236}">
                <a16:creationId xmlns:a16="http://schemas.microsoft.com/office/drawing/2014/main" id="{8B44FD3D-572B-4E80-BC0E-C9E66294CCB6}"/>
              </a:ext>
            </a:extLst>
          </p:cNvPr>
          <p:cNvSpPr/>
          <p:nvPr/>
        </p:nvSpPr>
        <p:spPr bwMode="auto">
          <a:xfrm>
            <a:off x="415752" y="853280"/>
            <a:ext cx="7768480" cy="584775"/>
          </a:xfrm>
          <a:prstGeom prst="rect">
            <a:avLst/>
          </a:prstGeom>
          <a:noFill/>
        </p:spPr>
        <p:txBody>
          <a:bodyPr wrap="square" lIns="91440" tIns="45720" rIns="91440" bIns="45720">
            <a:spAutoFit/>
          </a:bodyPr>
          <a:lstStyle/>
          <a:p>
            <a:pPr algn="ctr"/>
            <a:r>
              <a:rPr lang="es-ES" sz="3200" b="1" dirty="0">
                <a:ln w="0"/>
                <a:solidFill>
                  <a:schemeClr val="accent2"/>
                </a:solidFill>
              </a:rPr>
              <a:t>¿Qué es la identidad basada en </a:t>
            </a:r>
            <a:r>
              <a:rPr lang="es-ES" sz="3200" b="1" dirty="0" err="1">
                <a:ln w="0"/>
                <a:solidFill>
                  <a:schemeClr val="accent2"/>
                </a:solidFill>
              </a:rPr>
              <a:t>claims</a:t>
            </a:r>
            <a:r>
              <a:rPr lang="es-ES" sz="3200" b="1" dirty="0">
                <a:ln w="0"/>
                <a:solidFill>
                  <a:schemeClr val="accent2"/>
                </a:solidFill>
              </a:rPr>
              <a:t>?</a:t>
            </a:r>
            <a:endParaRPr lang="es-ES" sz="3200" b="1" cap="none" spc="0" dirty="0">
              <a:ln w="0"/>
              <a:solidFill>
                <a:schemeClr val="accent2"/>
              </a:solidFill>
              <a:effectLst/>
            </a:endParaRPr>
          </a:p>
        </p:txBody>
      </p:sp>
      <p:sp>
        <p:nvSpPr>
          <p:cNvPr id="2" name="Rectángulo 1"/>
          <p:cNvSpPr/>
          <p:nvPr/>
        </p:nvSpPr>
        <p:spPr>
          <a:xfrm>
            <a:off x="839416" y="1722318"/>
            <a:ext cx="9937104" cy="646331"/>
          </a:xfrm>
          <a:prstGeom prst="rect">
            <a:avLst/>
          </a:prstGeom>
        </p:spPr>
        <p:txBody>
          <a:bodyPr wrap="square">
            <a:spAutoFit/>
          </a:bodyPr>
          <a:lstStyle/>
          <a:p>
            <a:r>
              <a:rPr lang="es-ES" dirty="0"/>
              <a:t>Es una idea que nace con la intención de unificar los conceptos que definen la entidad del usuario y evitar que cada aplicación construya su propia forma de autenticar usuarios.</a:t>
            </a:r>
          </a:p>
        </p:txBody>
      </p:sp>
      <p:pic>
        <p:nvPicPr>
          <p:cNvPr id="4" name="Imagen 3"/>
          <p:cNvPicPr>
            <a:picLocks noChangeAspect="1"/>
          </p:cNvPicPr>
          <p:nvPr/>
        </p:nvPicPr>
        <p:blipFill>
          <a:blip r:embed="rId2"/>
          <a:stretch>
            <a:fillRect/>
          </a:stretch>
        </p:blipFill>
        <p:spPr>
          <a:xfrm>
            <a:off x="983432" y="2979040"/>
            <a:ext cx="9266723" cy="2141406"/>
          </a:xfrm>
          <a:prstGeom prst="rect">
            <a:avLst/>
          </a:prstGeom>
        </p:spPr>
      </p:pic>
      <p:sp>
        <p:nvSpPr>
          <p:cNvPr id="10" name="Rectángulo 9"/>
          <p:cNvSpPr/>
          <p:nvPr/>
        </p:nvSpPr>
        <p:spPr>
          <a:xfrm>
            <a:off x="821904" y="2530682"/>
            <a:ext cx="4554016" cy="369332"/>
          </a:xfrm>
          <a:prstGeom prst="rect">
            <a:avLst/>
          </a:prstGeom>
        </p:spPr>
        <p:txBody>
          <a:bodyPr wrap="square">
            <a:spAutoFit/>
          </a:bodyPr>
          <a:lstStyle/>
          <a:p>
            <a:r>
              <a:rPr lang="es-ES" dirty="0"/>
              <a:t>Se fundamenta en los siguientes conceptos:</a:t>
            </a:r>
          </a:p>
        </p:txBody>
      </p:sp>
      <p:grpSp>
        <p:nvGrpSpPr>
          <p:cNvPr id="11" name="Grupo 10">
            <a:extLst>
              <a:ext uri="{FF2B5EF4-FFF2-40B4-BE49-F238E27FC236}">
                <a16:creationId xmlns:a16="http://schemas.microsoft.com/office/drawing/2014/main" id="{FA89E9BD-CFB5-4662-A461-FAF9B95385B0}"/>
              </a:ext>
            </a:extLst>
          </p:cNvPr>
          <p:cNvGrpSpPr/>
          <p:nvPr/>
        </p:nvGrpSpPr>
        <p:grpSpPr>
          <a:xfrm>
            <a:off x="0" y="6048740"/>
            <a:ext cx="12192000" cy="798576"/>
            <a:chOff x="0" y="6048740"/>
            <a:chExt cx="12192000" cy="798576"/>
          </a:xfrm>
        </p:grpSpPr>
        <p:sp>
          <p:nvSpPr>
            <p:cNvPr id="12" name="Rectángulo 6">
              <a:extLst>
                <a:ext uri="{FF2B5EF4-FFF2-40B4-BE49-F238E27FC236}">
                  <a16:creationId xmlns:a16="http://schemas.microsoft.com/office/drawing/2014/main" id="{83DCA2CC-60E8-48EF-8080-61C6BFA4BCB0}"/>
                </a:ext>
              </a:extLst>
            </p:cNvPr>
            <p:cNvSpPr/>
            <p:nvPr/>
          </p:nvSpPr>
          <p:spPr bwMode="auto">
            <a:xfrm>
              <a:off x="0" y="6048740"/>
              <a:ext cx="12192000" cy="798576"/>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defRPr/>
              </a:pPr>
              <a:r>
                <a:rPr lang="es-ES" dirty="0">
                  <a:solidFill>
                    <a:schemeClr val="accent2"/>
                  </a:solidFill>
                </a:rPr>
                <a:t>ITI Core</a:t>
              </a:r>
              <a:endParaRPr dirty="0">
                <a:solidFill>
                  <a:schemeClr val="accent2"/>
                </a:solidFill>
              </a:endParaRPr>
            </a:p>
          </p:txBody>
        </p:sp>
        <p:pic>
          <p:nvPicPr>
            <p:cNvPr id="14" name="Imagen 13">
              <a:extLst>
                <a:ext uri="{FF2B5EF4-FFF2-40B4-BE49-F238E27FC236}">
                  <a16:creationId xmlns:a16="http://schemas.microsoft.com/office/drawing/2014/main" id="{DB076553-FE13-4097-938D-0ACF41392F6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56240" y="6198447"/>
              <a:ext cx="3696072" cy="499594"/>
            </a:xfrm>
            <a:prstGeom prst="rect">
              <a:avLst/>
            </a:prstGeom>
          </p:spPr>
        </p:pic>
        <p:cxnSp>
          <p:nvCxnSpPr>
            <p:cNvPr id="15" name="Conector recto 14">
              <a:extLst>
                <a:ext uri="{FF2B5EF4-FFF2-40B4-BE49-F238E27FC236}">
                  <a16:creationId xmlns:a16="http://schemas.microsoft.com/office/drawing/2014/main" id="{A596BFE2-ACE1-40F8-81A4-E24E2C3BED60}"/>
                </a:ext>
              </a:extLst>
            </p:cNvPr>
            <p:cNvCxnSpPr>
              <a:cxnSpLocks/>
            </p:cNvCxnSpPr>
            <p:nvPr/>
          </p:nvCxnSpPr>
          <p:spPr>
            <a:xfrm>
              <a:off x="0" y="6093296"/>
              <a:ext cx="12192000" cy="0"/>
            </a:xfrm>
            <a:prstGeom prst="line">
              <a:avLst/>
            </a:prstGeom>
            <a:ln w="38100"/>
          </p:spPr>
          <p:style>
            <a:lnRef idx="1">
              <a:schemeClr val="accent2"/>
            </a:lnRef>
            <a:fillRef idx="0">
              <a:schemeClr val="accent2"/>
            </a:fillRef>
            <a:effectRef idx="0">
              <a:schemeClr val="accent2"/>
            </a:effectRef>
            <a:fontRef idx="minor">
              <a:schemeClr val="tx1"/>
            </a:fontRef>
          </p:style>
        </p:cxnSp>
      </p:grpSp>
    </p:spTree>
    <p:extLst>
      <p:ext uri="{BB962C8B-B14F-4D97-AF65-F5344CB8AC3E}">
        <p14:creationId xmlns:p14="http://schemas.microsoft.com/office/powerpoint/2010/main" val="89526952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3" name="Rectángulo 11">
            <a:extLst>
              <a:ext uri="{FF2B5EF4-FFF2-40B4-BE49-F238E27FC236}">
                <a16:creationId xmlns:a16="http://schemas.microsoft.com/office/drawing/2014/main" id="{6F96B11C-C902-4C1A-95F5-771788C39BFB}"/>
              </a:ext>
            </a:extLst>
          </p:cNvPr>
          <p:cNvSpPr/>
          <p:nvPr/>
        </p:nvSpPr>
        <p:spPr bwMode="auto">
          <a:xfrm>
            <a:off x="0" y="-27384"/>
            <a:ext cx="12192000" cy="432048"/>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defRPr/>
            </a:pPr>
            <a:r>
              <a:rPr lang="es-ES" dirty="0"/>
              <a:t>Autenticación y autorización</a:t>
            </a:r>
          </a:p>
        </p:txBody>
      </p:sp>
      <p:sp>
        <p:nvSpPr>
          <p:cNvPr id="16" name="CuadroTexto 15">
            <a:extLst>
              <a:ext uri="{FF2B5EF4-FFF2-40B4-BE49-F238E27FC236}">
                <a16:creationId xmlns:a16="http://schemas.microsoft.com/office/drawing/2014/main" id="{CEEBC056-0D88-4014-BA75-93B96A3FF747}"/>
              </a:ext>
            </a:extLst>
          </p:cNvPr>
          <p:cNvSpPr txBox="1"/>
          <p:nvPr/>
        </p:nvSpPr>
        <p:spPr bwMode="auto">
          <a:xfrm>
            <a:off x="0" y="-1235"/>
            <a:ext cx="1090363" cy="369332"/>
          </a:xfrm>
          <a:prstGeom prst="rect">
            <a:avLst/>
          </a:prstGeom>
          <a:noFill/>
        </p:spPr>
        <p:txBody>
          <a:bodyPr wrap="none" rtlCol="0">
            <a:spAutoFit/>
          </a:bodyPr>
          <a:lstStyle/>
          <a:p>
            <a:r>
              <a:rPr lang="es-ES" dirty="0">
                <a:solidFill>
                  <a:schemeClr val="bg1"/>
                </a:solidFill>
              </a:rPr>
              <a:t>BACKEND</a:t>
            </a:r>
          </a:p>
        </p:txBody>
      </p:sp>
      <p:sp>
        <p:nvSpPr>
          <p:cNvPr id="9" name="Rectángulo 8">
            <a:extLst>
              <a:ext uri="{FF2B5EF4-FFF2-40B4-BE49-F238E27FC236}">
                <a16:creationId xmlns:a16="http://schemas.microsoft.com/office/drawing/2014/main" id="{8B44FD3D-572B-4E80-BC0E-C9E66294CCB6}"/>
              </a:ext>
            </a:extLst>
          </p:cNvPr>
          <p:cNvSpPr/>
          <p:nvPr/>
        </p:nvSpPr>
        <p:spPr bwMode="auto">
          <a:xfrm>
            <a:off x="415752" y="853280"/>
            <a:ext cx="8992616" cy="584775"/>
          </a:xfrm>
          <a:prstGeom prst="rect">
            <a:avLst/>
          </a:prstGeom>
          <a:noFill/>
        </p:spPr>
        <p:txBody>
          <a:bodyPr wrap="square" lIns="91440" tIns="45720" rIns="91440" bIns="45720">
            <a:spAutoFit/>
          </a:bodyPr>
          <a:lstStyle/>
          <a:p>
            <a:pPr algn="ctr"/>
            <a:r>
              <a:rPr lang="es-ES" sz="3200" b="1" dirty="0">
                <a:ln w="0"/>
                <a:solidFill>
                  <a:schemeClr val="accent2"/>
                </a:solidFill>
              </a:rPr>
              <a:t>¿Qué es Windows </a:t>
            </a:r>
            <a:r>
              <a:rPr lang="es-ES" sz="3200" b="1" dirty="0" err="1">
                <a:ln w="0"/>
                <a:solidFill>
                  <a:schemeClr val="accent2"/>
                </a:solidFill>
              </a:rPr>
              <a:t>Identity</a:t>
            </a:r>
            <a:r>
              <a:rPr lang="es-ES" sz="3200" b="1" dirty="0">
                <a:ln w="0"/>
                <a:solidFill>
                  <a:schemeClr val="accent2"/>
                </a:solidFill>
              </a:rPr>
              <a:t> </a:t>
            </a:r>
            <a:r>
              <a:rPr lang="es-ES" sz="3200" b="1" dirty="0" err="1">
                <a:ln w="0"/>
                <a:solidFill>
                  <a:schemeClr val="accent2"/>
                </a:solidFill>
              </a:rPr>
              <a:t>Foundation</a:t>
            </a:r>
            <a:r>
              <a:rPr lang="es-ES" sz="3200" b="1" dirty="0">
                <a:ln w="0"/>
                <a:solidFill>
                  <a:schemeClr val="accent2"/>
                </a:solidFill>
              </a:rPr>
              <a:t> (WIF)?</a:t>
            </a:r>
            <a:endParaRPr lang="es-ES" sz="3200" b="1" cap="none" spc="0" dirty="0">
              <a:ln w="0"/>
              <a:solidFill>
                <a:schemeClr val="accent2"/>
              </a:solidFill>
              <a:effectLst/>
            </a:endParaRPr>
          </a:p>
        </p:txBody>
      </p:sp>
      <p:sp>
        <p:nvSpPr>
          <p:cNvPr id="2" name="Rectángulo 1"/>
          <p:cNvSpPr/>
          <p:nvPr/>
        </p:nvSpPr>
        <p:spPr>
          <a:xfrm>
            <a:off x="839416" y="1722318"/>
            <a:ext cx="9937104" cy="369332"/>
          </a:xfrm>
          <a:prstGeom prst="rect">
            <a:avLst/>
          </a:prstGeom>
        </p:spPr>
        <p:txBody>
          <a:bodyPr wrap="square">
            <a:spAutoFit/>
          </a:bodyPr>
          <a:lstStyle/>
          <a:p>
            <a:r>
              <a:rPr lang="es-ES" dirty="0"/>
              <a:t>WIF es la implementación de </a:t>
            </a:r>
            <a:r>
              <a:rPr lang="es-ES" dirty="0" err="1"/>
              <a:t>Microsof</a:t>
            </a:r>
            <a:r>
              <a:rPr lang="es-ES" dirty="0"/>
              <a:t> de la identidad basada en </a:t>
            </a:r>
            <a:r>
              <a:rPr lang="es-ES" dirty="0" err="1"/>
              <a:t>claims</a:t>
            </a:r>
            <a:r>
              <a:rPr lang="es-ES" dirty="0"/>
              <a:t> (</a:t>
            </a:r>
            <a:r>
              <a:rPr lang="es-ES" dirty="0" err="1"/>
              <a:t>Claim-Based</a:t>
            </a:r>
            <a:r>
              <a:rPr lang="es-ES" dirty="0"/>
              <a:t> </a:t>
            </a:r>
            <a:r>
              <a:rPr lang="es-ES" dirty="0" err="1"/>
              <a:t>Identity</a:t>
            </a:r>
            <a:r>
              <a:rPr lang="es-ES" dirty="0"/>
              <a:t>).</a:t>
            </a:r>
          </a:p>
        </p:txBody>
      </p:sp>
      <p:sp>
        <p:nvSpPr>
          <p:cNvPr id="10" name="Rectángulo 9"/>
          <p:cNvSpPr/>
          <p:nvPr/>
        </p:nvSpPr>
        <p:spPr>
          <a:xfrm>
            <a:off x="834404" y="2190918"/>
            <a:ext cx="8370440" cy="369332"/>
          </a:xfrm>
          <a:prstGeom prst="rect">
            <a:avLst/>
          </a:prstGeom>
        </p:spPr>
        <p:txBody>
          <a:bodyPr wrap="square">
            <a:spAutoFit/>
          </a:bodyPr>
          <a:lstStyle/>
          <a:p>
            <a:r>
              <a:rPr lang="es-ES" dirty="0"/>
              <a:t>Es un conjunto de clases que forman parte del </a:t>
            </a:r>
            <a:r>
              <a:rPr lang="es-ES" dirty="0" err="1"/>
              <a:t>framework</a:t>
            </a:r>
            <a:r>
              <a:rPr lang="es-ES" dirty="0"/>
              <a:t> de </a:t>
            </a:r>
            <a:r>
              <a:rPr lang="es-ES" dirty="0" err="1"/>
              <a:t>.Net</a:t>
            </a:r>
            <a:r>
              <a:rPr lang="es-ES" dirty="0"/>
              <a:t>. </a:t>
            </a:r>
          </a:p>
        </p:txBody>
      </p:sp>
      <p:pic>
        <p:nvPicPr>
          <p:cNvPr id="3" name="Imagen 2"/>
          <p:cNvPicPr>
            <a:picLocks noChangeAspect="1"/>
          </p:cNvPicPr>
          <p:nvPr/>
        </p:nvPicPr>
        <p:blipFill>
          <a:blip r:embed="rId2"/>
          <a:stretch>
            <a:fillRect/>
          </a:stretch>
        </p:blipFill>
        <p:spPr>
          <a:xfrm>
            <a:off x="1303677" y="2931145"/>
            <a:ext cx="7216765" cy="3109229"/>
          </a:xfrm>
          <a:prstGeom prst="rect">
            <a:avLst/>
          </a:prstGeom>
        </p:spPr>
      </p:pic>
      <p:sp>
        <p:nvSpPr>
          <p:cNvPr id="8" name="Rectángulo 7"/>
          <p:cNvSpPr/>
          <p:nvPr/>
        </p:nvSpPr>
        <p:spPr>
          <a:xfrm>
            <a:off x="6672064" y="3105835"/>
            <a:ext cx="3744416" cy="923330"/>
          </a:xfrm>
          <a:prstGeom prst="rect">
            <a:avLst/>
          </a:prstGeom>
        </p:spPr>
        <p:txBody>
          <a:bodyPr wrap="square">
            <a:spAutoFit/>
          </a:bodyPr>
          <a:lstStyle/>
          <a:p>
            <a:r>
              <a:rPr lang="es-ES" dirty="0"/>
              <a:t>Microsoft usa </a:t>
            </a:r>
            <a:r>
              <a:rPr lang="es-ES" i="1" dirty="0" err="1"/>
              <a:t>IPrincipal</a:t>
            </a:r>
            <a:r>
              <a:rPr lang="es-ES" dirty="0"/>
              <a:t> y </a:t>
            </a:r>
            <a:r>
              <a:rPr lang="es-ES" i="1" dirty="0" err="1"/>
              <a:t>IIdentity</a:t>
            </a:r>
            <a:r>
              <a:rPr lang="es-ES" i="1" dirty="0"/>
              <a:t> </a:t>
            </a:r>
            <a:r>
              <a:rPr lang="es-ES" dirty="0"/>
              <a:t>para trabajar con la identidad del usuario.</a:t>
            </a:r>
          </a:p>
        </p:txBody>
      </p:sp>
      <p:grpSp>
        <p:nvGrpSpPr>
          <p:cNvPr id="12" name="Grupo 11">
            <a:extLst>
              <a:ext uri="{FF2B5EF4-FFF2-40B4-BE49-F238E27FC236}">
                <a16:creationId xmlns:a16="http://schemas.microsoft.com/office/drawing/2014/main" id="{4C9943BB-4BEA-420D-B1EA-0138660FD932}"/>
              </a:ext>
            </a:extLst>
          </p:cNvPr>
          <p:cNvGrpSpPr/>
          <p:nvPr/>
        </p:nvGrpSpPr>
        <p:grpSpPr>
          <a:xfrm>
            <a:off x="0" y="6048740"/>
            <a:ext cx="12192000" cy="798576"/>
            <a:chOff x="0" y="6048740"/>
            <a:chExt cx="12192000" cy="798576"/>
          </a:xfrm>
        </p:grpSpPr>
        <p:sp>
          <p:nvSpPr>
            <p:cNvPr id="14" name="Rectángulo 6">
              <a:extLst>
                <a:ext uri="{FF2B5EF4-FFF2-40B4-BE49-F238E27FC236}">
                  <a16:creationId xmlns:a16="http://schemas.microsoft.com/office/drawing/2014/main" id="{A3DD63C1-ADF3-4089-A8DB-7077232504A6}"/>
                </a:ext>
              </a:extLst>
            </p:cNvPr>
            <p:cNvSpPr/>
            <p:nvPr/>
          </p:nvSpPr>
          <p:spPr bwMode="auto">
            <a:xfrm>
              <a:off x="0" y="6048740"/>
              <a:ext cx="12192000" cy="798576"/>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defRPr/>
              </a:pPr>
              <a:r>
                <a:rPr lang="es-ES" dirty="0">
                  <a:solidFill>
                    <a:schemeClr val="accent2"/>
                  </a:solidFill>
                </a:rPr>
                <a:t>ITI Core</a:t>
              </a:r>
              <a:endParaRPr dirty="0">
                <a:solidFill>
                  <a:schemeClr val="accent2"/>
                </a:solidFill>
              </a:endParaRPr>
            </a:p>
          </p:txBody>
        </p:sp>
        <p:pic>
          <p:nvPicPr>
            <p:cNvPr id="15" name="Imagen 14">
              <a:extLst>
                <a:ext uri="{FF2B5EF4-FFF2-40B4-BE49-F238E27FC236}">
                  <a16:creationId xmlns:a16="http://schemas.microsoft.com/office/drawing/2014/main" id="{F3101737-D189-4F53-A6B2-AEE05B0F9B9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56240" y="6198447"/>
              <a:ext cx="3696072" cy="499594"/>
            </a:xfrm>
            <a:prstGeom prst="rect">
              <a:avLst/>
            </a:prstGeom>
          </p:spPr>
        </p:pic>
        <p:cxnSp>
          <p:nvCxnSpPr>
            <p:cNvPr id="17" name="Conector recto 16">
              <a:extLst>
                <a:ext uri="{FF2B5EF4-FFF2-40B4-BE49-F238E27FC236}">
                  <a16:creationId xmlns:a16="http://schemas.microsoft.com/office/drawing/2014/main" id="{249246C5-6602-4B47-A90B-EC3B1D84C0C0}"/>
                </a:ext>
              </a:extLst>
            </p:cNvPr>
            <p:cNvCxnSpPr>
              <a:cxnSpLocks/>
            </p:cNvCxnSpPr>
            <p:nvPr/>
          </p:nvCxnSpPr>
          <p:spPr>
            <a:xfrm>
              <a:off x="0" y="6093296"/>
              <a:ext cx="12192000" cy="0"/>
            </a:xfrm>
            <a:prstGeom prst="line">
              <a:avLst/>
            </a:prstGeom>
            <a:ln w="38100"/>
          </p:spPr>
          <p:style>
            <a:lnRef idx="1">
              <a:schemeClr val="accent2"/>
            </a:lnRef>
            <a:fillRef idx="0">
              <a:schemeClr val="accent2"/>
            </a:fillRef>
            <a:effectRef idx="0">
              <a:schemeClr val="accent2"/>
            </a:effectRef>
            <a:fontRef idx="minor">
              <a:schemeClr val="tx1"/>
            </a:fontRef>
          </p:style>
        </p:cxnSp>
      </p:grpSp>
    </p:spTree>
    <p:extLst>
      <p:ext uri="{BB962C8B-B14F-4D97-AF65-F5344CB8AC3E}">
        <p14:creationId xmlns:p14="http://schemas.microsoft.com/office/powerpoint/2010/main" val="199242564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3" name="Rectángulo 11">
            <a:extLst>
              <a:ext uri="{FF2B5EF4-FFF2-40B4-BE49-F238E27FC236}">
                <a16:creationId xmlns:a16="http://schemas.microsoft.com/office/drawing/2014/main" id="{6F96B11C-C902-4C1A-95F5-771788C39BFB}"/>
              </a:ext>
            </a:extLst>
          </p:cNvPr>
          <p:cNvSpPr/>
          <p:nvPr/>
        </p:nvSpPr>
        <p:spPr bwMode="auto">
          <a:xfrm>
            <a:off x="0" y="-27384"/>
            <a:ext cx="12192000" cy="432048"/>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defRPr/>
            </a:pPr>
            <a:r>
              <a:rPr lang="es-ES" dirty="0"/>
              <a:t>Autenticación y autorización</a:t>
            </a:r>
          </a:p>
        </p:txBody>
      </p:sp>
      <p:sp>
        <p:nvSpPr>
          <p:cNvPr id="16" name="CuadroTexto 15">
            <a:extLst>
              <a:ext uri="{FF2B5EF4-FFF2-40B4-BE49-F238E27FC236}">
                <a16:creationId xmlns:a16="http://schemas.microsoft.com/office/drawing/2014/main" id="{CEEBC056-0D88-4014-BA75-93B96A3FF747}"/>
              </a:ext>
            </a:extLst>
          </p:cNvPr>
          <p:cNvSpPr txBox="1"/>
          <p:nvPr/>
        </p:nvSpPr>
        <p:spPr bwMode="auto">
          <a:xfrm>
            <a:off x="0" y="-1235"/>
            <a:ext cx="1090363" cy="369332"/>
          </a:xfrm>
          <a:prstGeom prst="rect">
            <a:avLst/>
          </a:prstGeom>
          <a:noFill/>
        </p:spPr>
        <p:txBody>
          <a:bodyPr wrap="none" rtlCol="0">
            <a:spAutoFit/>
          </a:bodyPr>
          <a:lstStyle/>
          <a:p>
            <a:r>
              <a:rPr lang="es-ES" dirty="0">
                <a:solidFill>
                  <a:schemeClr val="bg1"/>
                </a:solidFill>
              </a:rPr>
              <a:t>BACKEND</a:t>
            </a:r>
          </a:p>
        </p:txBody>
      </p:sp>
      <p:sp>
        <p:nvSpPr>
          <p:cNvPr id="9" name="Rectángulo 8">
            <a:extLst>
              <a:ext uri="{FF2B5EF4-FFF2-40B4-BE49-F238E27FC236}">
                <a16:creationId xmlns:a16="http://schemas.microsoft.com/office/drawing/2014/main" id="{8B44FD3D-572B-4E80-BC0E-C9E66294CCB6}"/>
              </a:ext>
            </a:extLst>
          </p:cNvPr>
          <p:cNvSpPr/>
          <p:nvPr/>
        </p:nvSpPr>
        <p:spPr bwMode="auto">
          <a:xfrm>
            <a:off x="415752" y="853280"/>
            <a:ext cx="5536232" cy="584775"/>
          </a:xfrm>
          <a:prstGeom prst="rect">
            <a:avLst/>
          </a:prstGeom>
          <a:noFill/>
        </p:spPr>
        <p:txBody>
          <a:bodyPr wrap="square" lIns="91440" tIns="45720" rIns="91440" bIns="45720">
            <a:spAutoFit/>
          </a:bodyPr>
          <a:lstStyle/>
          <a:p>
            <a:pPr algn="ctr"/>
            <a:r>
              <a:rPr lang="es-ES" sz="3200" b="1" dirty="0">
                <a:ln w="0"/>
                <a:solidFill>
                  <a:schemeClr val="accent2"/>
                </a:solidFill>
              </a:rPr>
              <a:t>¿Qué es </a:t>
            </a:r>
            <a:r>
              <a:rPr lang="es-ES" sz="3200" b="1" dirty="0" err="1">
                <a:ln w="0"/>
                <a:solidFill>
                  <a:schemeClr val="accent2"/>
                </a:solidFill>
              </a:rPr>
              <a:t>IIdentity</a:t>
            </a:r>
            <a:r>
              <a:rPr lang="es-ES" sz="3200" b="1" dirty="0">
                <a:ln w="0"/>
                <a:solidFill>
                  <a:schemeClr val="accent2"/>
                </a:solidFill>
              </a:rPr>
              <a:t> y </a:t>
            </a:r>
            <a:r>
              <a:rPr lang="es-ES" sz="3200" b="1" dirty="0" err="1">
                <a:ln w="0"/>
                <a:solidFill>
                  <a:schemeClr val="accent2"/>
                </a:solidFill>
              </a:rPr>
              <a:t>IPrincipal</a:t>
            </a:r>
            <a:r>
              <a:rPr lang="es-ES" sz="3200" b="1" dirty="0">
                <a:ln w="0"/>
                <a:solidFill>
                  <a:schemeClr val="accent2"/>
                </a:solidFill>
              </a:rPr>
              <a:t>?</a:t>
            </a:r>
            <a:endParaRPr lang="es-ES" sz="3200" b="1" cap="none" spc="0" dirty="0">
              <a:ln w="0"/>
              <a:solidFill>
                <a:schemeClr val="accent2"/>
              </a:solidFill>
              <a:effectLst/>
            </a:endParaRPr>
          </a:p>
        </p:txBody>
      </p:sp>
      <p:sp>
        <p:nvSpPr>
          <p:cNvPr id="2" name="Rectángulo 1"/>
          <p:cNvSpPr/>
          <p:nvPr/>
        </p:nvSpPr>
        <p:spPr>
          <a:xfrm>
            <a:off x="836440" y="1887870"/>
            <a:ext cx="9937104" cy="369332"/>
          </a:xfrm>
          <a:prstGeom prst="rect">
            <a:avLst/>
          </a:prstGeom>
        </p:spPr>
        <p:txBody>
          <a:bodyPr wrap="square">
            <a:spAutoFit/>
          </a:bodyPr>
          <a:lstStyle/>
          <a:p>
            <a:r>
              <a:rPr lang="es-ES" b="1" dirty="0" err="1"/>
              <a:t>IIdentity</a:t>
            </a:r>
            <a:r>
              <a:rPr lang="es-ES" dirty="0"/>
              <a:t> es un objeto que encapsula la información que representa a un usuario autenticado</a:t>
            </a:r>
          </a:p>
        </p:txBody>
      </p:sp>
      <p:sp>
        <p:nvSpPr>
          <p:cNvPr id="10" name="Rectángulo 9"/>
          <p:cNvSpPr/>
          <p:nvPr/>
        </p:nvSpPr>
        <p:spPr>
          <a:xfrm>
            <a:off x="836440" y="3076350"/>
            <a:ext cx="9652048" cy="646331"/>
          </a:xfrm>
          <a:prstGeom prst="rect">
            <a:avLst/>
          </a:prstGeom>
        </p:spPr>
        <p:txBody>
          <a:bodyPr wrap="square">
            <a:spAutoFit/>
          </a:bodyPr>
          <a:lstStyle/>
          <a:p>
            <a:r>
              <a:rPr lang="es-ES" b="1" dirty="0" err="1"/>
              <a:t>IPrincipal</a:t>
            </a:r>
            <a:r>
              <a:rPr lang="es-ES" dirty="0"/>
              <a:t> hace referencia al contexto de seguridad sobre el cual se ejecuta la aplicación. Este contexto de seguridad nos da acceso a la identidad del usuario que ejecuta el proceso.</a:t>
            </a:r>
          </a:p>
        </p:txBody>
      </p:sp>
      <p:grpSp>
        <p:nvGrpSpPr>
          <p:cNvPr id="11" name="Grupo 10">
            <a:extLst>
              <a:ext uri="{FF2B5EF4-FFF2-40B4-BE49-F238E27FC236}">
                <a16:creationId xmlns:a16="http://schemas.microsoft.com/office/drawing/2014/main" id="{214F2A2A-8BF9-4558-8B6A-0529BD36EDA5}"/>
              </a:ext>
            </a:extLst>
          </p:cNvPr>
          <p:cNvGrpSpPr/>
          <p:nvPr/>
        </p:nvGrpSpPr>
        <p:grpSpPr>
          <a:xfrm>
            <a:off x="0" y="6048740"/>
            <a:ext cx="12192000" cy="798576"/>
            <a:chOff x="0" y="6048740"/>
            <a:chExt cx="12192000" cy="798576"/>
          </a:xfrm>
        </p:grpSpPr>
        <p:sp>
          <p:nvSpPr>
            <p:cNvPr id="12" name="Rectángulo 6">
              <a:extLst>
                <a:ext uri="{FF2B5EF4-FFF2-40B4-BE49-F238E27FC236}">
                  <a16:creationId xmlns:a16="http://schemas.microsoft.com/office/drawing/2014/main" id="{409A5D67-1F02-4895-A102-6718479E3351}"/>
                </a:ext>
              </a:extLst>
            </p:cNvPr>
            <p:cNvSpPr/>
            <p:nvPr/>
          </p:nvSpPr>
          <p:spPr bwMode="auto">
            <a:xfrm>
              <a:off x="0" y="6048740"/>
              <a:ext cx="12192000" cy="798576"/>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defRPr/>
              </a:pPr>
              <a:r>
                <a:rPr lang="es-ES" dirty="0">
                  <a:solidFill>
                    <a:schemeClr val="accent2"/>
                  </a:solidFill>
                </a:rPr>
                <a:t>ITI Core</a:t>
              </a:r>
              <a:endParaRPr dirty="0">
                <a:solidFill>
                  <a:schemeClr val="accent2"/>
                </a:solidFill>
              </a:endParaRPr>
            </a:p>
          </p:txBody>
        </p:sp>
        <p:pic>
          <p:nvPicPr>
            <p:cNvPr id="14" name="Imagen 13">
              <a:extLst>
                <a:ext uri="{FF2B5EF4-FFF2-40B4-BE49-F238E27FC236}">
                  <a16:creationId xmlns:a16="http://schemas.microsoft.com/office/drawing/2014/main" id="{21BBEEC1-23F2-441C-A921-3EC82554357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56240" y="6198447"/>
              <a:ext cx="3696072" cy="499594"/>
            </a:xfrm>
            <a:prstGeom prst="rect">
              <a:avLst/>
            </a:prstGeom>
          </p:spPr>
        </p:pic>
        <p:cxnSp>
          <p:nvCxnSpPr>
            <p:cNvPr id="15" name="Conector recto 14">
              <a:extLst>
                <a:ext uri="{FF2B5EF4-FFF2-40B4-BE49-F238E27FC236}">
                  <a16:creationId xmlns:a16="http://schemas.microsoft.com/office/drawing/2014/main" id="{F8BD23BB-B589-4173-A572-CA81E834D196}"/>
                </a:ext>
              </a:extLst>
            </p:cNvPr>
            <p:cNvCxnSpPr>
              <a:cxnSpLocks/>
            </p:cNvCxnSpPr>
            <p:nvPr/>
          </p:nvCxnSpPr>
          <p:spPr>
            <a:xfrm>
              <a:off x="0" y="6093296"/>
              <a:ext cx="12192000" cy="0"/>
            </a:xfrm>
            <a:prstGeom prst="line">
              <a:avLst/>
            </a:prstGeom>
            <a:ln w="38100"/>
          </p:spPr>
          <p:style>
            <a:lnRef idx="1">
              <a:schemeClr val="accent2"/>
            </a:lnRef>
            <a:fillRef idx="0">
              <a:schemeClr val="accent2"/>
            </a:fillRef>
            <a:effectRef idx="0">
              <a:schemeClr val="accent2"/>
            </a:effectRef>
            <a:fontRef idx="minor">
              <a:schemeClr val="tx1"/>
            </a:fontRef>
          </p:style>
        </p:cxnSp>
      </p:grpSp>
    </p:spTree>
    <p:extLst>
      <p:ext uri="{BB962C8B-B14F-4D97-AF65-F5344CB8AC3E}">
        <p14:creationId xmlns:p14="http://schemas.microsoft.com/office/powerpoint/2010/main" val="326364818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3" name="Rectángulo 11">
            <a:extLst>
              <a:ext uri="{FF2B5EF4-FFF2-40B4-BE49-F238E27FC236}">
                <a16:creationId xmlns:a16="http://schemas.microsoft.com/office/drawing/2014/main" id="{6F96B11C-C902-4C1A-95F5-771788C39BFB}"/>
              </a:ext>
            </a:extLst>
          </p:cNvPr>
          <p:cNvSpPr/>
          <p:nvPr/>
        </p:nvSpPr>
        <p:spPr bwMode="auto">
          <a:xfrm>
            <a:off x="0" y="-27384"/>
            <a:ext cx="12192000" cy="432048"/>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defRPr/>
            </a:pPr>
            <a:r>
              <a:rPr lang="es-ES" dirty="0"/>
              <a:t>Autenticación y autorización</a:t>
            </a:r>
          </a:p>
        </p:txBody>
      </p:sp>
      <p:sp>
        <p:nvSpPr>
          <p:cNvPr id="16" name="CuadroTexto 15">
            <a:extLst>
              <a:ext uri="{FF2B5EF4-FFF2-40B4-BE49-F238E27FC236}">
                <a16:creationId xmlns:a16="http://schemas.microsoft.com/office/drawing/2014/main" id="{CEEBC056-0D88-4014-BA75-93B96A3FF747}"/>
              </a:ext>
            </a:extLst>
          </p:cNvPr>
          <p:cNvSpPr txBox="1"/>
          <p:nvPr/>
        </p:nvSpPr>
        <p:spPr bwMode="auto">
          <a:xfrm>
            <a:off x="0" y="-1235"/>
            <a:ext cx="1090363" cy="369332"/>
          </a:xfrm>
          <a:prstGeom prst="rect">
            <a:avLst/>
          </a:prstGeom>
          <a:noFill/>
        </p:spPr>
        <p:txBody>
          <a:bodyPr wrap="none" rtlCol="0">
            <a:spAutoFit/>
          </a:bodyPr>
          <a:lstStyle/>
          <a:p>
            <a:r>
              <a:rPr lang="es-ES" dirty="0">
                <a:solidFill>
                  <a:schemeClr val="bg1"/>
                </a:solidFill>
              </a:rPr>
              <a:t>BACKEND</a:t>
            </a:r>
          </a:p>
        </p:txBody>
      </p:sp>
      <p:sp>
        <p:nvSpPr>
          <p:cNvPr id="9" name="Rectángulo 8">
            <a:extLst>
              <a:ext uri="{FF2B5EF4-FFF2-40B4-BE49-F238E27FC236}">
                <a16:creationId xmlns:a16="http://schemas.microsoft.com/office/drawing/2014/main" id="{8B44FD3D-572B-4E80-BC0E-C9E66294CCB6}"/>
              </a:ext>
            </a:extLst>
          </p:cNvPr>
          <p:cNvSpPr/>
          <p:nvPr/>
        </p:nvSpPr>
        <p:spPr bwMode="auto">
          <a:xfrm>
            <a:off x="415752" y="853280"/>
            <a:ext cx="5824264" cy="584775"/>
          </a:xfrm>
          <a:prstGeom prst="rect">
            <a:avLst/>
          </a:prstGeom>
          <a:noFill/>
        </p:spPr>
        <p:txBody>
          <a:bodyPr wrap="square" lIns="91440" tIns="45720" rIns="91440" bIns="45720">
            <a:spAutoFit/>
          </a:bodyPr>
          <a:lstStyle/>
          <a:p>
            <a:pPr algn="ctr"/>
            <a:r>
              <a:rPr lang="es-ES" sz="3200" b="1" dirty="0">
                <a:ln w="0"/>
                <a:solidFill>
                  <a:schemeClr val="accent2"/>
                </a:solidFill>
              </a:rPr>
              <a:t>Ejemplo implementación WIF</a:t>
            </a:r>
            <a:endParaRPr lang="es-ES" sz="3200" b="1" cap="none" spc="0" dirty="0">
              <a:ln w="0"/>
              <a:solidFill>
                <a:schemeClr val="accent2"/>
              </a:solidFill>
              <a:effectLst/>
            </a:endParaRPr>
          </a:p>
        </p:txBody>
      </p:sp>
      <p:pic>
        <p:nvPicPr>
          <p:cNvPr id="4" name="Imagen 3"/>
          <p:cNvPicPr>
            <a:picLocks noChangeAspect="1"/>
          </p:cNvPicPr>
          <p:nvPr/>
        </p:nvPicPr>
        <p:blipFill>
          <a:blip r:embed="rId2"/>
          <a:stretch>
            <a:fillRect/>
          </a:stretch>
        </p:blipFill>
        <p:spPr>
          <a:xfrm>
            <a:off x="2567608" y="1556792"/>
            <a:ext cx="5959356" cy="3947502"/>
          </a:xfrm>
          <a:prstGeom prst="rect">
            <a:avLst/>
          </a:prstGeom>
        </p:spPr>
      </p:pic>
      <p:sp>
        <p:nvSpPr>
          <p:cNvPr id="11" name="Rectángulo 10"/>
          <p:cNvSpPr/>
          <p:nvPr/>
        </p:nvSpPr>
        <p:spPr>
          <a:xfrm>
            <a:off x="839416" y="5612552"/>
            <a:ext cx="8496944" cy="369332"/>
          </a:xfrm>
          <a:prstGeom prst="rect">
            <a:avLst/>
          </a:prstGeom>
        </p:spPr>
        <p:txBody>
          <a:bodyPr wrap="square">
            <a:spAutoFit/>
          </a:bodyPr>
          <a:lstStyle/>
          <a:p>
            <a:r>
              <a:rPr lang="es-ES" dirty="0"/>
              <a:t>Colección de identidades que representan al usuario que esta ejecutando la aplicación</a:t>
            </a:r>
          </a:p>
        </p:txBody>
      </p:sp>
      <p:grpSp>
        <p:nvGrpSpPr>
          <p:cNvPr id="10" name="Grupo 9">
            <a:extLst>
              <a:ext uri="{FF2B5EF4-FFF2-40B4-BE49-F238E27FC236}">
                <a16:creationId xmlns:a16="http://schemas.microsoft.com/office/drawing/2014/main" id="{0CE8D7D2-2B0C-473F-B67C-DB76A60901E4}"/>
              </a:ext>
            </a:extLst>
          </p:cNvPr>
          <p:cNvGrpSpPr/>
          <p:nvPr/>
        </p:nvGrpSpPr>
        <p:grpSpPr>
          <a:xfrm>
            <a:off x="0" y="6048740"/>
            <a:ext cx="12192000" cy="798576"/>
            <a:chOff x="0" y="6048740"/>
            <a:chExt cx="12192000" cy="798576"/>
          </a:xfrm>
        </p:grpSpPr>
        <p:sp>
          <p:nvSpPr>
            <p:cNvPr id="12" name="Rectángulo 6">
              <a:extLst>
                <a:ext uri="{FF2B5EF4-FFF2-40B4-BE49-F238E27FC236}">
                  <a16:creationId xmlns:a16="http://schemas.microsoft.com/office/drawing/2014/main" id="{0A74D7D7-C18D-497F-9E8F-5E159FCA6DDF}"/>
                </a:ext>
              </a:extLst>
            </p:cNvPr>
            <p:cNvSpPr/>
            <p:nvPr/>
          </p:nvSpPr>
          <p:spPr bwMode="auto">
            <a:xfrm>
              <a:off x="0" y="6048740"/>
              <a:ext cx="12192000" cy="798576"/>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defRPr/>
              </a:pPr>
              <a:r>
                <a:rPr lang="es-ES" dirty="0">
                  <a:solidFill>
                    <a:schemeClr val="accent2"/>
                  </a:solidFill>
                </a:rPr>
                <a:t>ITI Core</a:t>
              </a:r>
              <a:endParaRPr dirty="0">
                <a:solidFill>
                  <a:schemeClr val="accent2"/>
                </a:solidFill>
              </a:endParaRPr>
            </a:p>
          </p:txBody>
        </p:sp>
        <p:pic>
          <p:nvPicPr>
            <p:cNvPr id="14" name="Imagen 13">
              <a:extLst>
                <a:ext uri="{FF2B5EF4-FFF2-40B4-BE49-F238E27FC236}">
                  <a16:creationId xmlns:a16="http://schemas.microsoft.com/office/drawing/2014/main" id="{D014F3AD-1118-4D9A-9CF5-211B912C1DE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56240" y="6198447"/>
              <a:ext cx="3696072" cy="499594"/>
            </a:xfrm>
            <a:prstGeom prst="rect">
              <a:avLst/>
            </a:prstGeom>
          </p:spPr>
        </p:pic>
        <p:cxnSp>
          <p:nvCxnSpPr>
            <p:cNvPr id="15" name="Conector recto 14">
              <a:extLst>
                <a:ext uri="{FF2B5EF4-FFF2-40B4-BE49-F238E27FC236}">
                  <a16:creationId xmlns:a16="http://schemas.microsoft.com/office/drawing/2014/main" id="{6B12BAE9-2AED-458A-9ACB-795193592EF0}"/>
                </a:ext>
              </a:extLst>
            </p:cNvPr>
            <p:cNvCxnSpPr>
              <a:cxnSpLocks/>
            </p:cNvCxnSpPr>
            <p:nvPr/>
          </p:nvCxnSpPr>
          <p:spPr>
            <a:xfrm>
              <a:off x="0" y="6093296"/>
              <a:ext cx="12192000" cy="0"/>
            </a:xfrm>
            <a:prstGeom prst="line">
              <a:avLst/>
            </a:prstGeom>
            <a:ln w="38100"/>
          </p:spPr>
          <p:style>
            <a:lnRef idx="1">
              <a:schemeClr val="accent2"/>
            </a:lnRef>
            <a:fillRef idx="0">
              <a:schemeClr val="accent2"/>
            </a:fillRef>
            <a:effectRef idx="0">
              <a:schemeClr val="accent2"/>
            </a:effectRef>
            <a:fontRef idx="minor">
              <a:schemeClr val="tx1"/>
            </a:fontRef>
          </p:style>
        </p:cxnSp>
      </p:grpSp>
    </p:spTree>
    <p:extLst>
      <p:ext uri="{BB962C8B-B14F-4D97-AF65-F5344CB8AC3E}">
        <p14:creationId xmlns:p14="http://schemas.microsoft.com/office/powerpoint/2010/main" val="63765288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3" name="Rectángulo 11">
            <a:extLst>
              <a:ext uri="{FF2B5EF4-FFF2-40B4-BE49-F238E27FC236}">
                <a16:creationId xmlns:a16="http://schemas.microsoft.com/office/drawing/2014/main" id="{6F96B11C-C902-4C1A-95F5-771788C39BFB}"/>
              </a:ext>
            </a:extLst>
          </p:cNvPr>
          <p:cNvSpPr/>
          <p:nvPr/>
        </p:nvSpPr>
        <p:spPr bwMode="auto">
          <a:xfrm>
            <a:off x="0" y="-27384"/>
            <a:ext cx="12192000" cy="432048"/>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defRPr/>
            </a:pPr>
            <a:r>
              <a:rPr lang="es-ES" dirty="0"/>
              <a:t>Autenticación y autorización</a:t>
            </a:r>
          </a:p>
        </p:txBody>
      </p:sp>
      <p:sp>
        <p:nvSpPr>
          <p:cNvPr id="16" name="CuadroTexto 15">
            <a:extLst>
              <a:ext uri="{FF2B5EF4-FFF2-40B4-BE49-F238E27FC236}">
                <a16:creationId xmlns:a16="http://schemas.microsoft.com/office/drawing/2014/main" id="{CEEBC056-0D88-4014-BA75-93B96A3FF747}"/>
              </a:ext>
            </a:extLst>
          </p:cNvPr>
          <p:cNvSpPr txBox="1"/>
          <p:nvPr/>
        </p:nvSpPr>
        <p:spPr bwMode="auto">
          <a:xfrm>
            <a:off x="0" y="-1235"/>
            <a:ext cx="1090363" cy="369332"/>
          </a:xfrm>
          <a:prstGeom prst="rect">
            <a:avLst/>
          </a:prstGeom>
          <a:noFill/>
        </p:spPr>
        <p:txBody>
          <a:bodyPr wrap="none" rtlCol="0">
            <a:spAutoFit/>
          </a:bodyPr>
          <a:lstStyle/>
          <a:p>
            <a:r>
              <a:rPr lang="es-ES" dirty="0">
                <a:solidFill>
                  <a:schemeClr val="bg1"/>
                </a:solidFill>
              </a:rPr>
              <a:t>BACKEND</a:t>
            </a:r>
          </a:p>
        </p:txBody>
      </p:sp>
      <p:sp>
        <p:nvSpPr>
          <p:cNvPr id="9" name="Rectángulo 8">
            <a:extLst>
              <a:ext uri="{FF2B5EF4-FFF2-40B4-BE49-F238E27FC236}">
                <a16:creationId xmlns:a16="http://schemas.microsoft.com/office/drawing/2014/main" id="{8B44FD3D-572B-4E80-BC0E-C9E66294CCB6}"/>
              </a:ext>
            </a:extLst>
          </p:cNvPr>
          <p:cNvSpPr/>
          <p:nvPr/>
        </p:nvSpPr>
        <p:spPr bwMode="auto">
          <a:xfrm>
            <a:off x="415752" y="853280"/>
            <a:ext cx="10000728" cy="584775"/>
          </a:xfrm>
          <a:prstGeom prst="rect">
            <a:avLst/>
          </a:prstGeom>
          <a:noFill/>
        </p:spPr>
        <p:txBody>
          <a:bodyPr wrap="square" lIns="91440" tIns="45720" rIns="91440" bIns="45720">
            <a:spAutoFit/>
          </a:bodyPr>
          <a:lstStyle/>
          <a:p>
            <a:pPr algn="ctr"/>
            <a:r>
              <a:rPr lang="es-ES" sz="3200" b="1" dirty="0">
                <a:ln w="0"/>
                <a:solidFill>
                  <a:schemeClr val="accent2"/>
                </a:solidFill>
              </a:rPr>
              <a:t>¿Qué hace el </a:t>
            </a:r>
            <a:r>
              <a:rPr lang="es-ES" sz="3200" b="1" dirty="0" err="1">
                <a:ln w="0"/>
                <a:solidFill>
                  <a:schemeClr val="accent2"/>
                </a:solidFill>
              </a:rPr>
              <a:t>middelware</a:t>
            </a:r>
            <a:r>
              <a:rPr lang="es-ES" sz="3200" b="1" dirty="0">
                <a:ln w="0"/>
                <a:solidFill>
                  <a:schemeClr val="accent2"/>
                </a:solidFill>
              </a:rPr>
              <a:t> de autenticación en </a:t>
            </a:r>
            <a:r>
              <a:rPr lang="es-ES" sz="3200" b="1" dirty="0" err="1">
                <a:ln w="0"/>
                <a:solidFill>
                  <a:schemeClr val="accent2"/>
                </a:solidFill>
              </a:rPr>
              <a:t>ITI.Core</a:t>
            </a:r>
            <a:r>
              <a:rPr lang="es-ES" sz="3200" b="1" dirty="0">
                <a:ln w="0"/>
                <a:solidFill>
                  <a:schemeClr val="accent2"/>
                </a:solidFill>
              </a:rPr>
              <a:t>?</a:t>
            </a:r>
            <a:endParaRPr lang="es-ES" sz="3200" b="1" cap="none" spc="0" dirty="0">
              <a:ln w="0"/>
              <a:solidFill>
                <a:schemeClr val="accent2"/>
              </a:solidFill>
              <a:effectLst/>
            </a:endParaRPr>
          </a:p>
        </p:txBody>
      </p:sp>
      <p:sp>
        <p:nvSpPr>
          <p:cNvPr id="11" name="Rectángulo 10"/>
          <p:cNvSpPr/>
          <p:nvPr/>
        </p:nvSpPr>
        <p:spPr>
          <a:xfrm>
            <a:off x="1117872" y="3933056"/>
            <a:ext cx="10657184" cy="369332"/>
          </a:xfrm>
          <a:prstGeom prst="rect">
            <a:avLst/>
          </a:prstGeom>
        </p:spPr>
        <p:txBody>
          <a:bodyPr wrap="square">
            <a:spAutoFit/>
          </a:bodyPr>
          <a:lstStyle/>
          <a:p>
            <a:r>
              <a:rPr lang="es-ES" dirty="0"/>
              <a:t>2. Crear el </a:t>
            </a:r>
            <a:r>
              <a:rPr lang="es-ES" dirty="0" err="1"/>
              <a:t>IClaimsIdentity</a:t>
            </a:r>
            <a:r>
              <a:rPr lang="es-ES" dirty="0"/>
              <a:t> que representa la información del usuario que esta ejecutando la petición</a:t>
            </a:r>
          </a:p>
        </p:txBody>
      </p:sp>
      <p:sp>
        <p:nvSpPr>
          <p:cNvPr id="2" name="Rectángulo 1"/>
          <p:cNvSpPr/>
          <p:nvPr/>
        </p:nvSpPr>
        <p:spPr>
          <a:xfrm>
            <a:off x="1111322" y="2314489"/>
            <a:ext cx="9881221" cy="369332"/>
          </a:xfrm>
          <a:prstGeom prst="rect">
            <a:avLst/>
          </a:prstGeom>
        </p:spPr>
        <p:txBody>
          <a:bodyPr wrap="square">
            <a:spAutoFit/>
          </a:bodyPr>
          <a:lstStyle/>
          <a:p>
            <a:r>
              <a:rPr lang="es-ES" dirty="0"/>
              <a:t>1. Validar que el usuario es quien dice ser, por ejemplo, que el </a:t>
            </a:r>
            <a:r>
              <a:rPr lang="es-ES" dirty="0" err="1"/>
              <a:t>token</a:t>
            </a:r>
            <a:r>
              <a:rPr lang="es-ES" dirty="0"/>
              <a:t> es válido y/o que no ha expirado</a:t>
            </a:r>
          </a:p>
        </p:txBody>
      </p:sp>
      <p:grpSp>
        <p:nvGrpSpPr>
          <p:cNvPr id="10" name="Grupo 9">
            <a:extLst>
              <a:ext uri="{FF2B5EF4-FFF2-40B4-BE49-F238E27FC236}">
                <a16:creationId xmlns:a16="http://schemas.microsoft.com/office/drawing/2014/main" id="{1D7FFEBD-FD8B-409A-B398-F4C1DBB86F54}"/>
              </a:ext>
            </a:extLst>
          </p:cNvPr>
          <p:cNvGrpSpPr/>
          <p:nvPr/>
        </p:nvGrpSpPr>
        <p:grpSpPr>
          <a:xfrm>
            <a:off x="0" y="6048740"/>
            <a:ext cx="12192000" cy="798576"/>
            <a:chOff x="0" y="6048740"/>
            <a:chExt cx="12192000" cy="798576"/>
          </a:xfrm>
        </p:grpSpPr>
        <p:sp>
          <p:nvSpPr>
            <p:cNvPr id="12" name="Rectángulo 6">
              <a:extLst>
                <a:ext uri="{FF2B5EF4-FFF2-40B4-BE49-F238E27FC236}">
                  <a16:creationId xmlns:a16="http://schemas.microsoft.com/office/drawing/2014/main" id="{BE29374B-058B-477E-AF44-8B403165FAC0}"/>
                </a:ext>
              </a:extLst>
            </p:cNvPr>
            <p:cNvSpPr/>
            <p:nvPr/>
          </p:nvSpPr>
          <p:spPr bwMode="auto">
            <a:xfrm>
              <a:off x="0" y="6048740"/>
              <a:ext cx="12192000" cy="798576"/>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defRPr/>
              </a:pPr>
              <a:r>
                <a:rPr lang="es-ES" dirty="0">
                  <a:solidFill>
                    <a:schemeClr val="accent2"/>
                  </a:solidFill>
                </a:rPr>
                <a:t>ITI Core</a:t>
              </a:r>
              <a:endParaRPr dirty="0">
                <a:solidFill>
                  <a:schemeClr val="accent2"/>
                </a:solidFill>
              </a:endParaRPr>
            </a:p>
          </p:txBody>
        </p:sp>
        <p:pic>
          <p:nvPicPr>
            <p:cNvPr id="14" name="Imagen 13">
              <a:extLst>
                <a:ext uri="{FF2B5EF4-FFF2-40B4-BE49-F238E27FC236}">
                  <a16:creationId xmlns:a16="http://schemas.microsoft.com/office/drawing/2014/main" id="{3FBAE0D9-0CE8-4092-A6B7-0861B75EBB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56240" y="6198447"/>
              <a:ext cx="3696072" cy="499594"/>
            </a:xfrm>
            <a:prstGeom prst="rect">
              <a:avLst/>
            </a:prstGeom>
          </p:spPr>
        </p:pic>
        <p:cxnSp>
          <p:nvCxnSpPr>
            <p:cNvPr id="15" name="Conector recto 14">
              <a:extLst>
                <a:ext uri="{FF2B5EF4-FFF2-40B4-BE49-F238E27FC236}">
                  <a16:creationId xmlns:a16="http://schemas.microsoft.com/office/drawing/2014/main" id="{138CF91B-D6C6-48CD-88EF-E4A5DCF23F34}"/>
                </a:ext>
              </a:extLst>
            </p:cNvPr>
            <p:cNvCxnSpPr>
              <a:cxnSpLocks/>
            </p:cNvCxnSpPr>
            <p:nvPr/>
          </p:nvCxnSpPr>
          <p:spPr>
            <a:xfrm>
              <a:off x="0" y="6093296"/>
              <a:ext cx="12192000" cy="0"/>
            </a:xfrm>
            <a:prstGeom prst="line">
              <a:avLst/>
            </a:prstGeom>
            <a:ln w="38100"/>
          </p:spPr>
          <p:style>
            <a:lnRef idx="1">
              <a:schemeClr val="accent2"/>
            </a:lnRef>
            <a:fillRef idx="0">
              <a:schemeClr val="accent2"/>
            </a:fillRef>
            <a:effectRef idx="0">
              <a:schemeClr val="accent2"/>
            </a:effectRef>
            <a:fontRef idx="minor">
              <a:schemeClr val="tx1"/>
            </a:fontRef>
          </p:style>
        </p:cxnSp>
      </p:grpSp>
    </p:spTree>
    <p:extLst>
      <p:ext uri="{BB962C8B-B14F-4D97-AF65-F5344CB8AC3E}">
        <p14:creationId xmlns:p14="http://schemas.microsoft.com/office/powerpoint/2010/main" val="3657114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grpSp>
        <p:nvGrpSpPr>
          <p:cNvPr id="4" name="Grupo 3">
            <a:extLst>
              <a:ext uri="{FF2B5EF4-FFF2-40B4-BE49-F238E27FC236}">
                <a16:creationId xmlns:a16="http://schemas.microsoft.com/office/drawing/2014/main" id="{4C11355F-5B3F-4AC6-945F-D3A8C30093FA}"/>
              </a:ext>
            </a:extLst>
          </p:cNvPr>
          <p:cNvGrpSpPr/>
          <p:nvPr/>
        </p:nvGrpSpPr>
        <p:grpSpPr>
          <a:xfrm>
            <a:off x="0" y="-27384"/>
            <a:ext cx="12192000" cy="432048"/>
            <a:chOff x="0" y="-27384"/>
            <a:chExt cx="12192000" cy="432048"/>
          </a:xfrm>
        </p:grpSpPr>
        <p:sp>
          <p:nvSpPr>
            <p:cNvPr id="71" name="Rectángulo 11">
              <a:extLst>
                <a:ext uri="{FF2B5EF4-FFF2-40B4-BE49-F238E27FC236}">
                  <a16:creationId xmlns:a16="http://schemas.microsoft.com/office/drawing/2014/main" id="{6F96B11C-C902-4C1A-95F5-771788C39BFB}"/>
                </a:ext>
              </a:extLst>
            </p:cNvPr>
            <p:cNvSpPr/>
            <p:nvPr/>
          </p:nvSpPr>
          <p:spPr bwMode="auto">
            <a:xfrm>
              <a:off x="0" y="-27384"/>
              <a:ext cx="12192000" cy="432048"/>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defRPr/>
              </a:pPr>
              <a:r>
                <a:rPr lang="es-ES" dirty="0"/>
                <a:t>Iniciar proyecto usando plantilla</a:t>
              </a:r>
              <a:endParaRPr dirty="0"/>
            </a:p>
          </p:txBody>
        </p:sp>
        <p:sp>
          <p:nvSpPr>
            <p:cNvPr id="2" name="CuadroTexto 1">
              <a:extLst>
                <a:ext uri="{FF2B5EF4-FFF2-40B4-BE49-F238E27FC236}">
                  <a16:creationId xmlns:a16="http://schemas.microsoft.com/office/drawing/2014/main" id="{CEEBC056-0D88-4014-BA75-93B96A3FF747}"/>
                </a:ext>
              </a:extLst>
            </p:cNvPr>
            <p:cNvSpPr txBox="1"/>
            <p:nvPr/>
          </p:nvSpPr>
          <p:spPr>
            <a:xfrm>
              <a:off x="0" y="-1235"/>
              <a:ext cx="1101584" cy="369332"/>
            </a:xfrm>
            <a:prstGeom prst="rect">
              <a:avLst/>
            </a:prstGeom>
            <a:noFill/>
          </p:spPr>
          <p:txBody>
            <a:bodyPr wrap="none" rtlCol="0">
              <a:spAutoFit/>
            </a:bodyPr>
            <a:lstStyle/>
            <a:p>
              <a:r>
                <a:rPr lang="es-ES" dirty="0">
                  <a:solidFill>
                    <a:schemeClr val="bg1"/>
                  </a:solidFill>
                </a:rPr>
                <a:t>OBJETIVO</a:t>
              </a:r>
            </a:p>
          </p:txBody>
        </p:sp>
      </p:grpSp>
      <p:sp>
        <p:nvSpPr>
          <p:cNvPr id="14" name="Rectángulo 13">
            <a:extLst>
              <a:ext uri="{FF2B5EF4-FFF2-40B4-BE49-F238E27FC236}">
                <a16:creationId xmlns:a16="http://schemas.microsoft.com/office/drawing/2014/main" id="{8B44FD3D-572B-4E80-BC0E-C9E66294CCB6}"/>
              </a:ext>
            </a:extLst>
          </p:cNvPr>
          <p:cNvSpPr/>
          <p:nvPr/>
        </p:nvSpPr>
        <p:spPr bwMode="auto">
          <a:xfrm>
            <a:off x="-528736" y="495467"/>
            <a:ext cx="6696744" cy="584775"/>
          </a:xfrm>
          <a:prstGeom prst="rect">
            <a:avLst/>
          </a:prstGeom>
          <a:noFill/>
        </p:spPr>
        <p:txBody>
          <a:bodyPr wrap="square" lIns="91440" tIns="45720" rIns="91440" bIns="45720">
            <a:spAutoFit/>
          </a:bodyPr>
          <a:lstStyle/>
          <a:p>
            <a:pPr algn="ctr"/>
            <a:r>
              <a:rPr lang="es-ES" sz="3200" b="1" cap="none" spc="0" dirty="0">
                <a:ln w="0"/>
                <a:solidFill>
                  <a:schemeClr val="accent2"/>
                </a:solidFill>
                <a:effectLst/>
              </a:rPr>
              <a:t>Poner en marcha el </a:t>
            </a:r>
            <a:r>
              <a:rPr lang="es-ES" sz="3200" b="1" cap="none" spc="0" dirty="0" err="1">
                <a:ln w="0"/>
                <a:solidFill>
                  <a:schemeClr val="accent2"/>
                </a:solidFill>
                <a:effectLst/>
              </a:rPr>
              <a:t>frontend</a:t>
            </a:r>
            <a:endParaRPr lang="es-ES" sz="3200" b="1" cap="none" spc="0" dirty="0">
              <a:ln w="0"/>
              <a:solidFill>
                <a:schemeClr val="accent2"/>
              </a:solidFill>
              <a:effectLst/>
            </a:endParaRPr>
          </a:p>
        </p:txBody>
      </p:sp>
      <p:sp>
        <p:nvSpPr>
          <p:cNvPr id="3" name="Título 2"/>
          <p:cNvSpPr>
            <a:spLocks noGrp="1"/>
          </p:cNvSpPr>
          <p:nvPr>
            <p:ph type="title"/>
          </p:nvPr>
        </p:nvSpPr>
        <p:spPr/>
        <p:txBody>
          <a:bodyPr/>
          <a:lstStyle/>
          <a:p>
            <a:r>
              <a:rPr lang="es-ES" dirty="0"/>
              <a:t> </a:t>
            </a:r>
          </a:p>
        </p:txBody>
      </p:sp>
      <p:sp>
        <p:nvSpPr>
          <p:cNvPr id="18" name="Título 8">
            <a:extLst>
              <a:ext uri="{FF2B5EF4-FFF2-40B4-BE49-F238E27FC236}">
                <a16:creationId xmlns:a16="http://schemas.microsoft.com/office/drawing/2014/main" id="{1815DB8B-9741-487E-8E6F-D268444B7606}"/>
              </a:ext>
            </a:extLst>
          </p:cNvPr>
          <p:cNvSpPr txBox="1">
            <a:spLocks/>
          </p:cNvSpPr>
          <p:nvPr/>
        </p:nvSpPr>
        <p:spPr bwMode="auto">
          <a:xfrm>
            <a:off x="1917402" y="1302208"/>
            <a:ext cx="6050806" cy="388480"/>
          </a:xfrm>
          <a:prstGeom prst="rect">
            <a:avLst/>
          </a:prstGeom>
        </p:spPr>
        <p:txBody>
          <a:bodyPr vert="horz" lIns="91440" tIns="45720" rIns="91440" bIns="45720" rtlCol="0" anchor="ctr">
            <a:normAutofit fontScale="90000" lnSpcReduction="10000"/>
          </a:bodyPr>
          <a:lstStyle>
            <a:lvl1pPr algn="l" defTabSz="914400">
              <a:lnSpc>
                <a:spcPct val="90000"/>
              </a:lnSpc>
              <a:spcBef>
                <a:spcPts val="0"/>
              </a:spcBef>
              <a:buNone/>
              <a:defRPr sz="4400">
                <a:solidFill>
                  <a:schemeClr val="tx1"/>
                </a:solidFill>
                <a:latin typeface="+mj-lt"/>
                <a:ea typeface="+mj-ea"/>
                <a:cs typeface="+mj-cs"/>
              </a:defRPr>
            </a:lvl1pPr>
          </a:lstStyle>
          <a:p>
            <a:r>
              <a:rPr lang="es-ES" sz="2400" b="1" dirty="0"/>
              <a:t>Abrir en Visual Studio </a:t>
            </a:r>
            <a:r>
              <a:rPr lang="es-ES" sz="2400" b="1" dirty="0" err="1"/>
              <a:t>Code</a:t>
            </a:r>
            <a:r>
              <a:rPr lang="es-ES" sz="2400" b="1" dirty="0"/>
              <a:t> la carpeta </a:t>
            </a:r>
            <a:r>
              <a:rPr lang="es-ES" sz="2400" b="1" dirty="0" err="1"/>
              <a:t>sources</a:t>
            </a:r>
            <a:r>
              <a:rPr lang="es-ES" sz="2400" b="1" dirty="0"/>
              <a:t>/web</a:t>
            </a:r>
          </a:p>
        </p:txBody>
      </p:sp>
      <p:pic>
        <p:nvPicPr>
          <p:cNvPr id="11" name="Imagen 10"/>
          <p:cNvPicPr>
            <a:picLocks noChangeAspect="1"/>
          </p:cNvPicPr>
          <p:nvPr/>
        </p:nvPicPr>
        <p:blipFill>
          <a:blip r:embed="rId2"/>
          <a:stretch>
            <a:fillRect/>
          </a:stretch>
        </p:blipFill>
        <p:spPr>
          <a:xfrm>
            <a:off x="2063552" y="1810975"/>
            <a:ext cx="5688632" cy="4059903"/>
          </a:xfrm>
          <a:prstGeom prst="rect">
            <a:avLst/>
          </a:prstGeom>
        </p:spPr>
      </p:pic>
      <p:grpSp>
        <p:nvGrpSpPr>
          <p:cNvPr id="12" name="Grupo 11">
            <a:extLst>
              <a:ext uri="{FF2B5EF4-FFF2-40B4-BE49-F238E27FC236}">
                <a16:creationId xmlns:a16="http://schemas.microsoft.com/office/drawing/2014/main" id="{4BAD5FDB-A29D-4FB5-8914-A1205EF07193}"/>
              </a:ext>
            </a:extLst>
          </p:cNvPr>
          <p:cNvGrpSpPr/>
          <p:nvPr/>
        </p:nvGrpSpPr>
        <p:grpSpPr>
          <a:xfrm>
            <a:off x="0" y="6048740"/>
            <a:ext cx="12192000" cy="798576"/>
            <a:chOff x="0" y="6048740"/>
            <a:chExt cx="12192000" cy="798576"/>
          </a:xfrm>
        </p:grpSpPr>
        <p:sp>
          <p:nvSpPr>
            <p:cNvPr id="13" name="Rectángulo 6">
              <a:extLst>
                <a:ext uri="{FF2B5EF4-FFF2-40B4-BE49-F238E27FC236}">
                  <a16:creationId xmlns:a16="http://schemas.microsoft.com/office/drawing/2014/main" id="{8EBF2489-CCA4-48E4-9F00-5AA9CD4811DE}"/>
                </a:ext>
              </a:extLst>
            </p:cNvPr>
            <p:cNvSpPr/>
            <p:nvPr/>
          </p:nvSpPr>
          <p:spPr bwMode="auto">
            <a:xfrm>
              <a:off x="0" y="6048740"/>
              <a:ext cx="12192000" cy="798576"/>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defRPr/>
              </a:pPr>
              <a:r>
                <a:rPr lang="es-ES" dirty="0">
                  <a:solidFill>
                    <a:schemeClr val="accent2"/>
                  </a:solidFill>
                </a:rPr>
                <a:t>ITI Core</a:t>
              </a:r>
              <a:endParaRPr dirty="0">
                <a:solidFill>
                  <a:schemeClr val="accent2"/>
                </a:solidFill>
              </a:endParaRPr>
            </a:p>
          </p:txBody>
        </p:sp>
        <p:pic>
          <p:nvPicPr>
            <p:cNvPr id="15" name="Imagen 14">
              <a:extLst>
                <a:ext uri="{FF2B5EF4-FFF2-40B4-BE49-F238E27FC236}">
                  <a16:creationId xmlns:a16="http://schemas.microsoft.com/office/drawing/2014/main" id="{AF36F141-7E34-4FFF-9F5D-E06C8278F6A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56240" y="6198447"/>
              <a:ext cx="3696072" cy="499594"/>
            </a:xfrm>
            <a:prstGeom prst="rect">
              <a:avLst/>
            </a:prstGeom>
          </p:spPr>
        </p:pic>
        <p:cxnSp>
          <p:nvCxnSpPr>
            <p:cNvPr id="16" name="Conector recto 15">
              <a:extLst>
                <a:ext uri="{FF2B5EF4-FFF2-40B4-BE49-F238E27FC236}">
                  <a16:creationId xmlns:a16="http://schemas.microsoft.com/office/drawing/2014/main" id="{5E8FAAD2-4CA2-4F6D-961E-4C9144CB3F2E}"/>
                </a:ext>
              </a:extLst>
            </p:cNvPr>
            <p:cNvCxnSpPr>
              <a:cxnSpLocks/>
            </p:cNvCxnSpPr>
            <p:nvPr/>
          </p:nvCxnSpPr>
          <p:spPr>
            <a:xfrm>
              <a:off x="0" y="6093296"/>
              <a:ext cx="12192000" cy="0"/>
            </a:xfrm>
            <a:prstGeom prst="line">
              <a:avLst/>
            </a:prstGeom>
            <a:ln w="38100"/>
          </p:spPr>
          <p:style>
            <a:lnRef idx="1">
              <a:schemeClr val="accent2"/>
            </a:lnRef>
            <a:fillRef idx="0">
              <a:schemeClr val="accent2"/>
            </a:fillRef>
            <a:effectRef idx="0">
              <a:schemeClr val="accent2"/>
            </a:effectRef>
            <a:fontRef idx="minor">
              <a:schemeClr val="tx1"/>
            </a:fontRef>
          </p:style>
        </p:cxnSp>
      </p:grpSp>
    </p:spTree>
    <p:extLst>
      <p:ext uri="{BB962C8B-B14F-4D97-AF65-F5344CB8AC3E}">
        <p14:creationId xmlns:p14="http://schemas.microsoft.com/office/powerpoint/2010/main" val="18171051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grpSp>
        <p:nvGrpSpPr>
          <p:cNvPr id="4" name="Grupo 3">
            <a:extLst>
              <a:ext uri="{FF2B5EF4-FFF2-40B4-BE49-F238E27FC236}">
                <a16:creationId xmlns:a16="http://schemas.microsoft.com/office/drawing/2014/main" id="{4C11355F-5B3F-4AC6-945F-D3A8C30093FA}"/>
              </a:ext>
            </a:extLst>
          </p:cNvPr>
          <p:cNvGrpSpPr/>
          <p:nvPr/>
        </p:nvGrpSpPr>
        <p:grpSpPr>
          <a:xfrm>
            <a:off x="0" y="-27384"/>
            <a:ext cx="12192000" cy="432048"/>
            <a:chOff x="0" y="-27384"/>
            <a:chExt cx="12192000" cy="432048"/>
          </a:xfrm>
        </p:grpSpPr>
        <p:sp>
          <p:nvSpPr>
            <p:cNvPr id="71" name="Rectángulo 11">
              <a:extLst>
                <a:ext uri="{FF2B5EF4-FFF2-40B4-BE49-F238E27FC236}">
                  <a16:creationId xmlns:a16="http://schemas.microsoft.com/office/drawing/2014/main" id="{6F96B11C-C902-4C1A-95F5-771788C39BFB}"/>
                </a:ext>
              </a:extLst>
            </p:cNvPr>
            <p:cNvSpPr/>
            <p:nvPr/>
          </p:nvSpPr>
          <p:spPr bwMode="auto">
            <a:xfrm>
              <a:off x="0" y="-27384"/>
              <a:ext cx="12192000" cy="432048"/>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defRPr/>
              </a:pPr>
              <a:r>
                <a:rPr lang="es-ES" dirty="0"/>
                <a:t>Iniciar proyecto usando plantilla</a:t>
              </a:r>
            </a:p>
          </p:txBody>
        </p:sp>
        <p:sp>
          <p:nvSpPr>
            <p:cNvPr id="2" name="CuadroTexto 1">
              <a:extLst>
                <a:ext uri="{FF2B5EF4-FFF2-40B4-BE49-F238E27FC236}">
                  <a16:creationId xmlns:a16="http://schemas.microsoft.com/office/drawing/2014/main" id="{CEEBC056-0D88-4014-BA75-93B96A3FF747}"/>
                </a:ext>
              </a:extLst>
            </p:cNvPr>
            <p:cNvSpPr txBox="1"/>
            <p:nvPr/>
          </p:nvSpPr>
          <p:spPr>
            <a:xfrm>
              <a:off x="0" y="-1235"/>
              <a:ext cx="184731" cy="369332"/>
            </a:xfrm>
            <a:prstGeom prst="rect">
              <a:avLst/>
            </a:prstGeom>
            <a:noFill/>
          </p:spPr>
          <p:txBody>
            <a:bodyPr wrap="none" rtlCol="0">
              <a:spAutoFit/>
            </a:bodyPr>
            <a:lstStyle/>
            <a:p>
              <a:endParaRPr lang="es-ES" dirty="0">
                <a:solidFill>
                  <a:schemeClr val="bg1"/>
                </a:solidFill>
              </a:endParaRPr>
            </a:p>
          </p:txBody>
        </p:sp>
      </p:grpSp>
      <p:sp>
        <p:nvSpPr>
          <p:cNvPr id="15" name="Título 14"/>
          <p:cNvSpPr>
            <a:spLocks noGrp="1"/>
          </p:cNvSpPr>
          <p:nvPr>
            <p:ph type="title"/>
          </p:nvPr>
        </p:nvSpPr>
        <p:spPr/>
        <p:txBody>
          <a:bodyPr/>
          <a:lstStyle/>
          <a:p>
            <a:r>
              <a:rPr lang="es-ES" dirty="0"/>
              <a:t> </a:t>
            </a:r>
          </a:p>
        </p:txBody>
      </p:sp>
      <p:pic>
        <p:nvPicPr>
          <p:cNvPr id="17" name="Imagen 16"/>
          <p:cNvPicPr>
            <a:picLocks noChangeAspect="1"/>
          </p:cNvPicPr>
          <p:nvPr/>
        </p:nvPicPr>
        <p:blipFill>
          <a:blip r:embed="rId2"/>
          <a:stretch>
            <a:fillRect/>
          </a:stretch>
        </p:blipFill>
        <p:spPr bwMode="auto">
          <a:xfrm>
            <a:off x="1917402" y="1690688"/>
            <a:ext cx="6770886" cy="4175876"/>
          </a:xfrm>
          <a:prstGeom prst="rect">
            <a:avLst/>
          </a:prstGeom>
        </p:spPr>
      </p:pic>
      <p:sp>
        <p:nvSpPr>
          <p:cNvPr id="19" name="Rectángulo 18">
            <a:extLst>
              <a:ext uri="{FF2B5EF4-FFF2-40B4-BE49-F238E27FC236}">
                <a16:creationId xmlns:a16="http://schemas.microsoft.com/office/drawing/2014/main" id="{8B44FD3D-572B-4E80-BC0E-C9E66294CCB6}"/>
              </a:ext>
            </a:extLst>
          </p:cNvPr>
          <p:cNvSpPr/>
          <p:nvPr/>
        </p:nvSpPr>
        <p:spPr bwMode="auto">
          <a:xfrm>
            <a:off x="-528736" y="495467"/>
            <a:ext cx="6696744" cy="584775"/>
          </a:xfrm>
          <a:prstGeom prst="rect">
            <a:avLst/>
          </a:prstGeom>
          <a:noFill/>
        </p:spPr>
        <p:txBody>
          <a:bodyPr wrap="square" lIns="91440" tIns="45720" rIns="91440" bIns="45720">
            <a:spAutoFit/>
          </a:bodyPr>
          <a:lstStyle/>
          <a:p>
            <a:pPr algn="ctr"/>
            <a:r>
              <a:rPr lang="es-ES" sz="3200" b="1" cap="none" spc="0" dirty="0">
                <a:ln w="0"/>
                <a:solidFill>
                  <a:schemeClr val="accent2"/>
                </a:solidFill>
                <a:effectLst/>
              </a:rPr>
              <a:t>Poner en marcha el </a:t>
            </a:r>
            <a:r>
              <a:rPr lang="es-ES" sz="3200" b="1" cap="none" spc="0" dirty="0" err="1">
                <a:ln w="0"/>
                <a:solidFill>
                  <a:schemeClr val="accent2"/>
                </a:solidFill>
                <a:effectLst/>
              </a:rPr>
              <a:t>frontend</a:t>
            </a:r>
            <a:endParaRPr lang="es-ES" sz="3200" b="1" cap="none" spc="0" dirty="0">
              <a:ln w="0"/>
              <a:solidFill>
                <a:schemeClr val="accent2"/>
              </a:solidFill>
              <a:effectLst/>
            </a:endParaRPr>
          </a:p>
        </p:txBody>
      </p:sp>
      <p:sp>
        <p:nvSpPr>
          <p:cNvPr id="20" name="Título 8">
            <a:extLst>
              <a:ext uri="{FF2B5EF4-FFF2-40B4-BE49-F238E27FC236}">
                <a16:creationId xmlns:a16="http://schemas.microsoft.com/office/drawing/2014/main" id="{1815DB8B-9741-487E-8E6F-D268444B7606}"/>
              </a:ext>
            </a:extLst>
          </p:cNvPr>
          <p:cNvSpPr txBox="1">
            <a:spLocks/>
          </p:cNvSpPr>
          <p:nvPr/>
        </p:nvSpPr>
        <p:spPr bwMode="auto">
          <a:xfrm>
            <a:off x="1917402" y="1302208"/>
            <a:ext cx="6050806" cy="388480"/>
          </a:xfrm>
          <a:prstGeom prst="rect">
            <a:avLst/>
          </a:prstGeom>
        </p:spPr>
        <p:txBody>
          <a:bodyPr vert="horz" lIns="91440" tIns="45720" rIns="91440" bIns="45720" rtlCol="0" anchor="ctr">
            <a:normAutofit fontScale="90000" lnSpcReduction="10000"/>
          </a:bodyPr>
          <a:lstStyle>
            <a:lvl1pPr algn="l" defTabSz="914400">
              <a:lnSpc>
                <a:spcPct val="90000"/>
              </a:lnSpc>
              <a:spcBef>
                <a:spcPts val="0"/>
              </a:spcBef>
              <a:buNone/>
              <a:defRPr sz="4400">
                <a:solidFill>
                  <a:schemeClr val="tx1"/>
                </a:solidFill>
                <a:latin typeface="+mj-lt"/>
                <a:ea typeface="+mj-ea"/>
                <a:cs typeface="+mj-cs"/>
              </a:defRPr>
            </a:lvl1pPr>
          </a:lstStyle>
          <a:p>
            <a:r>
              <a:rPr lang="es-ES" sz="2400" b="1" dirty="0"/>
              <a:t>Abrir un nuevo terminal</a:t>
            </a:r>
          </a:p>
        </p:txBody>
      </p:sp>
      <p:grpSp>
        <p:nvGrpSpPr>
          <p:cNvPr id="12" name="Grupo 11">
            <a:extLst>
              <a:ext uri="{FF2B5EF4-FFF2-40B4-BE49-F238E27FC236}">
                <a16:creationId xmlns:a16="http://schemas.microsoft.com/office/drawing/2014/main" id="{C047D198-6880-4E05-8662-A347FF26FA85}"/>
              </a:ext>
            </a:extLst>
          </p:cNvPr>
          <p:cNvGrpSpPr/>
          <p:nvPr/>
        </p:nvGrpSpPr>
        <p:grpSpPr>
          <a:xfrm>
            <a:off x="0" y="6048740"/>
            <a:ext cx="12192000" cy="798576"/>
            <a:chOff x="0" y="6048740"/>
            <a:chExt cx="12192000" cy="798576"/>
          </a:xfrm>
        </p:grpSpPr>
        <p:sp>
          <p:nvSpPr>
            <p:cNvPr id="13" name="Rectángulo 6">
              <a:extLst>
                <a:ext uri="{FF2B5EF4-FFF2-40B4-BE49-F238E27FC236}">
                  <a16:creationId xmlns:a16="http://schemas.microsoft.com/office/drawing/2014/main" id="{A7789D75-488E-417D-BAF6-9876F28092A3}"/>
                </a:ext>
              </a:extLst>
            </p:cNvPr>
            <p:cNvSpPr/>
            <p:nvPr/>
          </p:nvSpPr>
          <p:spPr bwMode="auto">
            <a:xfrm>
              <a:off x="0" y="6048740"/>
              <a:ext cx="12192000" cy="798576"/>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defRPr/>
              </a:pPr>
              <a:r>
                <a:rPr lang="es-ES" dirty="0">
                  <a:solidFill>
                    <a:schemeClr val="accent2"/>
                  </a:solidFill>
                </a:rPr>
                <a:t>ITI Core</a:t>
              </a:r>
              <a:endParaRPr dirty="0">
                <a:solidFill>
                  <a:schemeClr val="accent2"/>
                </a:solidFill>
              </a:endParaRPr>
            </a:p>
          </p:txBody>
        </p:sp>
        <p:pic>
          <p:nvPicPr>
            <p:cNvPr id="14" name="Imagen 13">
              <a:extLst>
                <a:ext uri="{FF2B5EF4-FFF2-40B4-BE49-F238E27FC236}">
                  <a16:creationId xmlns:a16="http://schemas.microsoft.com/office/drawing/2014/main" id="{59C8307E-0462-4336-A104-07B1D9C9A93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56240" y="6198447"/>
              <a:ext cx="3696072" cy="499594"/>
            </a:xfrm>
            <a:prstGeom prst="rect">
              <a:avLst/>
            </a:prstGeom>
          </p:spPr>
        </p:pic>
        <p:cxnSp>
          <p:nvCxnSpPr>
            <p:cNvPr id="16" name="Conector recto 15">
              <a:extLst>
                <a:ext uri="{FF2B5EF4-FFF2-40B4-BE49-F238E27FC236}">
                  <a16:creationId xmlns:a16="http://schemas.microsoft.com/office/drawing/2014/main" id="{975C2CA8-655C-4CBF-9CBA-E4FC1287FF01}"/>
                </a:ext>
              </a:extLst>
            </p:cNvPr>
            <p:cNvCxnSpPr>
              <a:cxnSpLocks/>
            </p:cNvCxnSpPr>
            <p:nvPr/>
          </p:nvCxnSpPr>
          <p:spPr>
            <a:xfrm>
              <a:off x="0" y="6093296"/>
              <a:ext cx="12192000" cy="0"/>
            </a:xfrm>
            <a:prstGeom prst="line">
              <a:avLst/>
            </a:prstGeom>
            <a:ln w="38100"/>
          </p:spPr>
          <p:style>
            <a:lnRef idx="1">
              <a:schemeClr val="accent2"/>
            </a:lnRef>
            <a:fillRef idx="0">
              <a:schemeClr val="accent2"/>
            </a:fillRef>
            <a:effectRef idx="0">
              <a:schemeClr val="accent2"/>
            </a:effectRef>
            <a:fontRef idx="minor">
              <a:schemeClr val="tx1"/>
            </a:fontRef>
          </p:style>
        </p:cxnSp>
      </p:grpSp>
    </p:spTree>
    <p:extLst>
      <p:ext uri="{BB962C8B-B14F-4D97-AF65-F5344CB8AC3E}">
        <p14:creationId xmlns:p14="http://schemas.microsoft.com/office/powerpoint/2010/main" val="2880089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grpSp>
        <p:nvGrpSpPr>
          <p:cNvPr id="4" name="Grupo 3">
            <a:extLst>
              <a:ext uri="{FF2B5EF4-FFF2-40B4-BE49-F238E27FC236}">
                <a16:creationId xmlns:a16="http://schemas.microsoft.com/office/drawing/2014/main" id="{4C11355F-5B3F-4AC6-945F-D3A8C30093FA}"/>
              </a:ext>
            </a:extLst>
          </p:cNvPr>
          <p:cNvGrpSpPr/>
          <p:nvPr/>
        </p:nvGrpSpPr>
        <p:grpSpPr>
          <a:xfrm>
            <a:off x="0" y="-27384"/>
            <a:ext cx="12192000" cy="432048"/>
            <a:chOff x="0" y="-27384"/>
            <a:chExt cx="12192000" cy="432048"/>
          </a:xfrm>
        </p:grpSpPr>
        <p:sp>
          <p:nvSpPr>
            <p:cNvPr id="71" name="Rectángulo 11">
              <a:extLst>
                <a:ext uri="{FF2B5EF4-FFF2-40B4-BE49-F238E27FC236}">
                  <a16:creationId xmlns:a16="http://schemas.microsoft.com/office/drawing/2014/main" id="{6F96B11C-C902-4C1A-95F5-771788C39BFB}"/>
                </a:ext>
              </a:extLst>
            </p:cNvPr>
            <p:cNvSpPr/>
            <p:nvPr/>
          </p:nvSpPr>
          <p:spPr bwMode="auto">
            <a:xfrm>
              <a:off x="0" y="-27384"/>
              <a:ext cx="12192000" cy="432048"/>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defRPr/>
              </a:pPr>
              <a:r>
                <a:rPr lang="es-ES" dirty="0"/>
                <a:t>Iniciar proyecto usando plantilla</a:t>
              </a:r>
            </a:p>
          </p:txBody>
        </p:sp>
        <p:sp>
          <p:nvSpPr>
            <p:cNvPr id="2" name="CuadroTexto 1">
              <a:extLst>
                <a:ext uri="{FF2B5EF4-FFF2-40B4-BE49-F238E27FC236}">
                  <a16:creationId xmlns:a16="http://schemas.microsoft.com/office/drawing/2014/main" id="{CEEBC056-0D88-4014-BA75-93B96A3FF747}"/>
                </a:ext>
              </a:extLst>
            </p:cNvPr>
            <p:cNvSpPr txBox="1"/>
            <p:nvPr/>
          </p:nvSpPr>
          <p:spPr>
            <a:xfrm>
              <a:off x="0" y="-1235"/>
              <a:ext cx="184731" cy="369332"/>
            </a:xfrm>
            <a:prstGeom prst="rect">
              <a:avLst/>
            </a:prstGeom>
            <a:noFill/>
          </p:spPr>
          <p:txBody>
            <a:bodyPr wrap="none" rtlCol="0">
              <a:spAutoFit/>
            </a:bodyPr>
            <a:lstStyle/>
            <a:p>
              <a:endParaRPr lang="es-ES" dirty="0">
                <a:solidFill>
                  <a:schemeClr val="bg1"/>
                </a:solidFill>
              </a:endParaRPr>
            </a:p>
          </p:txBody>
        </p:sp>
      </p:grpSp>
      <p:sp>
        <p:nvSpPr>
          <p:cNvPr id="15" name="Título 14"/>
          <p:cNvSpPr>
            <a:spLocks noGrp="1"/>
          </p:cNvSpPr>
          <p:nvPr>
            <p:ph type="title"/>
          </p:nvPr>
        </p:nvSpPr>
        <p:spPr/>
        <p:txBody>
          <a:bodyPr/>
          <a:lstStyle/>
          <a:p>
            <a:r>
              <a:rPr lang="es-ES" dirty="0"/>
              <a:t> </a:t>
            </a:r>
          </a:p>
        </p:txBody>
      </p:sp>
      <p:sp>
        <p:nvSpPr>
          <p:cNvPr id="19" name="Rectángulo 18">
            <a:extLst>
              <a:ext uri="{FF2B5EF4-FFF2-40B4-BE49-F238E27FC236}">
                <a16:creationId xmlns:a16="http://schemas.microsoft.com/office/drawing/2014/main" id="{8B44FD3D-572B-4E80-BC0E-C9E66294CCB6}"/>
              </a:ext>
            </a:extLst>
          </p:cNvPr>
          <p:cNvSpPr/>
          <p:nvPr/>
        </p:nvSpPr>
        <p:spPr bwMode="auto">
          <a:xfrm>
            <a:off x="-528736" y="495467"/>
            <a:ext cx="6696744" cy="584775"/>
          </a:xfrm>
          <a:prstGeom prst="rect">
            <a:avLst/>
          </a:prstGeom>
          <a:noFill/>
        </p:spPr>
        <p:txBody>
          <a:bodyPr wrap="square" lIns="91440" tIns="45720" rIns="91440" bIns="45720">
            <a:spAutoFit/>
          </a:bodyPr>
          <a:lstStyle/>
          <a:p>
            <a:pPr algn="ctr"/>
            <a:r>
              <a:rPr lang="es-ES" sz="3200" b="1" cap="none" spc="0" dirty="0">
                <a:ln w="0"/>
                <a:solidFill>
                  <a:schemeClr val="accent2"/>
                </a:solidFill>
                <a:effectLst/>
              </a:rPr>
              <a:t>Poner en marcha el </a:t>
            </a:r>
            <a:r>
              <a:rPr lang="es-ES" sz="3200" b="1" cap="none" spc="0" dirty="0" err="1">
                <a:ln w="0"/>
                <a:solidFill>
                  <a:schemeClr val="accent2"/>
                </a:solidFill>
                <a:effectLst/>
              </a:rPr>
              <a:t>frontend</a:t>
            </a:r>
            <a:endParaRPr lang="es-ES" sz="3200" b="1" cap="none" spc="0" dirty="0">
              <a:ln w="0"/>
              <a:solidFill>
                <a:schemeClr val="accent2"/>
              </a:solidFill>
              <a:effectLst/>
            </a:endParaRPr>
          </a:p>
        </p:txBody>
      </p:sp>
      <p:sp>
        <p:nvSpPr>
          <p:cNvPr id="20" name="Título 8">
            <a:extLst>
              <a:ext uri="{FF2B5EF4-FFF2-40B4-BE49-F238E27FC236}">
                <a16:creationId xmlns:a16="http://schemas.microsoft.com/office/drawing/2014/main" id="{1815DB8B-9741-487E-8E6F-D268444B7606}"/>
              </a:ext>
            </a:extLst>
          </p:cNvPr>
          <p:cNvSpPr txBox="1">
            <a:spLocks/>
          </p:cNvSpPr>
          <p:nvPr/>
        </p:nvSpPr>
        <p:spPr bwMode="auto">
          <a:xfrm>
            <a:off x="282793" y="1118509"/>
            <a:ext cx="4637935" cy="388480"/>
          </a:xfrm>
          <a:prstGeom prst="rect">
            <a:avLst/>
          </a:prstGeom>
        </p:spPr>
        <p:txBody>
          <a:bodyPr vert="horz" lIns="91440" tIns="45720" rIns="91440" bIns="45720" rtlCol="0" anchor="ctr">
            <a:normAutofit fontScale="90000" lnSpcReduction="10000"/>
          </a:bodyPr>
          <a:lstStyle>
            <a:lvl1pPr algn="l" defTabSz="914400">
              <a:lnSpc>
                <a:spcPct val="90000"/>
              </a:lnSpc>
              <a:spcBef>
                <a:spcPts val="0"/>
              </a:spcBef>
              <a:buNone/>
              <a:defRPr sz="4400">
                <a:solidFill>
                  <a:schemeClr val="tx1"/>
                </a:solidFill>
                <a:latin typeface="+mj-lt"/>
                <a:ea typeface="+mj-ea"/>
                <a:cs typeface="+mj-cs"/>
              </a:defRPr>
            </a:lvl1pPr>
          </a:lstStyle>
          <a:p>
            <a:r>
              <a:rPr lang="es-ES" sz="2400" b="1" dirty="0"/>
              <a:t>Ejecutar comando </a:t>
            </a:r>
            <a:r>
              <a:rPr lang="es-ES" sz="2400" b="1" dirty="0" err="1">
                <a:solidFill>
                  <a:schemeClr val="accent2">
                    <a:lumMod val="75000"/>
                  </a:schemeClr>
                </a:solidFill>
              </a:rPr>
              <a:t>npm</a:t>
            </a:r>
            <a:r>
              <a:rPr lang="es-ES" sz="2400" b="1" dirty="0">
                <a:solidFill>
                  <a:schemeClr val="accent2">
                    <a:lumMod val="75000"/>
                  </a:schemeClr>
                </a:solidFill>
              </a:rPr>
              <a:t> </a:t>
            </a:r>
            <a:r>
              <a:rPr lang="es-ES" sz="2400" b="1" dirty="0" err="1">
                <a:solidFill>
                  <a:schemeClr val="accent2">
                    <a:lumMod val="75000"/>
                  </a:schemeClr>
                </a:solidFill>
              </a:rPr>
              <a:t>install</a:t>
            </a:r>
            <a:endParaRPr lang="es-ES" sz="2400" b="1" dirty="0">
              <a:solidFill>
                <a:schemeClr val="accent2">
                  <a:lumMod val="75000"/>
                </a:schemeClr>
              </a:solidFill>
            </a:endParaRPr>
          </a:p>
        </p:txBody>
      </p:sp>
      <p:pic>
        <p:nvPicPr>
          <p:cNvPr id="3" name="Imagen 2"/>
          <p:cNvPicPr>
            <a:picLocks noChangeAspect="1"/>
          </p:cNvPicPr>
          <p:nvPr/>
        </p:nvPicPr>
        <p:blipFill>
          <a:blip r:embed="rId2"/>
          <a:stretch>
            <a:fillRect/>
          </a:stretch>
        </p:blipFill>
        <p:spPr>
          <a:xfrm>
            <a:off x="385746" y="1506989"/>
            <a:ext cx="5328592" cy="1337380"/>
          </a:xfrm>
          <a:prstGeom prst="rect">
            <a:avLst/>
          </a:prstGeom>
        </p:spPr>
      </p:pic>
      <p:sp>
        <p:nvSpPr>
          <p:cNvPr id="13" name="Título 8">
            <a:extLst>
              <a:ext uri="{FF2B5EF4-FFF2-40B4-BE49-F238E27FC236}">
                <a16:creationId xmlns:a16="http://schemas.microsoft.com/office/drawing/2014/main" id="{1815DB8B-9741-487E-8E6F-D268444B7606}"/>
              </a:ext>
            </a:extLst>
          </p:cNvPr>
          <p:cNvSpPr txBox="1">
            <a:spLocks/>
          </p:cNvSpPr>
          <p:nvPr/>
        </p:nvSpPr>
        <p:spPr bwMode="auto">
          <a:xfrm>
            <a:off x="6507948" y="1099752"/>
            <a:ext cx="3384376" cy="388480"/>
          </a:xfrm>
          <a:prstGeom prst="rect">
            <a:avLst/>
          </a:prstGeom>
        </p:spPr>
        <p:txBody>
          <a:bodyPr vert="horz" lIns="91440" tIns="45720" rIns="91440" bIns="45720" rtlCol="0" anchor="ctr">
            <a:normAutofit fontScale="90000" lnSpcReduction="10000"/>
          </a:bodyPr>
          <a:lstStyle>
            <a:lvl1pPr algn="l" defTabSz="914400">
              <a:lnSpc>
                <a:spcPct val="90000"/>
              </a:lnSpc>
              <a:spcBef>
                <a:spcPts val="0"/>
              </a:spcBef>
              <a:buNone/>
              <a:defRPr sz="4400">
                <a:solidFill>
                  <a:schemeClr val="tx1"/>
                </a:solidFill>
                <a:latin typeface="+mj-lt"/>
                <a:ea typeface="+mj-ea"/>
                <a:cs typeface="+mj-cs"/>
              </a:defRPr>
            </a:lvl1pPr>
          </a:lstStyle>
          <a:p>
            <a:r>
              <a:rPr lang="es-ES" sz="2400" b="1" dirty="0"/>
              <a:t>Ejecutar comando </a:t>
            </a:r>
            <a:r>
              <a:rPr lang="es-ES" sz="2400" b="1" dirty="0" err="1">
                <a:solidFill>
                  <a:schemeClr val="accent2">
                    <a:lumMod val="75000"/>
                  </a:schemeClr>
                </a:solidFill>
              </a:rPr>
              <a:t>npm</a:t>
            </a:r>
            <a:r>
              <a:rPr lang="es-ES" sz="2400" b="1" dirty="0">
                <a:solidFill>
                  <a:schemeClr val="accent2">
                    <a:lumMod val="75000"/>
                  </a:schemeClr>
                </a:solidFill>
              </a:rPr>
              <a:t> </a:t>
            </a:r>
            <a:r>
              <a:rPr lang="es-ES" sz="2400" b="1" dirty="0" err="1">
                <a:solidFill>
                  <a:schemeClr val="accent2">
                    <a:lumMod val="75000"/>
                  </a:schemeClr>
                </a:solidFill>
              </a:rPr>
              <a:t>start</a:t>
            </a:r>
            <a:endParaRPr lang="es-ES" sz="2400" b="1" dirty="0">
              <a:solidFill>
                <a:schemeClr val="accent2">
                  <a:lumMod val="75000"/>
                </a:schemeClr>
              </a:solidFill>
            </a:endParaRPr>
          </a:p>
        </p:txBody>
      </p:sp>
      <p:pic>
        <p:nvPicPr>
          <p:cNvPr id="16" name="Imagen 15"/>
          <p:cNvPicPr>
            <a:picLocks noChangeAspect="1"/>
          </p:cNvPicPr>
          <p:nvPr/>
        </p:nvPicPr>
        <p:blipFill>
          <a:blip r:embed="rId3"/>
          <a:stretch>
            <a:fillRect/>
          </a:stretch>
        </p:blipFill>
        <p:spPr bwMode="auto">
          <a:xfrm>
            <a:off x="6528048" y="1458591"/>
            <a:ext cx="4898929" cy="4506773"/>
          </a:xfrm>
          <a:prstGeom prst="rect">
            <a:avLst/>
          </a:prstGeom>
        </p:spPr>
      </p:pic>
      <p:grpSp>
        <p:nvGrpSpPr>
          <p:cNvPr id="14" name="Grupo 13">
            <a:extLst>
              <a:ext uri="{FF2B5EF4-FFF2-40B4-BE49-F238E27FC236}">
                <a16:creationId xmlns:a16="http://schemas.microsoft.com/office/drawing/2014/main" id="{24C6F6E4-F949-4C05-9631-E45BBE82938C}"/>
              </a:ext>
            </a:extLst>
          </p:cNvPr>
          <p:cNvGrpSpPr/>
          <p:nvPr/>
        </p:nvGrpSpPr>
        <p:grpSpPr>
          <a:xfrm>
            <a:off x="0" y="6048740"/>
            <a:ext cx="12192000" cy="798576"/>
            <a:chOff x="0" y="6048740"/>
            <a:chExt cx="12192000" cy="798576"/>
          </a:xfrm>
        </p:grpSpPr>
        <p:sp>
          <p:nvSpPr>
            <p:cNvPr id="17" name="Rectángulo 6">
              <a:extLst>
                <a:ext uri="{FF2B5EF4-FFF2-40B4-BE49-F238E27FC236}">
                  <a16:creationId xmlns:a16="http://schemas.microsoft.com/office/drawing/2014/main" id="{B1209D3A-4469-488B-803A-B6197D128444}"/>
                </a:ext>
              </a:extLst>
            </p:cNvPr>
            <p:cNvSpPr/>
            <p:nvPr/>
          </p:nvSpPr>
          <p:spPr bwMode="auto">
            <a:xfrm>
              <a:off x="0" y="6048740"/>
              <a:ext cx="12192000" cy="798576"/>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defRPr/>
              </a:pPr>
              <a:r>
                <a:rPr lang="es-ES" dirty="0">
                  <a:solidFill>
                    <a:schemeClr val="accent2"/>
                  </a:solidFill>
                </a:rPr>
                <a:t>ITI Core</a:t>
              </a:r>
              <a:endParaRPr dirty="0">
                <a:solidFill>
                  <a:schemeClr val="accent2"/>
                </a:solidFill>
              </a:endParaRPr>
            </a:p>
          </p:txBody>
        </p:sp>
        <p:pic>
          <p:nvPicPr>
            <p:cNvPr id="18" name="Imagen 17">
              <a:extLst>
                <a:ext uri="{FF2B5EF4-FFF2-40B4-BE49-F238E27FC236}">
                  <a16:creationId xmlns:a16="http://schemas.microsoft.com/office/drawing/2014/main" id="{9D149583-3C10-430C-A923-8CC5F507883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56240" y="6198447"/>
              <a:ext cx="3696072" cy="499594"/>
            </a:xfrm>
            <a:prstGeom prst="rect">
              <a:avLst/>
            </a:prstGeom>
          </p:spPr>
        </p:pic>
        <p:cxnSp>
          <p:nvCxnSpPr>
            <p:cNvPr id="21" name="Conector recto 20">
              <a:extLst>
                <a:ext uri="{FF2B5EF4-FFF2-40B4-BE49-F238E27FC236}">
                  <a16:creationId xmlns:a16="http://schemas.microsoft.com/office/drawing/2014/main" id="{013D73DA-25B4-4747-9550-FCBFD4CD62B4}"/>
                </a:ext>
              </a:extLst>
            </p:cNvPr>
            <p:cNvCxnSpPr>
              <a:cxnSpLocks/>
            </p:cNvCxnSpPr>
            <p:nvPr/>
          </p:nvCxnSpPr>
          <p:spPr>
            <a:xfrm>
              <a:off x="0" y="6093296"/>
              <a:ext cx="12192000" cy="0"/>
            </a:xfrm>
            <a:prstGeom prst="line">
              <a:avLst/>
            </a:prstGeom>
            <a:ln w="38100"/>
          </p:spPr>
          <p:style>
            <a:lnRef idx="1">
              <a:schemeClr val="accent2"/>
            </a:lnRef>
            <a:fillRef idx="0">
              <a:schemeClr val="accent2"/>
            </a:fillRef>
            <a:effectRef idx="0">
              <a:schemeClr val="accent2"/>
            </a:effectRef>
            <a:fontRef idx="minor">
              <a:schemeClr val="tx1"/>
            </a:fontRef>
          </p:style>
        </p:cxnSp>
      </p:grpSp>
    </p:spTree>
    <p:extLst>
      <p:ext uri="{BB962C8B-B14F-4D97-AF65-F5344CB8AC3E}">
        <p14:creationId xmlns:p14="http://schemas.microsoft.com/office/powerpoint/2010/main" val="14974949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grpSp>
        <p:nvGrpSpPr>
          <p:cNvPr id="4" name="Grupo 3">
            <a:extLst>
              <a:ext uri="{FF2B5EF4-FFF2-40B4-BE49-F238E27FC236}">
                <a16:creationId xmlns:a16="http://schemas.microsoft.com/office/drawing/2014/main" id="{4C11355F-5B3F-4AC6-945F-D3A8C30093FA}"/>
              </a:ext>
            </a:extLst>
          </p:cNvPr>
          <p:cNvGrpSpPr/>
          <p:nvPr/>
        </p:nvGrpSpPr>
        <p:grpSpPr>
          <a:xfrm>
            <a:off x="0" y="-27384"/>
            <a:ext cx="12192000" cy="432048"/>
            <a:chOff x="0" y="-27384"/>
            <a:chExt cx="12192000" cy="432048"/>
          </a:xfrm>
        </p:grpSpPr>
        <p:sp>
          <p:nvSpPr>
            <p:cNvPr id="71" name="Rectángulo 11">
              <a:extLst>
                <a:ext uri="{FF2B5EF4-FFF2-40B4-BE49-F238E27FC236}">
                  <a16:creationId xmlns:a16="http://schemas.microsoft.com/office/drawing/2014/main" id="{6F96B11C-C902-4C1A-95F5-771788C39BFB}"/>
                </a:ext>
              </a:extLst>
            </p:cNvPr>
            <p:cNvSpPr/>
            <p:nvPr/>
          </p:nvSpPr>
          <p:spPr bwMode="auto">
            <a:xfrm>
              <a:off x="0" y="-27384"/>
              <a:ext cx="12192000" cy="432048"/>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defRPr/>
              </a:pPr>
              <a:r>
                <a:rPr lang="es-ES" dirty="0"/>
                <a:t>Iniciar proyecto usando plantilla</a:t>
              </a:r>
            </a:p>
          </p:txBody>
        </p:sp>
        <p:sp>
          <p:nvSpPr>
            <p:cNvPr id="2" name="CuadroTexto 1">
              <a:extLst>
                <a:ext uri="{FF2B5EF4-FFF2-40B4-BE49-F238E27FC236}">
                  <a16:creationId xmlns:a16="http://schemas.microsoft.com/office/drawing/2014/main" id="{CEEBC056-0D88-4014-BA75-93B96A3FF747}"/>
                </a:ext>
              </a:extLst>
            </p:cNvPr>
            <p:cNvSpPr txBox="1"/>
            <p:nvPr/>
          </p:nvSpPr>
          <p:spPr>
            <a:xfrm>
              <a:off x="0" y="-1235"/>
              <a:ext cx="184731" cy="369332"/>
            </a:xfrm>
            <a:prstGeom prst="rect">
              <a:avLst/>
            </a:prstGeom>
            <a:noFill/>
          </p:spPr>
          <p:txBody>
            <a:bodyPr wrap="none" rtlCol="0">
              <a:spAutoFit/>
            </a:bodyPr>
            <a:lstStyle/>
            <a:p>
              <a:endParaRPr lang="es-ES" dirty="0">
                <a:solidFill>
                  <a:schemeClr val="bg1"/>
                </a:solidFill>
              </a:endParaRPr>
            </a:p>
          </p:txBody>
        </p:sp>
      </p:grpSp>
      <p:sp>
        <p:nvSpPr>
          <p:cNvPr id="15" name="Título 14"/>
          <p:cNvSpPr>
            <a:spLocks noGrp="1"/>
          </p:cNvSpPr>
          <p:nvPr>
            <p:ph type="title"/>
          </p:nvPr>
        </p:nvSpPr>
        <p:spPr/>
        <p:txBody>
          <a:bodyPr/>
          <a:lstStyle/>
          <a:p>
            <a:r>
              <a:rPr lang="es-ES" dirty="0"/>
              <a:t> </a:t>
            </a:r>
          </a:p>
        </p:txBody>
      </p:sp>
      <p:sp>
        <p:nvSpPr>
          <p:cNvPr id="19" name="Rectángulo 18">
            <a:extLst>
              <a:ext uri="{FF2B5EF4-FFF2-40B4-BE49-F238E27FC236}">
                <a16:creationId xmlns:a16="http://schemas.microsoft.com/office/drawing/2014/main" id="{8B44FD3D-572B-4E80-BC0E-C9E66294CCB6}"/>
              </a:ext>
            </a:extLst>
          </p:cNvPr>
          <p:cNvSpPr/>
          <p:nvPr/>
        </p:nvSpPr>
        <p:spPr bwMode="auto">
          <a:xfrm>
            <a:off x="-528736" y="495467"/>
            <a:ext cx="6696744" cy="584775"/>
          </a:xfrm>
          <a:prstGeom prst="rect">
            <a:avLst/>
          </a:prstGeom>
          <a:noFill/>
        </p:spPr>
        <p:txBody>
          <a:bodyPr wrap="square" lIns="91440" tIns="45720" rIns="91440" bIns="45720">
            <a:spAutoFit/>
          </a:bodyPr>
          <a:lstStyle/>
          <a:p>
            <a:pPr algn="ctr"/>
            <a:r>
              <a:rPr lang="es-ES" sz="3200" b="1" cap="none" spc="0" dirty="0">
                <a:ln w="0"/>
                <a:solidFill>
                  <a:schemeClr val="accent2"/>
                </a:solidFill>
                <a:effectLst/>
              </a:rPr>
              <a:t>Poner en marcha el </a:t>
            </a:r>
            <a:r>
              <a:rPr lang="es-ES" sz="3200" b="1" cap="none" spc="0" dirty="0" err="1">
                <a:ln w="0"/>
                <a:solidFill>
                  <a:schemeClr val="accent2"/>
                </a:solidFill>
                <a:effectLst/>
              </a:rPr>
              <a:t>frontend</a:t>
            </a:r>
            <a:endParaRPr lang="es-ES" sz="3200" b="1" cap="none" spc="0" dirty="0">
              <a:ln w="0"/>
              <a:solidFill>
                <a:schemeClr val="accent2"/>
              </a:solidFill>
              <a:effectLst/>
            </a:endParaRPr>
          </a:p>
        </p:txBody>
      </p:sp>
      <p:pic>
        <p:nvPicPr>
          <p:cNvPr id="8" name="Imagen 7"/>
          <p:cNvPicPr>
            <a:picLocks noChangeAspect="1"/>
          </p:cNvPicPr>
          <p:nvPr/>
        </p:nvPicPr>
        <p:blipFill>
          <a:blip r:embed="rId2"/>
          <a:stretch>
            <a:fillRect/>
          </a:stretch>
        </p:blipFill>
        <p:spPr>
          <a:xfrm>
            <a:off x="1428345" y="1619093"/>
            <a:ext cx="9335309" cy="3619814"/>
          </a:xfrm>
          <a:prstGeom prst="rect">
            <a:avLst/>
          </a:prstGeom>
        </p:spPr>
      </p:pic>
      <p:grpSp>
        <p:nvGrpSpPr>
          <p:cNvPr id="11" name="Grupo 10">
            <a:extLst>
              <a:ext uri="{FF2B5EF4-FFF2-40B4-BE49-F238E27FC236}">
                <a16:creationId xmlns:a16="http://schemas.microsoft.com/office/drawing/2014/main" id="{E257A5A4-02C2-4410-AB4C-F9AC14DC4ADE}"/>
              </a:ext>
            </a:extLst>
          </p:cNvPr>
          <p:cNvGrpSpPr/>
          <p:nvPr/>
        </p:nvGrpSpPr>
        <p:grpSpPr>
          <a:xfrm>
            <a:off x="0" y="6048740"/>
            <a:ext cx="12192000" cy="798576"/>
            <a:chOff x="0" y="6048740"/>
            <a:chExt cx="12192000" cy="798576"/>
          </a:xfrm>
        </p:grpSpPr>
        <p:sp>
          <p:nvSpPr>
            <p:cNvPr id="12" name="Rectángulo 6">
              <a:extLst>
                <a:ext uri="{FF2B5EF4-FFF2-40B4-BE49-F238E27FC236}">
                  <a16:creationId xmlns:a16="http://schemas.microsoft.com/office/drawing/2014/main" id="{FC3EE656-EBBD-4771-9D19-C9A9A578D491}"/>
                </a:ext>
              </a:extLst>
            </p:cNvPr>
            <p:cNvSpPr/>
            <p:nvPr/>
          </p:nvSpPr>
          <p:spPr bwMode="auto">
            <a:xfrm>
              <a:off x="0" y="6048740"/>
              <a:ext cx="12192000" cy="798576"/>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defRPr/>
              </a:pPr>
              <a:r>
                <a:rPr lang="es-ES" dirty="0">
                  <a:solidFill>
                    <a:schemeClr val="accent2"/>
                  </a:solidFill>
                </a:rPr>
                <a:t>ITI Core</a:t>
              </a:r>
              <a:endParaRPr dirty="0">
                <a:solidFill>
                  <a:schemeClr val="accent2"/>
                </a:solidFill>
              </a:endParaRPr>
            </a:p>
          </p:txBody>
        </p:sp>
        <p:pic>
          <p:nvPicPr>
            <p:cNvPr id="13" name="Imagen 12">
              <a:extLst>
                <a:ext uri="{FF2B5EF4-FFF2-40B4-BE49-F238E27FC236}">
                  <a16:creationId xmlns:a16="http://schemas.microsoft.com/office/drawing/2014/main" id="{B86FEC10-D9FE-46F2-8C1E-D90596AC7EA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56240" y="6198447"/>
              <a:ext cx="3696072" cy="499594"/>
            </a:xfrm>
            <a:prstGeom prst="rect">
              <a:avLst/>
            </a:prstGeom>
          </p:spPr>
        </p:pic>
        <p:cxnSp>
          <p:nvCxnSpPr>
            <p:cNvPr id="14" name="Conector recto 13">
              <a:extLst>
                <a:ext uri="{FF2B5EF4-FFF2-40B4-BE49-F238E27FC236}">
                  <a16:creationId xmlns:a16="http://schemas.microsoft.com/office/drawing/2014/main" id="{73581AE4-B85A-4291-BF74-713556BFB19B}"/>
                </a:ext>
              </a:extLst>
            </p:cNvPr>
            <p:cNvCxnSpPr>
              <a:cxnSpLocks/>
            </p:cNvCxnSpPr>
            <p:nvPr/>
          </p:nvCxnSpPr>
          <p:spPr>
            <a:xfrm>
              <a:off x="0" y="6093296"/>
              <a:ext cx="12192000" cy="0"/>
            </a:xfrm>
            <a:prstGeom prst="line">
              <a:avLst/>
            </a:prstGeom>
            <a:ln w="38100"/>
          </p:spPr>
          <p:style>
            <a:lnRef idx="1">
              <a:schemeClr val="accent2"/>
            </a:lnRef>
            <a:fillRef idx="0">
              <a:schemeClr val="accent2"/>
            </a:fillRef>
            <a:effectRef idx="0">
              <a:schemeClr val="accent2"/>
            </a:effectRef>
            <a:fontRef idx="minor">
              <a:schemeClr val="tx1"/>
            </a:fontRef>
          </p:style>
        </p:cxnSp>
      </p:grpSp>
    </p:spTree>
    <p:extLst>
      <p:ext uri="{BB962C8B-B14F-4D97-AF65-F5344CB8AC3E}">
        <p14:creationId xmlns:p14="http://schemas.microsoft.com/office/powerpoint/2010/main" val="4453145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71" name="Rectángulo 11">
            <a:extLst>
              <a:ext uri="{FF2B5EF4-FFF2-40B4-BE49-F238E27FC236}">
                <a16:creationId xmlns:a16="http://schemas.microsoft.com/office/drawing/2014/main" id="{6F96B11C-C902-4C1A-95F5-771788C39BFB}"/>
              </a:ext>
            </a:extLst>
          </p:cNvPr>
          <p:cNvSpPr/>
          <p:nvPr/>
        </p:nvSpPr>
        <p:spPr bwMode="auto">
          <a:xfrm>
            <a:off x="0" y="-27384"/>
            <a:ext cx="12192000" cy="432048"/>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defRPr/>
            </a:pPr>
            <a:r>
              <a:rPr lang="es-ES" dirty="0" err="1"/>
              <a:t>Backend</a:t>
            </a:r>
            <a:endParaRPr dirty="0"/>
          </a:p>
        </p:txBody>
      </p:sp>
      <p:sp>
        <p:nvSpPr>
          <p:cNvPr id="8" name="Rectángulo 7">
            <a:extLst>
              <a:ext uri="{FF2B5EF4-FFF2-40B4-BE49-F238E27FC236}">
                <a16:creationId xmlns:a16="http://schemas.microsoft.com/office/drawing/2014/main" id="{8B44FD3D-572B-4E80-BC0E-C9E66294CCB6}"/>
              </a:ext>
            </a:extLst>
          </p:cNvPr>
          <p:cNvSpPr/>
          <p:nvPr/>
        </p:nvSpPr>
        <p:spPr bwMode="auto">
          <a:xfrm>
            <a:off x="-528736" y="495467"/>
            <a:ext cx="6696744" cy="584775"/>
          </a:xfrm>
          <a:prstGeom prst="rect">
            <a:avLst/>
          </a:prstGeom>
          <a:noFill/>
        </p:spPr>
        <p:txBody>
          <a:bodyPr wrap="square" lIns="91440" tIns="45720" rIns="91440" bIns="45720">
            <a:spAutoFit/>
          </a:bodyPr>
          <a:lstStyle/>
          <a:p>
            <a:pPr algn="ctr"/>
            <a:r>
              <a:rPr lang="es-ES" sz="3200" b="1" dirty="0">
                <a:ln w="0"/>
                <a:solidFill>
                  <a:schemeClr val="accent2"/>
                </a:solidFill>
              </a:rPr>
              <a:t>División por capas</a:t>
            </a:r>
            <a:endParaRPr lang="es-ES" sz="3200" b="1" cap="none" spc="0" dirty="0">
              <a:ln w="0"/>
              <a:solidFill>
                <a:schemeClr val="accent2"/>
              </a:solidFill>
              <a:effectLst/>
            </a:endParaRPr>
          </a:p>
        </p:txBody>
      </p:sp>
      <p:pic>
        <p:nvPicPr>
          <p:cNvPr id="3" name="Imagen 2"/>
          <p:cNvPicPr>
            <a:picLocks noChangeAspect="1"/>
          </p:cNvPicPr>
          <p:nvPr/>
        </p:nvPicPr>
        <p:blipFill>
          <a:blip r:embed="rId3"/>
          <a:stretch>
            <a:fillRect/>
          </a:stretch>
        </p:blipFill>
        <p:spPr>
          <a:xfrm>
            <a:off x="2806711" y="1484784"/>
            <a:ext cx="5509737" cy="3734124"/>
          </a:xfrm>
          <a:prstGeom prst="rect">
            <a:avLst/>
          </a:prstGeom>
        </p:spPr>
      </p:pic>
      <p:sp>
        <p:nvSpPr>
          <p:cNvPr id="9" name="CuadroTexto 8">
            <a:extLst>
              <a:ext uri="{FF2B5EF4-FFF2-40B4-BE49-F238E27FC236}">
                <a16:creationId xmlns:a16="http://schemas.microsoft.com/office/drawing/2014/main" id="{CEEBC056-0D88-4014-BA75-93B96A3FF747}"/>
              </a:ext>
            </a:extLst>
          </p:cNvPr>
          <p:cNvSpPr txBox="1"/>
          <p:nvPr/>
        </p:nvSpPr>
        <p:spPr bwMode="auto">
          <a:xfrm>
            <a:off x="0" y="-1235"/>
            <a:ext cx="1677062" cy="369332"/>
          </a:xfrm>
          <a:prstGeom prst="rect">
            <a:avLst/>
          </a:prstGeom>
          <a:noFill/>
        </p:spPr>
        <p:txBody>
          <a:bodyPr wrap="none" rtlCol="0">
            <a:spAutoFit/>
          </a:bodyPr>
          <a:lstStyle/>
          <a:p>
            <a:r>
              <a:rPr lang="es-ES" dirty="0">
                <a:solidFill>
                  <a:schemeClr val="bg1"/>
                </a:solidFill>
              </a:rPr>
              <a:t>INTRODUCCIÓN</a:t>
            </a:r>
          </a:p>
        </p:txBody>
      </p:sp>
      <p:grpSp>
        <p:nvGrpSpPr>
          <p:cNvPr id="10" name="Grupo 9">
            <a:extLst>
              <a:ext uri="{FF2B5EF4-FFF2-40B4-BE49-F238E27FC236}">
                <a16:creationId xmlns:a16="http://schemas.microsoft.com/office/drawing/2014/main" id="{D22D0294-E0FC-47DD-BA08-24B889FEB2E9}"/>
              </a:ext>
            </a:extLst>
          </p:cNvPr>
          <p:cNvGrpSpPr/>
          <p:nvPr/>
        </p:nvGrpSpPr>
        <p:grpSpPr>
          <a:xfrm>
            <a:off x="0" y="6048740"/>
            <a:ext cx="12192000" cy="798576"/>
            <a:chOff x="0" y="6048740"/>
            <a:chExt cx="12192000" cy="798576"/>
          </a:xfrm>
        </p:grpSpPr>
        <p:sp>
          <p:nvSpPr>
            <p:cNvPr id="11" name="Rectángulo 6">
              <a:extLst>
                <a:ext uri="{FF2B5EF4-FFF2-40B4-BE49-F238E27FC236}">
                  <a16:creationId xmlns:a16="http://schemas.microsoft.com/office/drawing/2014/main" id="{62DA06AF-9C86-4315-9CCB-54D815EEE974}"/>
                </a:ext>
              </a:extLst>
            </p:cNvPr>
            <p:cNvSpPr/>
            <p:nvPr/>
          </p:nvSpPr>
          <p:spPr bwMode="auto">
            <a:xfrm>
              <a:off x="0" y="6048740"/>
              <a:ext cx="12192000" cy="798576"/>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defRPr/>
              </a:pPr>
              <a:r>
                <a:rPr lang="es-ES" dirty="0">
                  <a:solidFill>
                    <a:schemeClr val="accent2"/>
                  </a:solidFill>
                </a:rPr>
                <a:t>ITI Core</a:t>
              </a:r>
              <a:endParaRPr dirty="0">
                <a:solidFill>
                  <a:schemeClr val="accent2"/>
                </a:solidFill>
              </a:endParaRPr>
            </a:p>
          </p:txBody>
        </p:sp>
        <p:pic>
          <p:nvPicPr>
            <p:cNvPr id="12" name="Imagen 11">
              <a:extLst>
                <a:ext uri="{FF2B5EF4-FFF2-40B4-BE49-F238E27FC236}">
                  <a16:creationId xmlns:a16="http://schemas.microsoft.com/office/drawing/2014/main" id="{00871E61-9A7A-4EB8-AEDF-3CBD33F6498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56240" y="6198447"/>
              <a:ext cx="3696072" cy="499594"/>
            </a:xfrm>
            <a:prstGeom prst="rect">
              <a:avLst/>
            </a:prstGeom>
          </p:spPr>
        </p:pic>
        <p:cxnSp>
          <p:nvCxnSpPr>
            <p:cNvPr id="13" name="Conector recto 12">
              <a:extLst>
                <a:ext uri="{FF2B5EF4-FFF2-40B4-BE49-F238E27FC236}">
                  <a16:creationId xmlns:a16="http://schemas.microsoft.com/office/drawing/2014/main" id="{8374CCBE-E03C-44BA-B0C8-8B77FFE7AC6D}"/>
                </a:ext>
              </a:extLst>
            </p:cNvPr>
            <p:cNvCxnSpPr>
              <a:cxnSpLocks/>
            </p:cNvCxnSpPr>
            <p:nvPr/>
          </p:nvCxnSpPr>
          <p:spPr>
            <a:xfrm>
              <a:off x="0" y="6093296"/>
              <a:ext cx="12192000" cy="0"/>
            </a:xfrm>
            <a:prstGeom prst="line">
              <a:avLst/>
            </a:prstGeom>
            <a:ln w="38100"/>
          </p:spPr>
          <p:style>
            <a:lnRef idx="1">
              <a:schemeClr val="accent2"/>
            </a:lnRef>
            <a:fillRef idx="0">
              <a:schemeClr val="accent2"/>
            </a:fillRef>
            <a:effectRef idx="0">
              <a:schemeClr val="accent2"/>
            </a:effectRef>
            <a:fontRef idx="minor">
              <a:schemeClr val="tx1"/>
            </a:fontRef>
          </p:style>
        </p:cxnSp>
      </p:grpSp>
    </p:spTree>
    <p:extLst>
      <p:ext uri="{BB962C8B-B14F-4D97-AF65-F5344CB8AC3E}">
        <p14:creationId xmlns:p14="http://schemas.microsoft.com/office/powerpoint/2010/main" val="27276292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71" name="Rectángulo 11">
            <a:extLst>
              <a:ext uri="{FF2B5EF4-FFF2-40B4-BE49-F238E27FC236}">
                <a16:creationId xmlns:a16="http://schemas.microsoft.com/office/drawing/2014/main" id="{6F96B11C-C902-4C1A-95F5-771788C39BFB}"/>
              </a:ext>
            </a:extLst>
          </p:cNvPr>
          <p:cNvSpPr/>
          <p:nvPr/>
        </p:nvSpPr>
        <p:spPr bwMode="auto">
          <a:xfrm>
            <a:off x="0" y="-27384"/>
            <a:ext cx="12192000" cy="432048"/>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defRPr/>
            </a:pPr>
            <a:r>
              <a:rPr lang="es-ES" dirty="0" err="1"/>
              <a:t>Backend</a:t>
            </a:r>
            <a:endParaRPr dirty="0"/>
          </a:p>
        </p:txBody>
      </p:sp>
      <p:sp>
        <p:nvSpPr>
          <p:cNvPr id="8" name="Rectángulo 7">
            <a:extLst>
              <a:ext uri="{FF2B5EF4-FFF2-40B4-BE49-F238E27FC236}">
                <a16:creationId xmlns:a16="http://schemas.microsoft.com/office/drawing/2014/main" id="{8B44FD3D-572B-4E80-BC0E-C9E66294CCB6}"/>
              </a:ext>
            </a:extLst>
          </p:cNvPr>
          <p:cNvSpPr/>
          <p:nvPr/>
        </p:nvSpPr>
        <p:spPr bwMode="auto">
          <a:xfrm>
            <a:off x="-528736" y="495467"/>
            <a:ext cx="6696744" cy="584775"/>
          </a:xfrm>
          <a:prstGeom prst="rect">
            <a:avLst/>
          </a:prstGeom>
          <a:noFill/>
        </p:spPr>
        <p:txBody>
          <a:bodyPr wrap="square" lIns="91440" tIns="45720" rIns="91440" bIns="45720">
            <a:spAutoFit/>
          </a:bodyPr>
          <a:lstStyle/>
          <a:p>
            <a:pPr algn="ctr"/>
            <a:r>
              <a:rPr lang="es-ES" sz="3200" b="1" dirty="0">
                <a:ln w="0"/>
                <a:solidFill>
                  <a:schemeClr val="accent2"/>
                </a:solidFill>
              </a:rPr>
              <a:t>División por capas</a:t>
            </a:r>
            <a:endParaRPr lang="es-ES" sz="3200" b="1" cap="none" spc="0" dirty="0">
              <a:ln w="0"/>
              <a:solidFill>
                <a:schemeClr val="accent2"/>
              </a:solidFill>
              <a:effectLst/>
            </a:endParaRPr>
          </a:p>
        </p:txBody>
      </p:sp>
      <p:pic>
        <p:nvPicPr>
          <p:cNvPr id="9" name="Imagen 8"/>
          <p:cNvPicPr>
            <a:picLocks noChangeAspect="1"/>
          </p:cNvPicPr>
          <p:nvPr/>
        </p:nvPicPr>
        <p:blipFill>
          <a:blip r:embed="rId3"/>
          <a:stretch>
            <a:fillRect/>
          </a:stretch>
        </p:blipFill>
        <p:spPr>
          <a:xfrm>
            <a:off x="3143672" y="1696481"/>
            <a:ext cx="4419983" cy="3071126"/>
          </a:xfrm>
          <a:prstGeom prst="rect">
            <a:avLst/>
          </a:prstGeom>
        </p:spPr>
      </p:pic>
      <p:sp>
        <p:nvSpPr>
          <p:cNvPr id="10" name="CuadroTexto 9">
            <a:extLst>
              <a:ext uri="{FF2B5EF4-FFF2-40B4-BE49-F238E27FC236}">
                <a16:creationId xmlns:a16="http://schemas.microsoft.com/office/drawing/2014/main" id="{CEEBC056-0D88-4014-BA75-93B96A3FF747}"/>
              </a:ext>
            </a:extLst>
          </p:cNvPr>
          <p:cNvSpPr txBox="1"/>
          <p:nvPr/>
        </p:nvSpPr>
        <p:spPr bwMode="auto">
          <a:xfrm>
            <a:off x="0" y="-1235"/>
            <a:ext cx="1677062" cy="369332"/>
          </a:xfrm>
          <a:prstGeom prst="rect">
            <a:avLst/>
          </a:prstGeom>
          <a:noFill/>
        </p:spPr>
        <p:txBody>
          <a:bodyPr wrap="none" rtlCol="0">
            <a:spAutoFit/>
          </a:bodyPr>
          <a:lstStyle/>
          <a:p>
            <a:r>
              <a:rPr lang="es-ES" dirty="0">
                <a:solidFill>
                  <a:schemeClr val="bg1"/>
                </a:solidFill>
              </a:rPr>
              <a:t>INTRODUCCIÓN</a:t>
            </a:r>
          </a:p>
        </p:txBody>
      </p:sp>
      <p:grpSp>
        <p:nvGrpSpPr>
          <p:cNvPr id="11" name="Grupo 10">
            <a:extLst>
              <a:ext uri="{FF2B5EF4-FFF2-40B4-BE49-F238E27FC236}">
                <a16:creationId xmlns:a16="http://schemas.microsoft.com/office/drawing/2014/main" id="{C72AB40E-CC32-48EC-BB38-D4FCE9FE9552}"/>
              </a:ext>
            </a:extLst>
          </p:cNvPr>
          <p:cNvGrpSpPr/>
          <p:nvPr/>
        </p:nvGrpSpPr>
        <p:grpSpPr>
          <a:xfrm>
            <a:off x="0" y="6048740"/>
            <a:ext cx="12192000" cy="798576"/>
            <a:chOff x="0" y="6048740"/>
            <a:chExt cx="12192000" cy="798576"/>
          </a:xfrm>
        </p:grpSpPr>
        <p:sp>
          <p:nvSpPr>
            <p:cNvPr id="12" name="Rectángulo 6">
              <a:extLst>
                <a:ext uri="{FF2B5EF4-FFF2-40B4-BE49-F238E27FC236}">
                  <a16:creationId xmlns:a16="http://schemas.microsoft.com/office/drawing/2014/main" id="{E4D3EEF2-C252-4A1D-B349-F5BA8631D181}"/>
                </a:ext>
              </a:extLst>
            </p:cNvPr>
            <p:cNvSpPr/>
            <p:nvPr/>
          </p:nvSpPr>
          <p:spPr bwMode="auto">
            <a:xfrm>
              <a:off x="0" y="6048740"/>
              <a:ext cx="12192000" cy="798576"/>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defRPr/>
              </a:pPr>
              <a:r>
                <a:rPr lang="es-ES" dirty="0">
                  <a:solidFill>
                    <a:schemeClr val="accent2"/>
                  </a:solidFill>
                </a:rPr>
                <a:t>ITI Core</a:t>
              </a:r>
              <a:endParaRPr dirty="0">
                <a:solidFill>
                  <a:schemeClr val="accent2"/>
                </a:solidFill>
              </a:endParaRPr>
            </a:p>
          </p:txBody>
        </p:sp>
        <p:pic>
          <p:nvPicPr>
            <p:cNvPr id="13" name="Imagen 12">
              <a:extLst>
                <a:ext uri="{FF2B5EF4-FFF2-40B4-BE49-F238E27FC236}">
                  <a16:creationId xmlns:a16="http://schemas.microsoft.com/office/drawing/2014/main" id="{3DA1703B-825E-4C3A-B8A7-A9189691E25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56240" y="6198447"/>
              <a:ext cx="3696072" cy="499594"/>
            </a:xfrm>
            <a:prstGeom prst="rect">
              <a:avLst/>
            </a:prstGeom>
          </p:spPr>
        </p:pic>
        <p:cxnSp>
          <p:nvCxnSpPr>
            <p:cNvPr id="14" name="Conector recto 13">
              <a:extLst>
                <a:ext uri="{FF2B5EF4-FFF2-40B4-BE49-F238E27FC236}">
                  <a16:creationId xmlns:a16="http://schemas.microsoft.com/office/drawing/2014/main" id="{373DA21E-A4B3-4DDA-BCCC-6208C2CC02C0}"/>
                </a:ext>
              </a:extLst>
            </p:cNvPr>
            <p:cNvCxnSpPr>
              <a:cxnSpLocks/>
            </p:cNvCxnSpPr>
            <p:nvPr/>
          </p:nvCxnSpPr>
          <p:spPr>
            <a:xfrm>
              <a:off x="0" y="6093296"/>
              <a:ext cx="12192000" cy="0"/>
            </a:xfrm>
            <a:prstGeom prst="line">
              <a:avLst/>
            </a:prstGeom>
            <a:ln w="38100"/>
          </p:spPr>
          <p:style>
            <a:lnRef idx="1">
              <a:schemeClr val="accent2"/>
            </a:lnRef>
            <a:fillRef idx="0">
              <a:schemeClr val="accent2"/>
            </a:fillRef>
            <a:effectRef idx="0">
              <a:schemeClr val="accent2"/>
            </a:effectRef>
            <a:fontRef idx="minor">
              <a:schemeClr val="tx1"/>
            </a:fontRef>
          </p:style>
        </p:cxnSp>
      </p:grpSp>
    </p:spTree>
    <p:extLst>
      <p:ext uri="{BB962C8B-B14F-4D97-AF65-F5344CB8AC3E}">
        <p14:creationId xmlns:p14="http://schemas.microsoft.com/office/powerpoint/2010/main" val="8405066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71" name="Rectángulo 11">
            <a:extLst>
              <a:ext uri="{FF2B5EF4-FFF2-40B4-BE49-F238E27FC236}">
                <a16:creationId xmlns:a16="http://schemas.microsoft.com/office/drawing/2014/main" id="{6F96B11C-C902-4C1A-95F5-771788C39BFB}"/>
              </a:ext>
            </a:extLst>
          </p:cNvPr>
          <p:cNvSpPr/>
          <p:nvPr/>
        </p:nvSpPr>
        <p:spPr bwMode="auto">
          <a:xfrm>
            <a:off x="0" y="-27384"/>
            <a:ext cx="12192000" cy="432048"/>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defRPr/>
            </a:pPr>
            <a:r>
              <a:rPr lang="es-ES" dirty="0" err="1"/>
              <a:t>Backend</a:t>
            </a:r>
            <a:endParaRPr dirty="0"/>
          </a:p>
        </p:txBody>
      </p:sp>
      <p:sp>
        <p:nvSpPr>
          <p:cNvPr id="8" name="Rectángulo 7">
            <a:extLst>
              <a:ext uri="{FF2B5EF4-FFF2-40B4-BE49-F238E27FC236}">
                <a16:creationId xmlns:a16="http://schemas.microsoft.com/office/drawing/2014/main" id="{8B44FD3D-572B-4E80-BC0E-C9E66294CCB6}"/>
              </a:ext>
            </a:extLst>
          </p:cNvPr>
          <p:cNvSpPr/>
          <p:nvPr/>
        </p:nvSpPr>
        <p:spPr bwMode="auto">
          <a:xfrm>
            <a:off x="-528736" y="495467"/>
            <a:ext cx="6696744" cy="584775"/>
          </a:xfrm>
          <a:prstGeom prst="rect">
            <a:avLst/>
          </a:prstGeom>
          <a:noFill/>
        </p:spPr>
        <p:txBody>
          <a:bodyPr wrap="square" lIns="91440" tIns="45720" rIns="91440" bIns="45720">
            <a:spAutoFit/>
          </a:bodyPr>
          <a:lstStyle/>
          <a:p>
            <a:pPr algn="ctr"/>
            <a:r>
              <a:rPr lang="es-ES" sz="3200" b="1" dirty="0">
                <a:ln w="0"/>
                <a:solidFill>
                  <a:schemeClr val="accent2"/>
                </a:solidFill>
              </a:rPr>
              <a:t>Capa de dominio</a:t>
            </a:r>
            <a:endParaRPr lang="es-ES" sz="3200" b="1" cap="none" spc="0" dirty="0">
              <a:ln w="0"/>
              <a:solidFill>
                <a:schemeClr val="accent2"/>
              </a:solidFill>
              <a:effectLst/>
            </a:endParaRPr>
          </a:p>
        </p:txBody>
      </p:sp>
      <p:sp>
        <p:nvSpPr>
          <p:cNvPr id="2" name="Rectángulo 1"/>
          <p:cNvSpPr/>
          <p:nvPr/>
        </p:nvSpPr>
        <p:spPr>
          <a:xfrm>
            <a:off x="1307468" y="1492340"/>
            <a:ext cx="5076564" cy="2677656"/>
          </a:xfrm>
          <a:prstGeom prst="rect">
            <a:avLst/>
          </a:prstGeom>
        </p:spPr>
        <p:txBody>
          <a:bodyPr wrap="square">
            <a:spAutoFit/>
          </a:bodyPr>
          <a:lstStyle/>
          <a:p>
            <a:pPr marL="0" lvl="1">
              <a:spcBef>
                <a:spcPts val="1000"/>
              </a:spcBef>
              <a:buClr>
                <a:srgbClr val="FF9A47"/>
              </a:buClr>
              <a:buSzPct val="120000"/>
            </a:pPr>
            <a:r>
              <a:rPr lang="es-ES" sz="2400" dirty="0">
                <a:solidFill>
                  <a:schemeClr val="tx1">
                    <a:lumMod val="65000"/>
                    <a:lumOff val="35000"/>
                  </a:schemeClr>
                </a:solidFill>
              </a:rPr>
              <a:t>DDD (Diseño Guiado por el Dominio) nos aporta importantes mejoras:</a:t>
            </a:r>
          </a:p>
          <a:p>
            <a:pPr lvl="1">
              <a:buClr>
                <a:srgbClr val="FF9A47"/>
              </a:buClr>
              <a:buSzPct val="120000"/>
            </a:pPr>
            <a:endParaRPr lang="es-ES" sz="2000" dirty="0"/>
          </a:p>
          <a:p>
            <a:pPr marL="800100" lvl="1" indent="-342900">
              <a:buClr>
                <a:srgbClr val="FF9A47"/>
              </a:buClr>
              <a:buSzPct val="120000"/>
              <a:buFont typeface="Arial" panose="020B0604020202020204" pitchFamily="34" charset="0"/>
              <a:buChar char="•"/>
            </a:pPr>
            <a:r>
              <a:rPr lang="es-ES" sz="2000" dirty="0"/>
              <a:t>Centraliza la lógica de negocio en un modelo robusto y flexible que refleja el dominio.</a:t>
            </a:r>
          </a:p>
          <a:p>
            <a:pPr marL="800100" lvl="1" indent="-342900">
              <a:buClr>
                <a:srgbClr val="FF9A47"/>
              </a:buClr>
              <a:buSzPct val="120000"/>
              <a:buFont typeface="Arial" panose="020B0604020202020204" pitchFamily="34" charset="0"/>
              <a:buChar char="•"/>
            </a:pPr>
            <a:r>
              <a:rPr lang="es-ES" sz="2000" dirty="0"/>
              <a:t>Nuestro sistema es mucho más mantenible y </a:t>
            </a:r>
            <a:r>
              <a:rPr lang="es-ES" sz="2000" dirty="0" err="1"/>
              <a:t>testeable</a:t>
            </a:r>
            <a:r>
              <a:rPr lang="es-ES" sz="2000" dirty="0"/>
              <a:t>.</a:t>
            </a:r>
          </a:p>
        </p:txBody>
      </p:sp>
      <p:pic>
        <p:nvPicPr>
          <p:cNvPr id="4" name="Imagen 3"/>
          <p:cNvPicPr>
            <a:picLocks noChangeAspect="1"/>
          </p:cNvPicPr>
          <p:nvPr/>
        </p:nvPicPr>
        <p:blipFill>
          <a:blip r:embed="rId3"/>
          <a:stretch>
            <a:fillRect/>
          </a:stretch>
        </p:blipFill>
        <p:spPr>
          <a:xfrm>
            <a:off x="7477320" y="1643484"/>
            <a:ext cx="3551228" cy="3886537"/>
          </a:xfrm>
          <a:prstGeom prst="rect">
            <a:avLst/>
          </a:prstGeom>
        </p:spPr>
      </p:pic>
      <p:sp>
        <p:nvSpPr>
          <p:cNvPr id="9" name="CuadroTexto 8">
            <a:extLst>
              <a:ext uri="{FF2B5EF4-FFF2-40B4-BE49-F238E27FC236}">
                <a16:creationId xmlns:a16="http://schemas.microsoft.com/office/drawing/2014/main" id="{CEEBC056-0D88-4014-BA75-93B96A3FF747}"/>
              </a:ext>
            </a:extLst>
          </p:cNvPr>
          <p:cNvSpPr txBox="1"/>
          <p:nvPr/>
        </p:nvSpPr>
        <p:spPr bwMode="auto">
          <a:xfrm>
            <a:off x="0" y="-1235"/>
            <a:ext cx="1677062" cy="369332"/>
          </a:xfrm>
          <a:prstGeom prst="rect">
            <a:avLst/>
          </a:prstGeom>
          <a:noFill/>
        </p:spPr>
        <p:txBody>
          <a:bodyPr wrap="none" rtlCol="0">
            <a:spAutoFit/>
          </a:bodyPr>
          <a:lstStyle/>
          <a:p>
            <a:r>
              <a:rPr lang="es-ES" dirty="0">
                <a:solidFill>
                  <a:schemeClr val="bg1"/>
                </a:solidFill>
              </a:rPr>
              <a:t>INTRODUCCIÓN</a:t>
            </a:r>
          </a:p>
        </p:txBody>
      </p:sp>
      <p:grpSp>
        <p:nvGrpSpPr>
          <p:cNvPr id="10" name="Grupo 9">
            <a:extLst>
              <a:ext uri="{FF2B5EF4-FFF2-40B4-BE49-F238E27FC236}">
                <a16:creationId xmlns:a16="http://schemas.microsoft.com/office/drawing/2014/main" id="{852B7339-7414-4F4F-BBE9-9582B2DCCDB6}"/>
              </a:ext>
            </a:extLst>
          </p:cNvPr>
          <p:cNvGrpSpPr/>
          <p:nvPr/>
        </p:nvGrpSpPr>
        <p:grpSpPr>
          <a:xfrm>
            <a:off x="0" y="6048740"/>
            <a:ext cx="12192000" cy="798576"/>
            <a:chOff x="0" y="6048740"/>
            <a:chExt cx="12192000" cy="798576"/>
          </a:xfrm>
        </p:grpSpPr>
        <p:sp>
          <p:nvSpPr>
            <p:cNvPr id="11" name="Rectángulo 6">
              <a:extLst>
                <a:ext uri="{FF2B5EF4-FFF2-40B4-BE49-F238E27FC236}">
                  <a16:creationId xmlns:a16="http://schemas.microsoft.com/office/drawing/2014/main" id="{671F0E27-C689-4211-A7B7-CDC5FDA954BC}"/>
                </a:ext>
              </a:extLst>
            </p:cNvPr>
            <p:cNvSpPr/>
            <p:nvPr/>
          </p:nvSpPr>
          <p:spPr bwMode="auto">
            <a:xfrm>
              <a:off x="0" y="6048740"/>
              <a:ext cx="12192000" cy="798576"/>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defRPr/>
              </a:pPr>
              <a:r>
                <a:rPr lang="es-ES" dirty="0">
                  <a:solidFill>
                    <a:schemeClr val="accent2"/>
                  </a:solidFill>
                </a:rPr>
                <a:t>ITI Core</a:t>
              </a:r>
              <a:endParaRPr dirty="0">
                <a:solidFill>
                  <a:schemeClr val="accent2"/>
                </a:solidFill>
              </a:endParaRPr>
            </a:p>
          </p:txBody>
        </p:sp>
        <p:pic>
          <p:nvPicPr>
            <p:cNvPr id="12" name="Imagen 11">
              <a:extLst>
                <a:ext uri="{FF2B5EF4-FFF2-40B4-BE49-F238E27FC236}">
                  <a16:creationId xmlns:a16="http://schemas.microsoft.com/office/drawing/2014/main" id="{3F9570D7-0CCB-48C7-AA85-41EA456F204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56240" y="6198447"/>
              <a:ext cx="3696072" cy="499594"/>
            </a:xfrm>
            <a:prstGeom prst="rect">
              <a:avLst/>
            </a:prstGeom>
          </p:spPr>
        </p:pic>
        <p:cxnSp>
          <p:nvCxnSpPr>
            <p:cNvPr id="13" name="Conector recto 12">
              <a:extLst>
                <a:ext uri="{FF2B5EF4-FFF2-40B4-BE49-F238E27FC236}">
                  <a16:creationId xmlns:a16="http://schemas.microsoft.com/office/drawing/2014/main" id="{9A047157-D38E-44FB-9E96-C7AE600D1391}"/>
                </a:ext>
              </a:extLst>
            </p:cNvPr>
            <p:cNvCxnSpPr>
              <a:cxnSpLocks/>
            </p:cNvCxnSpPr>
            <p:nvPr/>
          </p:nvCxnSpPr>
          <p:spPr>
            <a:xfrm>
              <a:off x="0" y="6093296"/>
              <a:ext cx="12192000" cy="0"/>
            </a:xfrm>
            <a:prstGeom prst="line">
              <a:avLst/>
            </a:prstGeom>
            <a:ln w="38100"/>
          </p:spPr>
          <p:style>
            <a:lnRef idx="1">
              <a:schemeClr val="accent2"/>
            </a:lnRef>
            <a:fillRef idx="0">
              <a:schemeClr val="accent2"/>
            </a:fillRef>
            <a:effectRef idx="0">
              <a:schemeClr val="accent2"/>
            </a:effectRef>
            <a:fontRef idx="minor">
              <a:schemeClr val="tx1"/>
            </a:fontRef>
          </p:style>
        </p:cxnSp>
      </p:grpSp>
    </p:spTree>
    <p:extLst>
      <p:ext uri="{BB962C8B-B14F-4D97-AF65-F5344CB8AC3E}">
        <p14:creationId xmlns:p14="http://schemas.microsoft.com/office/powerpoint/2010/main" val="24972581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71" name="Rectángulo 11">
            <a:extLst>
              <a:ext uri="{FF2B5EF4-FFF2-40B4-BE49-F238E27FC236}">
                <a16:creationId xmlns:a16="http://schemas.microsoft.com/office/drawing/2014/main" id="{6F96B11C-C902-4C1A-95F5-771788C39BFB}"/>
              </a:ext>
            </a:extLst>
          </p:cNvPr>
          <p:cNvSpPr/>
          <p:nvPr/>
        </p:nvSpPr>
        <p:spPr bwMode="auto">
          <a:xfrm>
            <a:off x="0" y="-27384"/>
            <a:ext cx="12192000" cy="432048"/>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defRPr/>
            </a:pPr>
            <a:r>
              <a:rPr lang="es-ES" dirty="0" err="1"/>
              <a:t>Backend</a:t>
            </a:r>
            <a:endParaRPr dirty="0"/>
          </a:p>
        </p:txBody>
      </p:sp>
      <p:sp>
        <p:nvSpPr>
          <p:cNvPr id="8" name="Rectángulo 7">
            <a:extLst>
              <a:ext uri="{FF2B5EF4-FFF2-40B4-BE49-F238E27FC236}">
                <a16:creationId xmlns:a16="http://schemas.microsoft.com/office/drawing/2014/main" id="{8B44FD3D-572B-4E80-BC0E-C9E66294CCB6}"/>
              </a:ext>
            </a:extLst>
          </p:cNvPr>
          <p:cNvSpPr/>
          <p:nvPr/>
        </p:nvSpPr>
        <p:spPr bwMode="auto">
          <a:xfrm>
            <a:off x="-528736" y="495467"/>
            <a:ext cx="6696744" cy="584775"/>
          </a:xfrm>
          <a:prstGeom prst="rect">
            <a:avLst/>
          </a:prstGeom>
          <a:noFill/>
        </p:spPr>
        <p:txBody>
          <a:bodyPr wrap="square" lIns="91440" tIns="45720" rIns="91440" bIns="45720">
            <a:spAutoFit/>
          </a:bodyPr>
          <a:lstStyle/>
          <a:p>
            <a:pPr algn="ctr"/>
            <a:r>
              <a:rPr lang="es-ES" sz="3200" b="1" dirty="0">
                <a:ln w="0"/>
                <a:solidFill>
                  <a:schemeClr val="accent2"/>
                </a:solidFill>
              </a:rPr>
              <a:t>Capa de aplicación</a:t>
            </a:r>
            <a:endParaRPr lang="es-ES" sz="3200" b="1" cap="none" spc="0" dirty="0">
              <a:ln w="0"/>
              <a:solidFill>
                <a:schemeClr val="accent2"/>
              </a:solidFill>
              <a:effectLst/>
            </a:endParaRPr>
          </a:p>
        </p:txBody>
      </p:sp>
      <p:sp>
        <p:nvSpPr>
          <p:cNvPr id="3" name="Rectángulo 2"/>
          <p:cNvSpPr/>
          <p:nvPr/>
        </p:nvSpPr>
        <p:spPr>
          <a:xfrm>
            <a:off x="911424" y="1198493"/>
            <a:ext cx="9721080" cy="369332"/>
          </a:xfrm>
          <a:prstGeom prst="rect">
            <a:avLst/>
          </a:prstGeom>
        </p:spPr>
        <p:txBody>
          <a:bodyPr wrap="square">
            <a:spAutoFit/>
          </a:bodyPr>
          <a:lstStyle/>
          <a:p>
            <a:r>
              <a:rPr lang="es-ES" dirty="0"/>
              <a:t>Es responsable de orquestar las llamadas a componentes de dominio e infraestructura</a:t>
            </a:r>
          </a:p>
        </p:txBody>
      </p:sp>
      <p:pic>
        <p:nvPicPr>
          <p:cNvPr id="9" name="Imagen 8"/>
          <p:cNvPicPr>
            <a:picLocks noChangeAspect="1"/>
          </p:cNvPicPr>
          <p:nvPr/>
        </p:nvPicPr>
        <p:blipFill>
          <a:blip r:embed="rId3"/>
          <a:stretch>
            <a:fillRect/>
          </a:stretch>
        </p:blipFill>
        <p:spPr>
          <a:xfrm>
            <a:off x="1343472" y="1965796"/>
            <a:ext cx="8558002" cy="4016088"/>
          </a:xfrm>
          <a:prstGeom prst="rect">
            <a:avLst/>
          </a:prstGeom>
        </p:spPr>
      </p:pic>
      <p:sp>
        <p:nvSpPr>
          <p:cNvPr id="10" name="CuadroTexto 9">
            <a:extLst>
              <a:ext uri="{FF2B5EF4-FFF2-40B4-BE49-F238E27FC236}">
                <a16:creationId xmlns:a16="http://schemas.microsoft.com/office/drawing/2014/main" id="{CEEBC056-0D88-4014-BA75-93B96A3FF747}"/>
              </a:ext>
            </a:extLst>
          </p:cNvPr>
          <p:cNvSpPr txBox="1"/>
          <p:nvPr/>
        </p:nvSpPr>
        <p:spPr bwMode="auto">
          <a:xfrm>
            <a:off x="0" y="-1235"/>
            <a:ext cx="1677062" cy="369332"/>
          </a:xfrm>
          <a:prstGeom prst="rect">
            <a:avLst/>
          </a:prstGeom>
          <a:noFill/>
        </p:spPr>
        <p:txBody>
          <a:bodyPr wrap="none" rtlCol="0">
            <a:spAutoFit/>
          </a:bodyPr>
          <a:lstStyle/>
          <a:p>
            <a:r>
              <a:rPr lang="es-ES" dirty="0">
                <a:solidFill>
                  <a:schemeClr val="bg1"/>
                </a:solidFill>
              </a:rPr>
              <a:t>INTRODUCCIÓN</a:t>
            </a:r>
          </a:p>
        </p:txBody>
      </p:sp>
      <p:grpSp>
        <p:nvGrpSpPr>
          <p:cNvPr id="11" name="Grupo 10">
            <a:extLst>
              <a:ext uri="{FF2B5EF4-FFF2-40B4-BE49-F238E27FC236}">
                <a16:creationId xmlns:a16="http://schemas.microsoft.com/office/drawing/2014/main" id="{A0A8B358-B317-42B1-9CFF-0D9462933939}"/>
              </a:ext>
            </a:extLst>
          </p:cNvPr>
          <p:cNvGrpSpPr/>
          <p:nvPr/>
        </p:nvGrpSpPr>
        <p:grpSpPr>
          <a:xfrm>
            <a:off x="0" y="6048740"/>
            <a:ext cx="12192000" cy="798576"/>
            <a:chOff x="0" y="6048740"/>
            <a:chExt cx="12192000" cy="798576"/>
          </a:xfrm>
        </p:grpSpPr>
        <p:sp>
          <p:nvSpPr>
            <p:cNvPr id="12" name="Rectángulo 6">
              <a:extLst>
                <a:ext uri="{FF2B5EF4-FFF2-40B4-BE49-F238E27FC236}">
                  <a16:creationId xmlns:a16="http://schemas.microsoft.com/office/drawing/2014/main" id="{3C7A4163-7462-4A36-B568-5E6ACFDB2063}"/>
                </a:ext>
              </a:extLst>
            </p:cNvPr>
            <p:cNvSpPr/>
            <p:nvPr/>
          </p:nvSpPr>
          <p:spPr bwMode="auto">
            <a:xfrm>
              <a:off x="0" y="6048740"/>
              <a:ext cx="12192000" cy="798576"/>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defRPr/>
              </a:pPr>
              <a:r>
                <a:rPr lang="es-ES" dirty="0">
                  <a:solidFill>
                    <a:schemeClr val="accent2"/>
                  </a:solidFill>
                </a:rPr>
                <a:t>ITI Core</a:t>
              </a:r>
              <a:endParaRPr dirty="0">
                <a:solidFill>
                  <a:schemeClr val="accent2"/>
                </a:solidFill>
              </a:endParaRPr>
            </a:p>
          </p:txBody>
        </p:sp>
        <p:pic>
          <p:nvPicPr>
            <p:cNvPr id="13" name="Imagen 12">
              <a:extLst>
                <a:ext uri="{FF2B5EF4-FFF2-40B4-BE49-F238E27FC236}">
                  <a16:creationId xmlns:a16="http://schemas.microsoft.com/office/drawing/2014/main" id="{9F13BAA0-B63A-4E86-88E0-70BD9B1EBE7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56240" y="6198447"/>
              <a:ext cx="3696072" cy="499594"/>
            </a:xfrm>
            <a:prstGeom prst="rect">
              <a:avLst/>
            </a:prstGeom>
          </p:spPr>
        </p:pic>
        <p:cxnSp>
          <p:nvCxnSpPr>
            <p:cNvPr id="14" name="Conector recto 13">
              <a:extLst>
                <a:ext uri="{FF2B5EF4-FFF2-40B4-BE49-F238E27FC236}">
                  <a16:creationId xmlns:a16="http://schemas.microsoft.com/office/drawing/2014/main" id="{4BC7827D-1956-423D-9E86-A28F46756F73}"/>
                </a:ext>
              </a:extLst>
            </p:cNvPr>
            <p:cNvCxnSpPr>
              <a:cxnSpLocks/>
            </p:cNvCxnSpPr>
            <p:nvPr/>
          </p:nvCxnSpPr>
          <p:spPr>
            <a:xfrm>
              <a:off x="0" y="6093296"/>
              <a:ext cx="12192000" cy="0"/>
            </a:xfrm>
            <a:prstGeom prst="line">
              <a:avLst/>
            </a:prstGeom>
            <a:ln w="38100"/>
          </p:spPr>
          <p:style>
            <a:lnRef idx="1">
              <a:schemeClr val="accent2"/>
            </a:lnRef>
            <a:fillRef idx="0">
              <a:schemeClr val="accent2"/>
            </a:fillRef>
            <a:effectRef idx="0">
              <a:schemeClr val="accent2"/>
            </a:effectRef>
            <a:fontRef idx="minor">
              <a:schemeClr val="tx1"/>
            </a:fontRef>
          </p:style>
        </p:cxnSp>
      </p:grpSp>
    </p:spTree>
    <p:extLst>
      <p:ext uri="{BB962C8B-B14F-4D97-AF65-F5344CB8AC3E}">
        <p14:creationId xmlns:p14="http://schemas.microsoft.com/office/powerpoint/2010/main" val="19436276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 name="CuadroTexto 6"/>
          <p:cNvSpPr/>
          <p:nvPr/>
        </p:nvSpPr>
        <p:spPr bwMode="auto">
          <a:xfrm>
            <a:off x="399149" y="416404"/>
            <a:ext cx="11343252" cy="523220"/>
          </a:xfrm>
          <a:prstGeom prst="rect">
            <a:avLst/>
          </a:prstGeom>
          <a:noFill/>
        </p:spPr>
        <p:txBody>
          <a:bodyPr wrap="square" rtlCol="0">
            <a:spAutoFit/>
          </a:bodyPr>
          <a:lstStyle/>
          <a:p>
            <a:pPr algn="ctr">
              <a:defRPr/>
            </a:pPr>
            <a:r>
              <a:rPr lang="es-ES" sz="2800">
                <a:solidFill>
                  <a:schemeClr val="accent1">
                    <a:lumMod val="50000"/>
                  </a:schemeClr>
                </a:solidFill>
                <a:latin typeface="Arial"/>
                <a:ea typeface="Arial"/>
                <a:cs typeface="Arial"/>
              </a:rPr>
              <a:t>Antecedentes</a:t>
            </a:r>
            <a:endParaRPr lang="es-ES_tradnl" sz="2800">
              <a:solidFill>
                <a:schemeClr val="accent1">
                  <a:lumMod val="50000"/>
                </a:schemeClr>
              </a:solidFill>
              <a:latin typeface="Arial"/>
              <a:ea typeface="Arial"/>
              <a:cs typeface="Arial"/>
            </a:endParaRPr>
          </a:p>
        </p:txBody>
      </p:sp>
      <p:sp>
        <p:nvSpPr>
          <p:cNvPr id="5" name="CuadroTexto 5"/>
          <p:cNvSpPr/>
          <p:nvPr/>
        </p:nvSpPr>
        <p:spPr bwMode="auto">
          <a:xfrm>
            <a:off x="1559496" y="1079067"/>
            <a:ext cx="8832499" cy="954107"/>
          </a:xfrm>
          <a:prstGeom prst="rect">
            <a:avLst/>
          </a:prstGeom>
          <a:ln>
            <a:noFill/>
          </a:ln>
        </p:spPr>
        <p:style>
          <a:lnRef idx="2">
            <a:schemeClr val="dk1"/>
          </a:lnRef>
          <a:fillRef idx="1">
            <a:schemeClr val="lt1"/>
          </a:fillRef>
          <a:effectRef idx="0">
            <a:schemeClr val="dk1"/>
          </a:effectRef>
          <a:fontRef idx="minor">
            <a:schemeClr val="dk1"/>
          </a:fontRef>
        </p:style>
        <p:txBody>
          <a:bodyPr wrap="square" rtlCol="0">
            <a:spAutoFit/>
          </a:bodyPr>
          <a:lstStyle/>
          <a:p>
            <a:pPr marL="457200" indent="-457200">
              <a:buFont typeface="Arial" panose="020B0604020202020204" pitchFamily="34" charset="0"/>
              <a:buChar char="•"/>
              <a:defRPr/>
            </a:pPr>
            <a:r>
              <a:rPr lang="es-ES" sz="2800" dirty="0"/>
              <a:t>Tenemos una arquitectura común de aplicación. </a:t>
            </a:r>
          </a:p>
          <a:p>
            <a:pPr marL="457200" indent="-457200">
              <a:buFont typeface="Arial" panose="020B0604020202020204" pitchFamily="34" charset="0"/>
              <a:buChar char="•"/>
              <a:defRPr/>
            </a:pPr>
            <a:r>
              <a:rPr lang="es-ES" sz="2800" dirty="0"/>
              <a:t>Influenciada por diseño DDD.	</a:t>
            </a:r>
            <a:endParaRPr lang="es-ES" sz="2400" dirty="0"/>
          </a:p>
        </p:txBody>
      </p:sp>
      <p:pic>
        <p:nvPicPr>
          <p:cNvPr id="6" name="4 Imagen"/>
          <p:cNvPicPr>
            <a:picLocks noChangeAspect="1"/>
          </p:cNvPicPr>
          <p:nvPr/>
        </p:nvPicPr>
        <p:blipFill>
          <a:blip r:embed="rId2"/>
          <a:stretch/>
        </p:blipFill>
        <p:spPr bwMode="auto">
          <a:xfrm>
            <a:off x="3305321" y="2165287"/>
            <a:ext cx="3894138" cy="3894138"/>
          </a:xfrm>
          <a:prstGeom prst="rect">
            <a:avLst/>
          </a:prstGeom>
        </p:spPr>
      </p:pic>
      <p:grpSp>
        <p:nvGrpSpPr>
          <p:cNvPr id="10" name="Grupo 9">
            <a:extLst>
              <a:ext uri="{FF2B5EF4-FFF2-40B4-BE49-F238E27FC236}">
                <a16:creationId xmlns:a16="http://schemas.microsoft.com/office/drawing/2014/main" id="{65B9AC9D-5BC5-4A06-B8FC-81C5B9F1019E}"/>
              </a:ext>
            </a:extLst>
          </p:cNvPr>
          <p:cNvGrpSpPr/>
          <p:nvPr/>
        </p:nvGrpSpPr>
        <p:grpSpPr>
          <a:xfrm>
            <a:off x="0" y="6048740"/>
            <a:ext cx="12192000" cy="798576"/>
            <a:chOff x="0" y="6048740"/>
            <a:chExt cx="12192000" cy="798576"/>
          </a:xfrm>
        </p:grpSpPr>
        <p:sp>
          <p:nvSpPr>
            <p:cNvPr id="11" name="Rectángulo 6">
              <a:extLst>
                <a:ext uri="{FF2B5EF4-FFF2-40B4-BE49-F238E27FC236}">
                  <a16:creationId xmlns:a16="http://schemas.microsoft.com/office/drawing/2014/main" id="{FEA66E17-1D8A-47B2-A8FA-E59211AB837C}"/>
                </a:ext>
              </a:extLst>
            </p:cNvPr>
            <p:cNvSpPr/>
            <p:nvPr/>
          </p:nvSpPr>
          <p:spPr bwMode="auto">
            <a:xfrm>
              <a:off x="0" y="6048740"/>
              <a:ext cx="12192000" cy="798576"/>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defRPr/>
              </a:pPr>
              <a:r>
                <a:rPr lang="es-ES" dirty="0">
                  <a:solidFill>
                    <a:schemeClr val="accent2"/>
                  </a:solidFill>
                </a:rPr>
                <a:t>ITI Core</a:t>
              </a:r>
              <a:endParaRPr dirty="0">
                <a:solidFill>
                  <a:schemeClr val="accent2"/>
                </a:solidFill>
              </a:endParaRPr>
            </a:p>
          </p:txBody>
        </p:sp>
        <p:pic>
          <p:nvPicPr>
            <p:cNvPr id="12" name="Imagen 11">
              <a:extLst>
                <a:ext uri="{FF2B5EF4-FFF2-40B4-BE49-F238E27FC236}">
                  <a16:creationId xmlns:a16="http://schemas.microsoft.com/office/drawing/2014/main" id="{E81E9220-70AF-45E9-BCC8-054AAAAE565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56240" y="6198447"/>
              <a:ext cx="3696072" cy="499594"/>
            </a:xfrm>
            <a:prstGeom prst="rect">
              <a:avLst/>
            </a:prstGeom>
          </p:spPr>
        </p:pic>
        <p:cxnSp>
          <p:nvCxnSpPr>
            <p:cNvPr id="13" name="Conector recto 12">
              <a:extLst>
                <a:ext uri="{FF2B5EF4-FFF2-40B4-BE49-F238E27FC236}">
                  <a16:creationId xmlns:a16="http://schemas.microsoft.com/office/drawing/2014/main" id="{FA04CC8F-D618-4CD4-81D2-1511E26E9EF7}"/>
                </a:ext>
              </a:extLst>
            </p:cNvPr>
            <p:cNvCxnSpPr>
              <a:cxnSpLocks/>
            </p:cNvCxnSpPr>
            <p:nvPr/>
          </p:nvCxnSpPr>
          <p:spPr>
            <a:xfrm>
              <a:off x="0" y="6093296"/>
              <a:ext cx="12192000" cy="0"/>
            </a:xfrm>
            <a:prstGeom prst="line">
              <a:avLst/>
            </a:prstGeom>
            <a:ln w="38100"/>
          </p:spPr>
          <p:style>
            <a:lnRef idx="1">
              <a:schemeClr val="accent2"/>
            </a:lnRef>
            <a:fillRef idx="0">
              <a:schemeClr val="accent2"/>
            </a:fillRef>
            <a:effectRef idx="0">
              <a:schemeClr val="accent2"/>
            </a:effectRef>
            <a:fontRef idx="minor">
              <a:schemeClr val="tx1"/>
            </a:fontRef>
          </p:style>
        </p:cxn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71" name="Rectángulo 11">
            <a:extLst>
              <a:ext uri="{FF2B5EF4-FFF2-40B4-BE49-F238E27FC236}">
                <a16:creationId xmlns:a16="http://schemas.microsoft.com/office/drawing/2014/main" id="{6F96B11C-C902-4C1A-95F5-771788C39BFB}"/>
              </a:ext>
            </a:extLst>
          </p:cNvPr>
          <p:cNvSpPr/>
          <p:nvPr/>
        </p:nvSpPr>
        <p:spPr bwMode="auto">
          <a:xfrm>
            <a:off x="0" y="-27384"/>
            <a:ext cx="12192000" cy="432048"/>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defRPr/>
            </a:pPr>
            <a:r>
              <a:rPr lang="es-ES" dirty="0" err="1"/>
              <a:t>Backend</a:t>
            </a:r>
            <a:endParaRPr dirty="0"/>
          </a:p>
        </p:txBody>
      </p:sp>
      <p:sp>
        <p:nvSpPr>
          <p:cNvPr id="8" name="Rectángulo 7">
            <a:extLst>
              <a:ext uri="{FF2B5EF4-FFF2-40B4-BE49-F238E27FC236}">
                <a16:creationId xmlns:a16="http://schemas.microsoft.com/office/drawing/2014/main" id="{8B44FD3D-572B-4E80-BC0E-C9E66294CCB6}"/>
              </a:ext>
            </a:extLst>
          </p:cNvPr>
          <p:cNvSpPr/>
          <p:nvPr/>
        </p:nvSpPr>
        <p:spPr bwMode="auto">
          <a:xfrm>
            <a:off x="787067" y="419864"/>
            <a:ext cx="5301269" cy="584775"/>
          </a:xfrm>
          <a:prstGeom prst="rect">
            <a:avLst/>
          </a:prstGeom>
          <a:noFill/>
        </p:spPr>
        <p:txBody>
          <a:bodyPr wrap="square" lIns="91440" tIns="45720" rIns="91440" bIns="45720">
            <a:spAutoFit/>
          </a:bodyPr>
          <a:lstStyle/>
          <a:p>
            <a:pPr algn="ctr"/>
            <a:r>
              <a:rPr lang="es-ES" sz="3200" b="1" dirty="0">
                <a:ln w="0"/>
                <a:solidFill>
                  <a:schemeClr val="accent2"/>
                </a:solidFill>
              </a:rPr>
              <a:t>Capa de aplicación – Web Api</a:t>
            </a:r>
            <a:endParaRPr lang="es-ES" sz="3200" b="1" cap="none" spc="0" dirty="0">
              <a:ln w="0"/>
              <a:solidFill>
                <a:schemeClr val="accent2"/>
              </a:solidFill>
              <a:effectLst/>
            </a:endParaRPr>
          </a:p>
        </p:txBody>
      </p:sp>
      <p:sp>
        <p:nvSpPr>
          <p:cNvPr id="3" name="Rectángulo 2"/>
          <p:cNvSpPr/>
          <p:nvPr/>
        </p:nvSpPr>
        <p:spPr>
          <a:xfrm>
            <a:off x="866739" y="980728"/>
            <a:ext cx="9721080" cy="369332"/>
          </a:xfrm>
          <a:prstGeom prst="rect">
            <a:avLst/>
          </a:prstGeom>
        </p:spPr>
        <p:txBody>
          <a:bodyPr wrap="square">
            <a:spAutoFit/>
          </a:bodyPr>
          <a:lstStyle/>
          <a:p>
            <a:r>
              <a:rPr lang="es-ES" dirty="0"/>
              <a:t>En nuestra arquitectura, la capa de aplicación expone los servicios por medio de un web api.</a:t>
            </a:r>
          </a:p>
        </p:txBody>
      </p:sp>
      <p:pic>
        <p:nvPicPr>
          <p:cNvPr id="4" name="Imagen 3"/>
          <p:cNvPicPr>
            <a:picLocks noChangeAspect="1"/>
          </p:cNvPicPr>
          <p:nvPr/>
        </p:nvPicPr>
        <p:blipFill>
          <a:blip r:embed="rId2"/>
          <a:stretch>
            <a:fillRect/>
          </a:stretch>
        </p:blipFill>
        <p:spPr>
          <a:xfrm>
            <a:off x="1361788" y="2132856"/>
            <a:ext cx="7696867" cy="3917019"/>
          </a:xfrm>
          <a:prstGeom prst="rect">
            <a:avLst/>
          </a:prstGeom>
        </p:spPr>
      </p:pic>
      <p:sp>
        <p:nvSpPr>
          <p:cNvPr id="10" name="Rectángulo 9"/>
          <p:cNvSpPr/>
          <p:nvPr/>
        </p:nvSpPr>
        <p:spPr>
          <a:xfrm>
            <a:off x="866739" y="1358196"/>
            <a:ext cx="9721080" cy="646331"/>
          </a:xfrm>
          <a:prstGeom prst="rect">
            <a:avLst/>
          </a:prstGeom>
        </p:spPr>
        <p:txBody>
          <a:bodyPr wrap="square">
            <a:spAutoFit/>
          </a:bodyPr>
          <a:lstStyle/>
          <a:p>
            <a:r>
              <a:rPr lang="es-ES" dirty="0"/>
              <a:t>Este componente hace de puente hacia los servicios de aplicación y su responsabilidad se limita a la configuración de los componentes propios de la tecnología (controladores, filtros, CORS, etc.)</a:t>
            </a:r>
          </a:p>
        </p:txBody>
      </p:sp>
      <p:sp>
        <p:nvSpPr>
          <p:cNvPr id="11" name="CuadroTexto 10">
            <a:extLst>
              <a:ext uri="{FF2B5EF4-FFF2-40B4-BE49-F238E27FC236}">
                <a16:creationId xmlns:a16="http://schemas.microsoft.com/office/drawing/2014/main" id="{CEEBC056-0D88-4014-BA75-93B96A3FF747}"/>
              </a:ext>
            </a:extLst>
          </p:cNvPr>
          <p:cNvSpPr txBox="1"/>
          <p:nvPr/>
        </p:nvSpPr>
        <p:spPr bwMode="auto">
          <a:xfrm>
            <a:off x="0" y="-1235"/>
            <a:ext cx="1677062" cy="369332"/>
          </a:xfrm>
          <a:prstGeom prst="rect">
            <a:avLst/>
          </a:prstGeom>
          <a:noFill/>
        </p:spPr>
        <p:txBody>
          <a:bodyPr wrap="none" rtlCol="0">
            <a:spAutoFit/>
          </a:bodyPr>
          <a:lstStyle/>
          <a:p>
            <a:r>
              <a:rPr lang="es-ES" dirty="0">
                <a:solidFill>
                  <a:schemeClr val="bg1"/>
                </a:solidFill>
              </a:rPr>
              <a:t>INTRODUCCIÓN</a:t>
            </a:r>
          </a:p>
        </p:txBody>
      </p:sp>
      <p:grpSp>
        <p:nvGrpSpPr>
          <p:cNvPr id="12" name="Grupo 11">
            <a:extLst>
              <a:ext uri="{FF2B5EF4-FFF2-40B4-BE49-F238E27FC236}">
                <a16:creationId xmlns:a16="http://schemas.microsoft.com/office/drawing/2014/main" id="{63C0BFFA-63E0-44B5-8BAF-146C34C6A237}"/>
              </a:ext>
            </a:extLst>
          </p:cNvPr>
          <p:cNvGrpSpPr/>
          <p:nvPr/>
        </p:nvGrpSpPr>
        <p:grpSpPr>
          <a:xfrm>
            <a:off x="0" y="6048740"/>
            <a:ext cx="12192000" cy="798576"/>
            <a:chOff x="0" y="6048740"/>
            <a:chExt cx="12192000" cy="798576"/>
          </a:xfrm>
        </p:grpSpPr>
        <p:sp>
          <p:nvSpPr>
            <p:cNvPr id="13" name="Rectángulo 6">
              <a:extLst>
                <a:ext uri="{FF2B5EF4-FFF2-40B4-BE49-F238E27FC236}">
                  <a16:creationId xmlns:a16="http://schemas.microsoft.com/office/drawing/2014/main" id="{419591EF-8B8F-4D19-BB39-86E813C50A20}"/>
                </a:ext>
              </a:extLst>
            </p:cNvPr>
            <p:cNvSpPr/>
            <p:nvPr/>
          </p:nvSpPr>
          <p:spPr bwMode="auto">
            <a:xfrm>
              <a:off x="0" y="6048740"/>
              <a:ext cx="12192000" cy="798576"/>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defRPr/>
              </a:pPr>
              <a:r>
                <a:rPr lang="es-ES" dirty="0">
                  <a:solidFill>
                    <a:schemeClr val="accent2"/>
                  </a:solidFill>
                </a:rPr>
                <a:t>ITI Core</a:t>
              </a:r>
              <a:endParaRPr dirty="0">
                <a:solidFill>
                  <a:schemeClr val="accent2"/>
                </a:solidFill>
              </a:endParaRPr>
            </a:p>
          </p:txBody>
        </p:sp>
        <p:pic>
          <p:nvPicPr>
            <p:cNvPr id="14" name="Imagen 13">
              <a:extLst>
                <a:ext uri="{FF2B5EF4-FFF2-40B4-BE49-F238E27FC236}">
                  <a16:creationId xmlns:a16="http://schemas.microsoft.com/office/drawing/2014/main" id="{8D90A4EE-94CA-4012-A9AC-4809E4F22A2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56240" y="6198447"/>
              <a:ext cx="3696072" cy="499594"/>
            </a:xfrm>
            <a:prstGeom prst="rect">
              <a:avLst/>
            </a:prstGeom>
          </p:spPr>
        </p:pic>
        <p:cxnSp>
          <p:nvCxnSpPr>
            <p:cNvPr id="15" name="Conector recto 14">
              <a:extLst>
                <a:ext uri="{FF2B5EF4-FFF2-40B4-BE49-F238E27FC236}">
                  <a16:creationId xmlns:a16="http://schemas.microsoft.com/office/drawing/2014/main" id="{232366A9-636E-4E95-A10F-81A6E76F897C}"/>
                </a:ext>
              </a:extLst>
            </p:cNvPr>
            <p:cNvCxnSpPr>
              <a:cxnSpLocks/>
            </p:cNvCxnSpPr>
            <p:nvPr/>
          </p:nvCxnSpPr>
          <p:spPr>
            <a:xfrm>
              <a:off x="0" y="6093296"/>
              <a:ext cx="12192000" cy="0"/>
            </a:xfrm>
            <a:prstGeom prst="line">
              <a:avLst/>
            </a:prstGeom>
            <a:ln w="38100"/>
          </p:spPr>
          <p:style>
            <a:lnRef idx="1">
              <a:schemeClr val="accent2"/>
            </a:lnRef>
            <a:fillRef idx="0">
              <a:schemeClr val="accent2"/>
            </a:fillRef>
            <a:effectRef idx="0">
              <a:schemeClr val="accent2"/>
            </a:effectRef>
            <a:fontRef idx="minor">
              <a:schemeClr val="tx1"/>
            </a:fontRef>
          </p:style>
        </p:cxnSp>
      </p:grpSp>
    </p:spTree>
    <p:extLst>
      <p:ext uri="{BB962C8B-B14F-4D97-AF65-F5344CB8AC3E}">
        <p14:creationId xmlns:p14="http://schemas.microsoft.com/office/powerpoint/2010/main" val="20273359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71" name="Rectángulo 11">
            <a:extLst>
              <a:ext uri="{FF2B5EF4-FFF2-40B4-BE49-F238E27FC236}">
                <a16:creationId xmlns:a16="http://schemas.microsoft.com/office/drawing/2014/main" id="{6F96B11C-C902-4C1A-95F5-771788C39BFB}"/>
              </a:ext>
            </a:extLst>
          </p:cNvPr>
          <p:cNvSpPr/>
          <p:nvPr/>
        </p:nvSpPr>
        <p:spPr bwMode="auto">
          <a:xfrm>
            <a:off x="0" y="-27384"/>
            <a:ext cx="12192000" cy="432048"/>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defRPr/>
            </a:pPr>
            <a:r>
              <a:rPr lang="es-ES" dirty="0" err="1"/>
              <a:t>Backend</a:t>
            </a:r>
            <a:endParaRPr dirty="0"/>
          </a:p>
        </p:txBody>
      </p:sp>
      <p:sp>
        <p:nvSpPr>
          <p:cNvPr id="8" name="Rectángulo 7">
            <a:extLst>
              <a:ext uri="{FF2B5EF4-FFF2-40B4-BE49-F238E27FC236}">
                <a16:creationId xmlns:a16="http://schemas.microsoft.com/office/drawing/2014/main" id="{8B44FD3D-572B-4E80-BC0E-C9E66294CCB6}"/>
              </a:ext>
            </a:extLst>
          </p:cNvPr>
          <p:cNvSpPr/>
          <p:nvPr/>
        </p:nvSpPr>
        <p:spPr bwMode="auto">
          <a:xfrm>
            <a:off x="-528736" y="495467"/>
            <a:ext cx="6696744" cy="584775"/>
          </a:xfrm>
          <a:prstGeom prst="rect">
            <a:avLst/>
          </a:prstGeom>
          <a:noFill/>
        </p:spPr>
        <p:txBody>
          <a:bodyPr wrap="square" lIns="91440" tIns="45720" rIns="91440" bIns="45720">
            <a:spAutoFit/>
          </a:bodyPr>
          <a:lstStyle/>
          <a:p>
            <a:pPr algn="ctr"/>
            <a:r>
              <a:rPr lang="es-ES" sz="3200" b="1" dirty="0">
                <a:ln w="0"/>
                <a:solidFill>
                  <a:schemeClr val="accent2"/>
                </a:solidFill>
              </a:rPr>
              <a:t>Capa de infraestructura</a:t>
            </a:r>
            <a:endParaRPr lang="es-ES" sz="3200" b="1" cap="none" spc="0" dirty="0">
              <a:ln w="0"/>
              <a:solidFill>
                <a:schemeClr val="accent2"/>
              </a:solidFill>
              <a:effectLst/>
            </a:endParaRPr>
          </a:p>
        </p:txBody>
      </p:sp>
      <p:sp>
        <p:nvSpPr>
          <p:cNvPr id="2" name="Rectángulo 1"/>
          <p:cNvSpPr/>
          <p:nvPr/>
        </p:nvSpPr>
        <p:spPr>
          <a:xfrm>
            <a:off x="983432" y="1340768"/>
            <a:ext cx="9217024" cy="2585323"/>
          </a:xfrm>
          <a:prstGeom prst="rect">
            <a:avLst/>
          </a:prstGeom>
        </p:spPr>
        <p:txBody>
          <a:bodyPr wrap="square">
            <a:spAutoFit/>
          </a:bodyPr>
          <a:lstStyle/>
          <a:p>
            <a:r>
              <a:rPr lang="es-ES" dirty="0"/>
              <a:t>Su responsabilidad es abstraer al dominio y a la capa de aplicación del uso de tecnologías para satisfacer problemas comunes como:</a:t>
            </a:r>
          </a:p>
          <a:p>
            <a:endParaRPr lang="es-ES" dirty="0"/>
          </a:p>
          <a:p>
            <a:endParaRPr lang="es-ES" dirty="0"/>
          </a:p>
          <a:p>
            <a:pPr marL="1200150" lvl="2" indent="-285750">
              <a:buFont typeface="Arial" panose="020B0604020202020204" pitchFamily="34" charset="0"/>
              <a:buChar char="•"/>
            </a:pPr>
            <a:r>
              <a:rPr lang="es-ES" dirty="0"/>
              <a:t>Persistencia de datos</a:t>
            </a:r>
          </a:p>
          <a:p>
            <a:pPr marL="1200150" lvl="2" indent="-285750">
              <a:buFont typeface="Arial" panose="020B0604020202020204" pitchFamily="34" charset="0"/>
              <a:buChar char="•"/>
            </a:pPr>
            <a:r>
              <a:rPr lang="es-ES" dirty="0"/>
              <a:t>Cache</a:t>
            </a:r>
          </a:p>
          <a:p>
            <a:pPr marL="1200150" lvl="2" indent="-285750">
              <a:buFont typeface="Arial" panose="020B0604020202020204" pitchFamily="34" charset="0"/>
              <a:buChar char="•"/>
            </a:pPr>
            <a:r>
              <a:rPr lang="es-ES" dirty="0"/>
              <a:t>Comunicación en tiempo real</a:t>
            </a:r>
          </a:p>
          <a:p>
            <a:pPr marL="1200150" lvl="2" indent="-285750">
              <a:buFont typeface="Arial" panose="020B0604020202020204" pitchFamily="34" charset="0"/>
              <a:buChar char="•"/>
            </a:pPr>
            <a:r>
              <a:rPr lang="es-ES" dirty="0"/>
              <a:t>Mapeo de entidades</a:t>
            </a:r>
          </a:p>
          <a:p>
            <a:pPr marL="1200150" lvl="2" indent="-285750">
              <a:buFont typeface="Arial" panose="020B0604020202020204" pitchFamily="34" charset="0"/>
              <a:buChar char="•"/>
            </a:pPr>
            <a:r>
              <a:rPr lang="es-ES" dirty="0" err="1"/>
              <a:t>Etc</a:t>
            </a:r>
            <a:endParaRPr lang="es-ES" dirty="0"/>
          </a:p>
        </p:txBody>
      </p:sp>
      <p:sp>
        <p:nvSpPr>
          <p:cNvPr id="9" name="CuadroTexto 8">
            <a:extLst>
              <a:ext uri="{FF2B5EF4-FFF2-40B4-BE49-F238E27FC236}">
                <a16:creationId xmlns:a16="http://schemas.microsoft.com/office/drawing/2014/main" id="{CEEBC056-0D88-4014-BA75-93B96A3FF747}"/>
              </a:ext>
            </a:extLst>
          </p:cNvPr>
          <p:cNvSpPr txBox="1"/>
          <p:nvPr/>
        </p:nvSpPr>
        <p:spPr bwMode="auto">
          <a:xfrm>
            <a:off x="0" y="-1235"/>
            <a:ext cx="1677062" cy="369332"/>
          </a:xfrm>
          <a:prstGeom prst="rect">
            <a:avLst/>
          </a:prstGeom>
          <a:noFill/>
        </p:spPr>
        <p:txBody>
          <a:bodyPr wrap="none" rtlCol="0">
            <a:spAutoFit/>
          </a:bodyPr>
          <a:lstStyle/>
          <a:p>
            <a:r>
              <a:rPr lang="es-ES" dirty="0">
                <a:solidFill>
                  <a:schemeClr val="bg1"/>
                </a:solidFill>
              </a:rPr>
              <a:t>INTRODUCCIÓN</a:t>
            </a:r>
          </a:p>
        </p:txBody>
      </p:sp>
      <p:grpSp>
        <p:nvGrpSpPr>
          <p:cNvPr id="10" name="Grupo 9">
            <a:extLst>
              <a:ext uri="{FF2B5EF4-FFF2-40B4-BE49-F238E27FC236}">
                <a16:creationId xmlns:a16="http://schemas.microsoft.com/office/drawing/2014/main" id="{6E948B26-548E-4596-9972-3E804C7289DA}"/>
              </a:ext>
            </a:extLst>
          </p:cNvPr>
          <p:cNvGrpSpPr/>
          <p:nvPr/>
        </p:nvGrpSpPr>
        <p:grpSpPr>
          <a:xfrm>
            <a:off x="0" y="6048740"/>
            <a:ext cx="12192000" cy="798576"/>
            <a:chOff x="0" y="6048740"/>
            <a:chExt cx="12192000" cy="798576"/>
          </a:xfrm>
        </p:grpSpPr>
        <p:sp>
          <p:nvSpPr>
            <p:cNvPr id="11" name="Rectángulo 6">
              <a:extLst>
                <a:ext uri="{FF2B5EF4-FFF2-40B4-BE49-F238E27FC236}">
                  <a16:creationId xmlns:a16="http://schemas.microsoft.com/office/drawing/2014/main" id="{F3E472DE-2D14-4CD4-A862-AE33EC6CE1BA}"/>
                </a:ext>
              </a:extLst>
            </p:cNvPr>
            <p:cNvSpPr/>
            <p:nvPr/>
          </p:nvSpPr>
          <p:spPr bwMode="auto">
            <a:xfrm>
              <a:off x="0" y="6048740"/>
              <a:ext cx="12192000" cy="798576"/>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defRPr/>
              </a:pPr>
              <a:r>
                <a:rPr lang="es-ES" dirty="0">
                  <a:solidFill>
                    <a:schemeClr val="accent2"/>
                  </a:solidFill>
                </a:rPr>
                <a:t>ITI Core</a:t>
              </a:r>
              <a:endParaRPr dirty="0">
                <a:solidFill>
                  <a:schemeClr val="accent2"/>
                </a:solidFill>
              </a:endParaRPr>
            </a:p>
          </p:txBody>
        </p:sp>
        <p:pic>
          <p:nvPicPr>
            <p:cNvPr id="12" name="Imagen 11">
              <a:extLst>
                <a:ext uri="{FF2B5EF4-FFF2-40B4-BE49-F238E27FC236}">
                  <a16:creationId xmlns:a16="http://schemas.microsoft.com/office/drawing/2014/main" id="{7F01262A-C90E-4645-94B3-1BD8988EE2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56240" y="6198447"/>
              <a:ext cx="3696072" cy="499594"/>
            </a:xfrm>
            <a:prstGeom prst="rect">
              <a:avLst/>
            </a:prstGeom>
          </p:spPr>
        </p:pic>
        <p:cxnSp>
          <p:nvCxnSpPr>
            <p:cNvPr id="13" name="Conector recto 12">
              <a:extLst>
                <a:ext uri="{FF2B5EF4-FFF2-40B4-BE49-F238E27FC236}">
                  <a16:creationId xmlns:a16="http://schemas.microsoft.com/office/drawing/2014/main" id="{FB57F322-D780-45CD-9A12-AC7E2ADFFF83}"/>
                </a:ext>
              </a:extLst>
            </p:cNvPr>
            <p:cNvCxnSpPr>
              <a:cxnSpLocks/>
            </p:cNvCxnSpPr>
            <p:nvPr/>
          </p:nvCxnSpPr>
          <p:spPr>
            <a:xfrm>
              <a:off x="0" y="6093296"/>
              <a:ext cx="12192000" cy="0"/>
            </a:xfrm>
            <a:prstGeom prst="line">
              <a:avLst/>
            </a:prstGeom>
            <a:ln w="38100"/>
          </p:spPr>
          <p:style>
            <a:lnRef idx="1">
              <a:schemeClr val="accent2"/>
            </a:lnRef>
            <a:fillRef idx="0">
              <a:schemeClr val="accent2"/>
            </a:fillRef>
            <a:effectRef idx="0">
              <a:schemeClr val="accent2"/>
            </a:effectRef>
            <a:fontRef idx="minor">
              <a:schemeClr val="tx1"/>
            </a:fontRef>
          </p:style>
        </p:cxnSp>
      </p:grpSp>
    </p:spTree>
    <p:extLst>
      <p:ext uri="{BB962C8B-B14F-4D97-AF65-F5344CB8AC3E}">
        <p14:creationId xmlns:p14="http://schemas.microsoft.com/office/powerpoint/2010/main" val="38477080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71" name="Rectángulo 11">
            <a:extLst>
              <a:ext uri="{FF2B5EF4-FFF2-40B4-BE49-F238E27FC236}">
                <a16:creationId xmlns:a16="http://schemas.microsoft.com/office/drawing/2014/main" id="{6F96B11C-C902-4C1A-95F5-771788C39BFB}"/>
              </a:ext>
            </a:extLst>
          </p:cNvPr>
          <p:cNvSpPr/>
          <p:nvPr/>
        </p:nvSpPr>
        <p:spPr bwMode="auto">
          <a:xfrm>
            <a:off x="0" y="-27384"/>
            <a:ext cx="12192000" cy="432048"/>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defRPr/>
            </a:pPr>
            <a:r>
              <a:rPr lang="es-ES" dirty="0"/>
              <a:t>Inyección de dependencias</a:t>
            </a:r>
            <a:endParaRPr dirty="0"/>
          </a:p>
        </p:txBody>
      </p:sp>
      <p:sp>
        <p:nvSpPr>
          <p:cNvPr id="8" name="Rectángulo 7">
            <a:extLst>
              <a:ext uri="{FF2B5EF4-FFF2-40B4-BE49-F238E27FC236}">
                <a16:creationId xmlns:a16="http://schemas.microsoft.com/office/drawing/2014/main" id="{83746A29-1082-4C2C-9113-A94EB0D166A7}"/>
              </a:ext>
            </a:extLst>
          </p:cNvPr>
          <p:cNvSpPr/>
          <p:nvPr/>
        </p:nvSpPr>
        <p:spPr bwMode="auto">
          <a:xfrm>
            <a:off x="-1464840" y="539969"/>
            <a:ext cx="9937104" cy="584775"/>
          </a:xfrm>
          <a:prstGeom prst="rect">
            <a:avLst/>
          </a:prstGeom>
          <a:noFill/>
        </p:spPr>
        <p:txBody>
          <a:bodyPr wrap="square" lIns="91440" tIns="45720" rIns="91440" bIns="45720">
            <a:spAutoFit/>
          </a:bodyPr>
          <a:lstStyle/>
          <a:p>
            <a:pPr algn="ctr"/>
            <a:r>
              <a:rPr lang="es-ES" sz="3200" b="1" dirty="0">
                <a:ln w="0"/>
                <a:solidFill>
                  <a:schemeClr val="accent2"/>
                </a:solidFill>
              </a:rPr>
              <a:t>¿Qué es la Inyección de dependencias?</a:t>
            </a:r>
            <a:endParaRPr lang="es-ES" sz="3200" b="1" cap="none" spc="0" dirty="0">
              <a:ln w="0"/>
              <a:solidFill>
                <a:schemeClr val="accent2"/>
              </a:solidFill>
              <a:effectLst/>
            </a:endParaRPr>
          </a:p>
        </p:txBody>
      </p:sp>
      <p:sp>
        <p:nvSpPr>
          <p:cNvPr id="9" name="CuadroTexto 8">
            <a:extLst>
              <a:ext uri="{FF2B5EF4-FFF2-40B4-BE49-F238E27FC236}">
                <a16:creationId xmlns:a16="http://schemas.microsoft.com/office/drawing/2014/main" id="{A78ED773-7BEF-458B-954F-F7B2854EBCC1}"/>
              </a:ext>
            </a:extLst>
          </p:cNvPr>
          <p:cNvSpPr txBox="1"/>
          <p:nvPr/>
        </p:nvSpPr>
        <p:spPr bwMode="auto">
          <a:xfrm>
            <a:off x="551384" y="1124744"/>
            <a:ext cx="10513168" cy="369332"/>
          </a:xfrm>
          <a:prstGeom prst="rect">
            <a:avLst/>
          </a:prstGeom>
          <a:noFill/>
        </p:spPr>
        <p:txBody>
          <a:bodyPr wrap="square" rtlCol="0">
            <a:spAutoFit/>
          </a:bodyPr>
          <a:lstStyle/>
          <a:p>
            <a:r>
              <a:rPr lang="es-ES" dirty="0"/>
              <a:t>Una  dependencia cuando una clase X necesita hacer uso de una clase Y para realizar su trabajo</a:t>
            </a:r>
          </a:p>
        </p:txBody>
      </p:sp>
      <p:pic>
        <p:nvPicPr>
          <p:cNvPr id="11" name="Imagen 10">
            <a:extLst>
              <a:ext uri="{FF2B5EF4-FFF2-40B4-BE49-F238E27FC236}">
                <a16:creationId xmlns:a16="http://schemas.microsoft.com/office/drawing/2014/main" id="{EB5D5973-EFC8-4EDC-8182-F3E387FEAE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79676" y="1709519"/>
            <a:ext cx="5832648" cy="3917826"/>
          </a:xfrm>
          <a:prstGeom prst="rect">
            <a:avLst/>
          </a:prstGeom>
        </p:spPr>
      </p:pic>
      <p:sp>
        <p:nvSpPr>
          <p:cNvPr id="12" name="CuadroTexto 11">
            <a:extLst>
              <a:ext uri="{FF2B5EF4-FFF2-40B4-BE49-F238E27FC236}">
                <a16:creationId xmlns:a16="http://schemas.microsoft.com/office/drawing/2014/main" id="{CEEBC056-0D88-4014-BA75-93B96A3FF747}"/>
              </a:ext>
            </a:extLst>
          </p:cNvPr>
          <p:cNvSpPr txBox="1"/>
          <p:nvPr/>
        </p:nvSpPr>
        <p:spPr bwMode="auto">
          <a:xfrm>
            <a:off x="0" y="-1235"/>
            <a:ext cx="1090363" cy="369332"/>
          </a:xfrm>
          <a:prstGeom prst="rect">
            <a:avLst/>
          </a:prstGeom>
          <a:noFill/>
        </p:spPr>
        <p:txBody>
          <a:bodyPr wrap="none" rtlCol="0">
            <a:spAutoFit/>
          </a:bodyPr>
          <a:lstStyle/>
          <a:p>
            <a:r>
              <a:rPr lang="es-ES" dirty="0">
                <a:solidFill>
                  <a:schemeClr val="bg1"/>
                </a:solidFill>
              </a:rPr>
              <a:t>BACKEND</a:t>
            </a:r>
          </a:p>
        </p:txBody>
      </p:sp>
      <p:grpSp>
        <p:nvGrpSpPr>
          <p:cNvPr id="10" name="Grupo 9">
            <a:extLst>
              <a:ext uri="{FF2B5EF4-FFF2-40B4-BE49-F238E27FC236}">
                <a16:creationId xmlns:a16="http://schemas.microsoft.com/office/drawing/2014/main" id="{C8AD3AC3-CF1D-4F24-A634-A74944126265}"/>
              </a:ext>
            </a:extLst>
          </p:cNvPr>
          <p:cNvGrpSpPr/>
          <p:nvPr/>
        </p:nvGrpSpPr>
        <p:grpSpPr>
          <a:xfrm>
            <a:off x="0" y="6048740"/>
            <a:ext cx="12192000" cy="798576"/>
            <a:chOff x="0" y="6048740"/>
            <a:chExt cx="12192000" cy="798576"/>
          </a:xfrm>
        </p:grpSpPr>
        <p:sp>
          <p:nvSpPr>
            <p:cNvPr id="13" name="Rectángulo 6">
              <a:extLst>
                <a:ext uri="{FF2B5EF4-FFF2-40B4-BE49-F238E27FC236}">
                  <a16:creationId xmlns:a16="http://schemas.microsoft.com/office/drawing/2014/main" id="{610CB8E4-2D88-4122-A278-48DA8E9B7A91}"/>
                </a:ext>
              </a:extLst>
            </p:cNvPr>
            <p:cNvSpPr/>
            <p:nvPr/>
          </p:nvSpPr>
          <p:spPr bwMode="auto">
            <a:xfrm>
              <a:off x="0" y="6048740"/>
              <a:ext cx="12192000" cy="798576"/>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defRPr/>
              </a:pPr>
              <a:r>
                <a:rPr lang="es-ES" dirty="0">
                  <a:solidFill>
                    <a:schemeClr val="accent2"/>
                  </a:solidFill>
                </a:rPr>
                <a:t>ITI Core</a:t>
              </a:r>
              <a:endParaRPr dirty="0">
                <a:solidFill>
                  <a:schemeClr val="accent2"/>
                </a:solidFill>
              </a:endParaRPr>
            </a:p>
          </p:txBody>
        </p:sp>
        <p:pic>
          <p:nvPicPr>
            <p:cNvPr id="14" name="Imagen 13">
              <a:extLst>
                <a:ext uri="{FF2B5EF4-FFF2-40B4-BE49-F238E27FC236}">
                  <a16:creationId xmlns:a16="http://schemas.microsoft.com/office/drawing/2014/main" id="{B27D176C-0C68-4312-8D68-933477878AE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56240" y="6198447"/>
              <a:ext cx="3696072" cy="499594"/>
            </a:xfrm>
            <a:prstGeom prst="rect">
              <a:avLst/>
            </a:prstGeom>
          </p:spPr>
        </p:pic>
        <p:cxnSp>
          <p:nvCxnSpPr>
            <p:cNvPr id="15" name="Conector recto 14">
              <a:extLst>
                <a:ext uri="{FF2B5EF4-FFF2-40B4-BE49-F238E27FC236}">
                  <a16:creationId xmlns:a16="http://schemas.microsoft.com/office/drawing/2014/main" id="{2C356198-2461-436A-B88B-B8670AED44B4}"/>
                </a:ext>
              </a:extLst>
            </p:cNvPr>
            <p:cNvCxnSpPr>
              <a:cxnSpLocks/>
            </p:cNvCxnSpPr>
            <p:nvPr/>
          </p:nvCxnSpPr>
          <p:spPr>
            <a:xfrm>
              <a:off x="0" y="6093296"/>
              <a:ext cx="12192000" cy="0"/>
            </a:xfrm>
            <a:prstGeom prst="line">
              <a:avLst/>
            </a:prstGeom>
            <a:ln w="38100"/>
          </p:spPr>
          <p:style>
            <a:lnRef idx="1">
              <a:schemeClr val="accent2"/>
            </a:lnRef>
            <a:fillRef idx="0">
              <a:schemeClr val="accent2"/>
            </a:fillRef>
            <a:effectRef idx="0">
              <a:schemeClr val="accent2"/>
            </a:effectRef>
            <a:fontRef idx="minor">
              <a:schemeClr val="tx1"/>
            </a:fontRef>
          </p:style>
        </p:cxnSp>
      </p:grpSp>
    </p:spTree>
    <p:extLst>
      <p:ext uri="{BB962C8B-B14F-4D97-AF65-F5344CB8AC3E}">
        <p14:creationId xmlns:p14="http://schemas.microsoft.com/office/powerpoint/2010/main" val="34356689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71" name="Rectángulo 11">
            <a:extLst>
              <a:ext uri="{FF2B5EF4-FFF2-40B4-BE49-F238E27FC236}">
                <a16:creationId xmlns:a16="http://schemas.microsoft.com/office/drawing/2014/main" id="{6F96B11C-C902-4C1A-95F5-771788C39BFB}"/>
              </a:ext>
            </a:extLst>
          </p:cNvPr>
          <p:cNvSpPr/>
          <p:nvPr/>
        </p:nvSpPr>
        <p:spPr bwMode="auto">
          <a:xfrm>
            <a:off x="0" y="-27384"/>
            <a:ext cx="12192000" cy="432048"/>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defRPr/>
            </a:pPr>
            <a:r>
              <a:rPr lang="es-ES" dirty="0"/>
              <a:t>Inyección de dependencias</a:t>
            </a:r>
            <a:endParaRPr dirty="0"/>
          </a:p>
        </p:txBody>
      </p:sp>
      <p:sp>
        <p:nvSpPr>
          <p:cNvPr id="8" name="Rectángulo 7">
            <a:extLst>
              <a:ext uri="{FF2B5EF4-FFF2-40B4-BE49-F238E27FC236}">
                <a16:creationId xmlns:a16="http://schemas.microsoft.com/office/drawing/2014/main" id="{83746A29-1082-4C2C-9113-A94EB0D166A7}"/>
              </a:ext>
            </a:extLst>
          </p:cNvPr>
          <p:cNvSpPr/>
          <p:nvPr/>
        </p:nvSpPr>
        <p:spPr bwMode="auto">
          <a:xfrm>
            <a:off x="-1464840" y="539969"/>
            <a:ext cx="9937104" cy="584775"/>
          </a:xfrm>
          <a:prstGeom prst="rect">
            <a:avLst/>
          </a:prstGeom>
          <a:noFill/>
        </p:spPr>
        <p:txBody>
          <a:bodyPr wrap="square" lIns="91440" tIns="45720" rIns="91440" bIns="45720">
            <a:spAutoFit/>
          </a:bodyPr>
          <a:lstStyle/>
          <a:p>
            <a:pPr algn="ctr"/>
            <a:r>
              <a:rPr lang="es-ES" sz="3200" b="1" dirty="0">
                <a:ln w="0"/>
                <a:solidFill>
                  <a:schemeClr val="accent2"/>
                </a:solidFill>
              </a:rPr>
              <a:t>¿Qué es la Inyección de dependencias?</a:t>
            </a:r>
            <a:endParaRPr lang="es-ES" sz="3200" b="1" cap="none" spc="0" dirty="0">
              <a:ln w="0"/>
              <a:solidFill>
                <a:schemeClr val="accent2"/>
              </a:solidFill>
              <a:effectLst/>
            </a:endParaRPr>
          </a:p>
        </p:txBody>
      </p:sp>
      <p:sp>
        <p:nvSpPr>
          <p:cNvPr id="9" name="CuadroTexto 8">
            <a:extLst>
              <a:ext uri="{FF2B5EF4-FFF2-40B4-BE49-F238E27FC236}">
                <a16:creationId xmlns:a16="http://schemas.microsoft.com/office/drawing/2014/main" id="{A78ED773-7BEF-458B-954F-F7B2854EBCC1}"/>
              </a:ext>
            </a:extLst>
          </p:cNvPr>
          <p:cNvSpPr txBox="1"/>
          <p:nvPr/>
        </p:nvSpPr>
        <p:spPr bwMode="auto">
          <a:xfrm>
            <a:off x="551384" y="1412776"/>
            <a:ext cx="10513168" cy="646331"/>
          </a:xfrm>
          <a:prstGeom prst="rect">
            <a:avLst/>
          </a:prstGeom>
          <a:noFill/>
        </p:spPr>
        <p:txBody>
          <a:bodyPr wrap="square" rtlCol="0">
            <a:spAutoFit/>
          </a:bodyPr>
          <a:lstStyle/>
          <a:p>
            <a:r>
              <a:rPr lang="es-ES" dirty="0"/>
              <a:t>El patrón de inyección de dependencia busca delegar la responsabilidad de la definición de las dependencias de una clase</a:t>
            </a:r>
          </a:p>
        </p:txBody>
      </p:sp>
      <p:pic>
        <p:nvPicPr>
          <p:cNvPr id="10" name="Imagen 9">
            <a:extLst>
              <a:ext uri="{FF2B5EF4-FFF2-40B4-BE49-F238E27FC236}">
                <a16:creationId xmlns:a16="http://schemas.microsoft.com/office/drawing/2014/main" id="{0D5BC848-C8E0-441A-A3E1-74BC6728387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3512" y="2636912"/>
            <a:ext cx="8618967" cy="1844200"/>
          </a:xfrm>
          <a:prstGeom prst="rect">
            <a:avLst/>
          </a:prstGeom>
        </p:spPr>
      </p:pic>
      <p:sp>
        <p:nvSpPr>
          <p:cNvPr id="11" name="CuadroTexto 10">
            <a:extLst>
              <a:ext uri="{FF2B5EF4-FFF2-40B4-BE49-F238E27FC236}">
                <a16:creationId xmlns:a16="http://schemas.microsoft.com/office/drawing/2014/main" id="{CEEBC056-0D88-4014-BA75-93B96A3FF747}"/>
              </a:ext>
            </a:extLst>
          </p:cNvPr>
          <p:cNvSpPr txBox="1"/>
          <p:nvPr/>
        </p:nvSpPr>
        <p:spPr bwMode="auto">
          <a:xfrm>
            <a:off x="0" y="-1235"/>
            <a:ext cx="1090363" cy="369332"/>
          </a:xfrm>
          <a:prstGeom prst="rect">
            <a:avLst/>
          </a:prstGeom>
          <a:noFill/>
        </p:spPr>
        <p:txBody>
          <a:bodyPr wrap="none" rtlCol="0">
            <a:spAutoFit/>
          </a:bodyPr>
          <a:lstStyle/>
          <a:p>
            <a:r>
              <a:rPr lang="es-ES" dirty="0">
                <a:solidFill>
                  <a:schemeClr val="bg1"/>
                </a:solidFill>
              </a:rPr>
              <a:t>BACKEND</a:t>
            </a:r>
          </a:p>
        </p:txBody>
      </p:sp>
      <p:grpSp>
        <p:nvGrpSpPr>
          <p:cNvPr id="12" name="Grupo 11">
            <a:extLst>
              <a:ext uri="{FF2B5EF4-FFF2-40B4-BE49-F238E27FC236}">
                <a16:creationId xmlns:a16="http://schemas.microsoft.com/office/drawing/2014/main" id="{F11AE407-D75E-483D-86F9-E0D3C168CAB5}"/>
              </a:ext>
            </a:extLst>
          </p:cNvPr>
          <p:cNvGrpSpPr/>
          <p:nvPr/>
        </p:nvGrpSpPr>
        <p:grpSpPr>
          <a:xfrm>
            <a:off x="0" y="6048740"/>
            <a:ext cx="12192000" cy="798576"/>
            <a:chOff x="0" y="6048740"/>
            <a:chExt cx="12192000" cy="798576"/>
          </a:xfrm>
        </p:grpSpPr>
        <p:sp>
          <p:nvSpPr>
            <p:cNvPr id="13" name="Rectángulo 6">
              <a:extLst>
                <a:ext uri="{FF2B5EF4-FFF2-40B4-BE49-F238E27FC236}">
                  <a16:creationId xmlns:a16="http://schemas.microsoft.com/office/drawing/2014/main" id="{85F63A2B-D6E3-4A5C-9232-65E9263A44E2}"/>
                </a:ext>
              </a:extLst>
            </p:cNvPr>
            <p:cNvSpPr/>
            <p:nvPr/>
          </p:nvSpPr>
          <p:spPr bwMode="auto">
            <a:xfrm>
              <a:off x="0" y="6048740"/>
              <a:ext cx="12192000" cy="798576"/>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defRPr/>
              </a:pPr>
              <a:r>
                <a:rPr lang="es-ES" dirty="0">
                  <a:solidFill>
                    <a:schemeClr val="accent2"/>
                  </a:solidFill>
                </a:rPr>
                <a:t>ITI Core</a:t>
              </a:r>
              <a:endParaRPr dirty="0">
                <a:solidFill>
                  <a:schemeClr val="accent2"/>
                </a:solidFill>
              </a:endParaRPr>
            </a:p>
          </p:txBody>
        </p:sp>
        <p:pic>
          <p:nvPicPr>
            <p:cNvPr id="14" name="Imagen 13">
              <a:extLst>
                <a:ext uri="{FF2B5EF4-FFF2-40B4-BE49-F238E27FC236}">
                  <a16:creationId xmlns:a16="http://schemas.microsoft.com/office/drawing/2014/main" id="{10285C55-BFF3-4382-8485-4938B4B70C1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56240" y="6198447"/>
              <a:ext cx="3696072" cy="499594"/>
            </a:xfrm>
            <a:prstGeom prst="rect">
              <a:avLst/>
            </a:prstGeom>
          </p:spPr>
        </p:pic>
        <p:cxnSp>
          <p:nvCxnSpPr>
            <p:cNvPr id="15" name="Conector recto 14">
              <a:extLst>
                <a:ext uri="{FF2B5EF4-FFF2-40B4-BE49-F238E27FC236}">
                  <a16:creationId xmlns:a16="http://schemas.microsoft.com/office/drawing/2014/main" id="{C1CAC767-4CF5-4F14-AB8F-A704ACB01346}"/>
                </a:ext>
              </a:extLst>
            </p:cNvPr>
            <p:cNvCxnSpPr>
              <a:cxnSpLocks/>
            </p:cNvCxnSpPr>
            <p:nvPr/>
          </p:nvCxnSpPr>
          <p:spPr>
            <a:xfrm>
              <a:off x="0" y="6093296"/>
              <a:ext cx="12192000" cy="0"/>
            </a:xfrm>
            <a:prstGeom prst="line">
              <a:avLst/>
            </a:prstGeom>
            <a:ln w="38100"/>
          </p:spPr>
          <p:style>
            <a:lnRef idx="1">
              <a:schemeClr val="accent2"/>
            </a:lnRef>
            <a:fillRef idx="0">
              <a:schemeClr val="accent2"/>
            </a:fillRef>
            <a:effectRef idx="0">
              <a:schemeClr val="accent2"/>
            </a:effectRef>
            <a:fontRef idx="minor">
              <a:schemeClr val="tx1"/>
            </a:fontRef>
          </p:style>
        </p:cxnSp>
      </p:grpSp>
    </p:spTree>
    <p:extLst>
      <p:ext uri="{BB962C8B-B14F-4D97-AF65-F5344CB8AC3E}">
        <p14:creationId xmlns:p14="http://schemas.microsoft.com/office/powerpoint/2010/main" val="29533026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71" name="Rectángulo 11">
            <a:extLst>
              <a:ext uri="{FF2B5EF4-FFF2-40B4-BE49-F238E27FC236}">
                <a16:creationId xmlns:a16="http://schemas.microsoft.com/office/drawing/2014/main" id="{6F96B11C-C902-4C1A-95F5-771788C39BFB}"/>
              </a:ext>
            </a:extLst>
          </p:cNvPr>
          <p:cNvSpPr/>
          <p:nvPr/>
        </p:nvSpPr>
        <p:spPr bwMode="auto">
          <a:xfrm>
            <a:off x="0" y="-27384"/>
            <a:ext cx="12192000" cy="432048"/>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defRPr/>
            </a:pPr>
            <a:r>
              <a:rPr lang="es-ES" dirty="0"/>
              <a:t>Inyección de dependencias</a:t>
            </a:r>
            <a:endParaRPr dirty="0"/>
          </a:p>
        </p:txBody>
      </p:sp>
      <p:sp>
        <p:nvSpPr>
          <p:cNvPr id="8" name="Rectángulo 7">
            <a:extLst>
              <a:ext uri="{FF2B5EF4-FFF2-40B4-BE49-F238E27FC236}">
                <a16:creationId xmlns:a16="http://schemas.microsoft.com/office/drawing/2014/main" id="{83746A29-1082-4C2C-9113-A94EB0D166A7}"/>
              </a:ext>
            </a:extLst>
          </p:cNvPr>
          <p:cNvSpPr/>
          <p:nvPr/>
        </p:nvSpPr>
        <p:spPr bwMode="auto">
          <a:xfrm>
            <a:off x="-1320824" y="539969"/>
            <a:ext cx="9937104" cy="584775"/>
          </a:xfrm>
          <a:prstGeom prst="rect">
            <a:avLst/>
          </a:prstGeom>
          <a:noFill/>
        </p:spPr>
        <p:txBody>
          <a:bodyPr wrap="square" lIns="91440" tIns="45720" rIns="91440" bIns="45720">
            <a:spAutoFit/>
          </a:bodyPr>
          <a:lstStyle/>
          <a:p>
            <a:pPr algn="ctr"/>
            <a:r>
              <a:rPr lang="es-ES" sz="3200" b="1" dirty="0">
                <a:ln w="0"/>
                <a:solidFill>
                  <a:schemeClr val="accent2"/>
                </a:solidFill>
              </a:rPr>
              <a:t>¿Porqué usar Inyección de dependencias?</a:t>
            </a:r>
            <a:endParaRPr lang="es-ES" sz="3200" b="1" cap="none" spc="0" dirty="0">
              <a:ln w="0"/>
              <a:solidFill>
                <a:schemeClr val="accent2"/>
              </a:solidFill>
              <a:effectLst/>
            </a:endParaRPr>
          </a:p>
        </p:txBody>
      </p:sp>
      <p:sp>
        <p:nvSpPr>
          <p:cNvPr id="9" name="CuadroTexto 8">
            <a:extLst>
              <a:ext uri="{FF2B5EF4-FFF2-40B4-BE49-F238E27FC236}">
                <a16:creationId xmlns:a16="http://schemas.microsoft.com/office/drawing/2014/main" id="{A78ED773-7BEF-458B-954F-F7B2854EBCC1}"/>
              </a:ext>
            </a:extLst>
          </p:cNvPr>
          <p:cNvSpPr txBox="1"/>
          <p:nvPr/>
        </p:nvSpPr>
        <p:spPr bwMode="auto">
          <a:xfrm>
            <a:off x="551384" y="1628800"/>
            <a:ext cx="10513168" cy="2308324"/>
          </a:xfrm>
          <a:prstGeom prst="rect">
            <a:avLst/>
          </a:prstGeom>
          <a:noFill/>
        </p:spPr>
        <p:txBody>
          <a:bodyPr wrap="square" rtlCol="0">
            <a:spAutoFit/>
          </a:bodyPr>
          <a:lstStyle/>
          <a:p>
            <a:pPr marL="285750" indent="-285750">
              <a:buFont typeface="Arial" panose="020B0604020202020204" pitchFamily="34" charset="0"/>
              <a:buChar char="•"/>
            </a:pPr>
            <a:r>
              <a:rPr lang="es-ES"/>
              <a:t>Eliminar dependencia con una implementación en concreto</a:t>
            </a:r>
          </a:p>
          <a:p>
            <a:endParaRPr lang="es-ES"/>
          </a:p>
          <a:p>
            <a:pPr marL="285750" indent="-285750">
              <a:buFont typeface="Arial" panose="020B0604020202020204" pitchFamily="34" charset="0"/>
              <a:buChar char="•"/>
            </a:pPr>
            <a:r>
              <a:rPr lang="es-ES"/>
              <a:t>Segregar responsabilidades</a:t>
            </a:r>
          </a:p>
          <a:p>
            <a:endParaRPr lang="es-ES"/>
          </a:p>
          <a:p>
            <a:pPr marL="285750" indent="-285750">
              <a:buFont typeface="Arial" panose="020B0604020202020204" pitchFamily="34" charset="0"/>
              <a:buChar char="•"/>
            </a:pPr>
            <a:r>
              <a:rPr lang="es-ES"/>
              <a:t>Reutilización del código </a:t>
            </a:r>
          </a:p>
          <a:p>
            <a:endParaRPr lang="es-ES"/>
          </a:p>
          <a:p>
            <a:pPr marL="285750" indent="-285750">
              <a:buFont typeface="Arial" panose="020B0604020202020204" pitchFamily="34" charset="0"/>
              <a:buChar char="•"/>
            </a:pPr>
            <a:r>
              <a:rPr lang="es-ES"/>
              <a:t>Testing</a:t>
            </a:r>
          </a:p>
          <a:p>
            <a:pPr marL="285750" indent="-285750">
              <a:buFont typeface="Arial" panose="020B0604020202020204" pitchFamily="34" charset="0"/>
              <a:buChar char="•"/>
            </a:pPr>
            <a:endParaRPr lang="es-ES" dirty="0"/>
          </a:p>
        </p:txBody>
      </p:sp>
      <p:pic>
        <p:nvPicPr>
          <p:cNvPr id="11" name="Imagen 10">
            <a:extLst>
              <a:ext uri="{FF2B5EF4-FFF2-40B4-BE49-F238E27FC236}">
                <a16:creationId xmlns:a16="http://schemas.microsoft.com/office/drawing/2014/main" id="{6A3A121D-64F8-4EF4-9BDE-FF6AB43595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20136" y="2132856"/>
            <a:ext cx="3672408" cy="2754306"/>
          </a:xfrm>
          <a:prstGeom prst="rect">
            <a:avLst/>
          </a:prstGeom>
        </p:spPr>
      </p:pic>
      <p:sp>
        <p:nvSpPr>
          <p:cNvPr id="12" name="CuadroTexto 11">
            <a:extLst>
              <a:ext uri="{FF2B5EF4-FFF2-40B4-BE49-F238E27FC236}">
                <a16:creationId xmlns:a16="http://schemas.microsoft.com/office/drawing/2014/main" id="{CEEBC056-0D88-4014-BA75-93B96A3FF747}"/>
              </a:ext>
            </a:extLst>
          </p:cNvPr>
          <p:cNvSpPr txBox="1"/>
          <p:nvPr/>
        </p:nvSpPr>
        <p:spPr bwMode="auto">
          <a:xfrm>
            <a:off x="0" y="-1235"/>
            <a:ext cx="1090363" cy="369332"/>
          </a:xfrm>
          <a:prstGeom prst="rect">
            <a:avLst/>
          </a:prstGeom>
          <a:noFill/>
        </p:spPr>
        <p:txBody>
          <a:bodyPr wrap="none" rtlCol="0">
            <a:spAutoFit/>
          </a:bodyPr>
          <a:lstStyle/>
          <a:p>
            <a:r>
              <a:rPr lang="es-ES" dirty="0">
                <a:solidFill>
                  <a:schemeClr val="bg1"/>
                </a:solidFill>
              </a:rPr>
              <a:t>BACKEND</a:t>
            </a:r>
          </a:p>
        </p:txBody>
      </p:sp>
      <p:grpSp>
        <p:nvGrpSpPr>
          <p:cNvPr id="10" name="Grupo 9">
            <a:extLst>
              <a:ext uri="{FF2B5EF4-FFF2-40B4-BE49-F238E27FC236}">
                <a16:creationId xmlns:a16="http://schemas.microsoft.com/office/drawing/2014/main" id="{805E480B-8A64-4A84-A79B-474ECBABC5E4}"/>
              </a:ext>
            </a:extLst>
          </p:cNvPr>
          <p:cNvGrpSpPr/>
          <p:nvPr/>
        </p:nvGrpSpPr>
        <p:grpSpPr>
          <a:xfrm>
            <a:off x="0" y="6048740"/>
            <a:ext cx="12192000" cy="798576"/>
            <a:chOff x="0" y="6048740"/>
            <a:chExt cx="12192000" cy="798576"/>
          </a:xfrm>
        </p:grpSpPr>
        <p:sp>
          <p:nvSpPr>
            <p:cNvPr id="13" name="Rectángulo 6">
              <a:extLst>
                <a:ext uri="{FF2B5EF4-FFF2-40B4-BE49-F238E27FC236}">
                  <a16:creationId xmlns:a16="http://schemas.microsoft.com/office/drawing/2014/main" id="{077FE8E0-61D6-4B81-B1C1-5793CBA0C032}"/>
                </a:ext>
              </a:extLst>
            </p:cNvPr>
            <p:cNvSpPr/>
            <p:nvPr/>
          </p:nvSpPr>
          <p:spPr bwMode="auto">
            <a:xfrm>
              <a:off x="0" y="6048740"/>
              <a:ext cx="12192000" cy="798576"/>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defRPr/>
              </a:pPr>
              <a:r>
                <a:rPr lang="es-ES" dirty="0">
                  <a:solidFill>
                    <a:schemeClr val="accent2"/>
                  </a:solidFill>
                </a:rPr>
                <a:t>ITI Core</a:t>
              </a:r>
              <a:endParaRPr dirty="0">
                <a:solidFill>
                  <a:schemeClr val="accent2"/>
                </a:solidFill>
              </a:endParaRPr>
            </a:p>
          </p:txBody>
        </p:sp>
        <p:pic>
          <p:nvPicPr>
            <p:cNvPr id="14" name="Imagen 13">
              <a:extLst>
                <a:ext uri="{FF2B5EF4-FFF2-40B4-BE49-F238E27FC236}">
                  <a16:creationId xmlns:a16="http://schemas.microsoft.com/office/drawing/2014/main" id="{B1E63125-56B7-4607-9580-DFC8FC8E023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56240" y="6198447"/>
              <a:ext cx="3696072" cy="499594"/>
            </a:xfrm>
            <a:prstGeom prst="rect">
              <a:avLst/>
            </a:prstGeom>
          </p:spPr>
        </p:pic>
        <p:cxnSp>
          <p:nvCxnSpPr>
            <p:cNvPr id="15" name="Conector recto 14">
              <a:extLst>
                <a:ext uri="{FF2B5EF4-FFF2-40B4-BE49-F238E27FC236}">
                  <a16:creationId xmlns:a16="http://schemas.microsoft.com/office/drawing/2014/main" id="{84D08575-824F-4AAF-8600-A2AFB8668234}"/>
                </a:ext>
              </a:extLst>
            </p:cNvPr>
            <p:cNvCxnSpPr>
              <a:cxnSpLocks/>
            </p:cNvCxnSpPr>
            <p:nvPr/>
          </p:nvCxnSpPr>
          <p:spPr>
            <a:xfrm>
              <a:off x="0" y="6093296"/>
              <a:ext cx="12192000" cy="0"/>
            </a:xfrm>
            <a:prstGeom prst="line">
              <a:avLst/>
            </a:prstGeom>
            <a:ln w="38100"/>
          </p:spPr>
          <p:style>
            <a:lnRef idx="1">
              <a:schemeClr val="accent2"/>
            </a:lnRef>
            <a:fillRef idx="0">
              <a:schemeClr val="accent2"/>
            </a:fillRef>
            <a:effectRef idx="0">
              <a:schemeClr val="accent2"/>
            </a:effectRef>
            <a:fontRef idx="minor">
              <a:schemeClr val="tx1"/>
            </a:fontRef>
          </p:style>
        </p:cxnSp>
      </p:grpSp>
    </p:spTree>
    <p:extLst>
      <p:ext uri="{BB962C8B-B14F-4D97-AF65-F5344CB8AC3E}">
        <p14:creationId xmlns:p14="http://schemas.microsoft.com/office/powerpoint/2010/main" val="19245232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8" name="Rectángulo 7">
            <a:extLst>
              <a:ext uri="{FF2B5EF4-FFF2-40B4-BE49-F238E27FC236}">
                <a16:creationId xmlns:a16="http://schemas.microsoft.com/office/drawing/2014/main" id="{8B44FD3D-572B-4E80-BC0E-C9E66294CCB6}"/>
              </a:ext>
            </a:extLst>
          </p:cNvPr>
          <p:cNvSpPr/>
          <p:nvPr/>
        </p:nvSpPr>
        <p:spPr bwMode="auto">
          <a:xfrm>
            <a:off x="911424" y="539969"/>
            <a:ext cx="6696744" cy="584775"/>
          </a:xfrm>
          <a:prstGeom prst="rect">
            <a:avLst/>
          </a:prstGeom>
          <a:noFill/>
        </p:spPr>
        <p:txBody>
          <a:bodyPr wrap="square" lIns="91440" tIns="45720" rIns="91440" bIns="45720">
            <a:spAutoFit/>
          </a:bodyPr>
          <a:lstStyle/>
          <a:p>
            <a:pPr algn="ctr"/>
            <a:r>
              <a:rPr lang="es-ES" sz="3200" b="1" dirty="0">
                <a:ln w="0"/>
                <a:solidFill>
                  <a:schemeClr val="accent2"/>
                </a:solidFill>
              </a:rPr>
              <a:t>Inyección de dependencias en </a:t>
            </a:r>
            <a:r>
              <a:rPr lang="es-ES" sz="3200" b="1" dirty="0" err="1">
                <a:ln w="0"/>
                <a:solidFill>
                  <a:schemeClr val="accent2"/>
                </a:solidFill>
              </a:rPr>
              <a:t>ITI.Core</a:t>
            </a:r>
            <a:endParaRPr lang="es-ES" sz="3200" b="1" cap="none" spc="0" dirty="0">
              <a:ln w="0"/>
              <a:solidFill>
                <a:schemeClr val="accent2"/>
              </a:solidFill>
              <a:effectLst/>
            </a:endParaRPr>
          </a:p>
        </p:txBody>
      </p:sp>
      <p:sp>
        <p:nvSpPr>
          <p:cNvPr id="2" name="Rectángulo 1"/>
          <p:cNvSpPr/>
          <p:nvPr/>
        </p:nvSpPr>
        <p:spPr>
          <a:xfrm>
            <a:off x="983432" y="1124744"/>
            <a:ext cx="9217024" cy="3416320"/>
          </a:xfrm>
          <a:prstGeom prst="rect">
            <a:avLst/>
          </a:prstGeom>
        </p:spPr>
        <p:txBody>
          <a:bodyPr wrap="square">
            <a:spAutoFit/>
          </a:bodyPr>
          <a:lstStyle/>
          <a:p>
            <a:r>
              <a:rPr lang="es-ES" dirty="0" err="1"/>
              <a:t>ITI.Core</a:t>
            </a:r>
            <a:r>
              <a:rPr lang="es-ES" dirty="0"/>
              <a:t> está construido sobre .NET Core y una de las características de serie que trae es el soporte al patrón de inyección de dependencias</a:t>
            </a:r>
          </a:p>
          <a:p>
            <a:endParaRPr lang="es-ES" dirty="0"/>
          </a:p>
          <a:p>
            <a:endParaRPr lang="es-ES" dirty="0"/>
          </a:p>
          <a:p>
            <a:r>
              <a:rPr lang="es-ES" dirty="0"/>
              <a:t>.</a:t>
            </a:r>
            <a:r>
              <a:rPr lang="es-ES" dirty="0" err="1"/>
              <a:t>NetCore</a:t>
            </a:r>
            <a:r>
              <a:rPr lang="es-ES" dirty="0"/>
              <a:t> nos proporciona una implementación de la inversión de control (</a:t>
            </a:r>
            <a:r>
              <a:rPr lang="es-ES" dirty="0" err="1"/>
              <a:t>IoC</a:t>
            </a:r>
            <a:r>
              <a:rPr lang="es-ES" dirty="0"/>
              <a:t>) facilitando el uso de este patrón. </a:t>
            </a:r>
          </a:p>
          <a:p>
            <a:endParaRPr lang="es-ES" dirty="0"/>
          </a:p>
          <a:p>
            <a:r>
              <a:rPr lang="es-ES" dirty="0"/>
              <a:t>La </a:t>
            </a:r>
            <a:r>
              <a:rPr lang="es-ES" dirty="0" err="1"/>
              <a:t>IoC</a:t>
            </a:r>
            <a:r>
              <a:rPr lang="es-ES" dirty="0"/>
              <a:t> consiste en disponer de un contenedor de dependencias el cual se hace completamente responsable de la creación de las instancias de nuestro proyecto.</a:t>
            </a:r>
          </a:p>
          <a:p>
            <a:endParaRPr lang="es-ES" dirty="0"/>
          </a:p>
          <a:p>
            <a:r>
              <a:rPr lang="es-ES" b="1" dirty="0"/>
              <a:t>Lo único que debemos hacer es registrar la interfaz y la implementación</a:t>
            </a:r>
            <a:r>
              <a:rPr lang="es-ES" dirty="0"/>
              <a:t> a utilizar de forma que al resolverse se haga de forma automática.</a:t>
            </a:r>
          </a:p>
        </p:txBody>
      </p:sp>
      <p:grpSp>
        <p:nvGrpSpPr>
          <p:cNvPr id="9" name="Grupo 8">
            <a:extLst>
              <a:ext uri="{FF2B5EF4-FFF2-40B4-BE49-F238E27FC236}">
                <a16:creationId xmlns:a16="http://schemas.microsoft.com/office/drawing/2014/main" id="{4C11355F-5B3F-4AC6-945F-D3A8C30093FA}"/>
              </a:ext>
            </a:extLst>
          </p:cNvPr>
          <p:cNvGrpSpPr/>
          <p:nvPr/>
        </p:nvGrpSpPr>
        <p:grpSpPr>
          <a:xfrm>
            <a:off x="0" y="-27384"/>
            <a:ext cx="12192000" cy="432048"/>
            <a:chOff x="0" y="-27384"/>
            <a:chExt cx="12192000" cy="432048"/>
          </a:xfrm>
        </p:grpSpPr>
        <p:sp>
          <p:nvSpPr>
            <p:cNvPr id="10" name="Rectángulo 11">
              <a:extLst>
                <a:ext uri="{FF2B5EF4-FFF2-40B4-BE49-F238E27FC236}">
                  <a16:creationId xmlns:a16="http://schemas.microsoft.com/office/drawing/2014/main" id="{6F96B11C-C902-4C1A-95F5-771788C39BFB}"/>
                </a:ext>
              </a:extLst>
            </p:cNvPr>
            <p:cNvSpPr/>
            <p:nvPr/>
          </p:nvSpPr>
          <p:spPr bwMode="auto">
            <a:xfrm>
              <a:off x="0" y="-27384"/>
              <a:ext cx="12192000" cy="432048"/>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defRPr/>
              </a:pPr>
              <a:r>
                <a:rPr lang="es-ES" dirty="0"/>
                <a:t>Inyección de dependencias</a:t>
              </a:r>
              <a:endParaRPr dirty="0"/>
            </a:p>
          </p:txBody>
        </p:sp>
        <p:sp>
          <p:nvSpPr>
            <p:cNvPr id="11" name="CuadroTexto 10">
              <a:extLst>
                <a:ext uri="{FF2B5EF4-FFF2-40B4-BE49-F238E27FC236}">
                  <a16:creationId xmlns:a16="http://schemas.microsoft.com/office/drawing/2014/main" id="{CEEBC056-0D88-4014-BA75-93B96A3FF747}"/>
                </a:ext>
              </a:extLst>
            </p:cNvPr>
            <p:cNvSpPr txBox="1"/>
            <p:nvPr/>
          </p:nvSpPr>
          <p:spPr>
            <a:xfrm>
              <a:off x="0" y="-1235"/>
              <a:ext cx="1090363" cy="369332"/>
            </a:xfrm>
            <a:prstGeom prst="rect">
              <a:avLst/>
            </a:prstGeom>
            <a:noFill/>
          </p:spPr>
          <p:txBody>
            <a:bodyPr wrap="none" rtlCol="0">
              <a:spAutoFit/>
            </a:bodyPr>
            <a:lstStyle/>
            <a:p>
              <a:r>
                <a:rPr lang="es-ES" dirty="0">
                  <a:solidFill>
                    <a:schemeClr val="bg1"/>
                  </a:solidFill>
                </a:rPr>
                <a:t>BACKEND</a:t>
              </a:r>
            </a:p>
          </p:txBody>
        </p:sp>
      </p:grpSp>
      <p:grpSp>
        <p:nvGrpSpPr>
          <p:cNvPr id="12" name="Grupo 11">
            <a:extLst>
              <a:ext uri="{FF2B5EF4-FFF2-40B4-BE49-F238E27FC236}">
                <a16:creationId xmlns:a16="http://schemas.microsoft.com/office/drawing/2014/main" id="{91A6BBC0-4303-41BB-BB17-3C233FBA6E9E}"/>
              </a:ext>
            </a:extLst>
          </p:cNvPr>
          <p:cNvGrpSpPr/>
          <p:nvPr/>
        </p:nvGrpSpPr>
        <p:grpSpPr>
          <a:xfrm>
            <a:off x="0" y="6048740"/>
            <a:ext cx="12192000" cy="798576"/>
            <a:chOff x="0" y="6048740"/>
            <a:chExt cx="12192000" cy="798576"/>
          </a:xfrm>
        </p:grpSpPr>
        <p:sp>
          <p:nvSpPr>
            <p:cNvPr id="13" name="Rectángulo 6">
              <a:extLst>
                <a:ext uri="{FF2B5EF4-FFF2-40B4-BE49-F238E27FC236}">
                  <a16:creationId xmlns:a16="http://schemas.microsoft.com/office/drawing/2014/main" id="{167F704C-FA72-4352-A72D-E2CFA8008B8E}"/>
                </a:ext>
              </a:extLst>
            </p:cNvPr>
            <p:cNvSpPr/>
            <p:nvPr/>
          </p:nvSpPr>
          <p:spPr bwMode="auto">
            <a:xfrm>
              <a:off x="0" y="6048740"/>
              <a:ext cx="12192000" cy="798576"/>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defRPr/>
              </a:pPr>
              <a:r>
                <a:rPr lang="es-ES" dirty="0">
                  <a:solidFill>
                    <a:schemeClr val="accent2"/>
                  </a:solidFill>
                </a:rPr>
                <a:t>ITI Core</a:t>
              </a:r>
              <a:endParaRPr dirty="0">
                <a:solidFill>
                  <a:schemeClr val="accent2"/>
                </a:solidFill>
              </a:endParaRPr>
            </a:p>
          </p:txBody>
        </p:sp>
        <p:pic>
          <p:nvPicPr>
            <p:cNvPr id="14" name="Imagen 13">
              <a:extLst>
                <a:ext uri="{FF2B5EF4-FFF2-40B4-BE49-F238E27FC236}">
                  <a16:creationId xmlns:a16="http://schemas.microsoft.com/office/drawing/2014/main" id="{E7FFE60F-A1CB-4575-8764-AD393A3F5AE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56240" y="6198447"/>
              <a:ext cx="3696072" cy="499594"/>
            </a:xfrm>
            <a:prstGeom prst="rect">
              <a:avLst/>
            </a:prstGeom>
          </p:spPr>
        </p:pic>
        <p:cxnSp>
          <p:nvCxnSpPr>
            <p:cNvPr id="15" name="Conector recto 14">
              <a:extLst>
                <a:ext uri="{FF2B5EF4-FFF2-40B4-BE49-F238E27FC236}">
                  <a16:creationId xmlns:a16="http://schemas.microsoft.com/office/drawing/2014/main" id="{CF3B024B-8AEC-47FB-B436-2E0AE2AD5574}"/>
                </a:ext>
              </a:extLst>
            </p:cNvPr>
            <p:cNvCxnSpPr>
              <a:cxnSpLocks/>
            </p:cNvCxnSpPr>
            <p:nvPr/>
          </p:nvCxnSpPr>
          <p:spPr>
            <a:xfrm>
              <a:off x="0" y="6093296"/>
              <a:ext cx="12192000" cy="0"/>
            </a:xfrm>
            <a:prstGeom prst="line">
              <a:avLst/>
            </a:prstGeom>
            <a:ln w="38100"/>
          </p:spPr>
          <p:style>
            <a:lnRef idx="1">
              <a:schemeClr val="accent2"/>
            </a:lnRef>
            <a:fillRef idx="0">
              <a:schemeClr val="accent2"/>
            </a:fillRef>
            <a:effectRef idx="0">
              <a:schemeClr val="accent2"/>
            </a:effectRef>
            <a:fontRef idx="minor">
              <a:schemeClr val="tx1"/>
            </a:fontRef>
          </p:style>
        </p:cxnSp>
      </p:grpSp>
    </p:spTree>
    <p:extLst>
      <p:ext uri="{BB962C8B-B14F-4D97-AF65-F5344CB8AC3E}">
        <p14:creationId xmlns:p14="http://schemas.microsoft.com/office/powerpoint/2010/main" val="36546516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71" name="Rectángulo 11">
            <a:extLst>
              <a:ext uri="{FF2B5EF4-FFF2-40B4-BE49-F238E27FC236}">
                <a16:creationId xmlns:a16="http://schemas.microsoft.com/office/drawing/2014/main" id="{6F96B11C-C902-4C1A-95F5-771788C39BFB}"/>
              </a:ext>
            </a:extLst>
          </p:cNvPr>
          <p:cNvSpPr/>
          <p:nvPr/>
        </p:nvSpPr>
        <p:spPr bwMode="auto">
          <a:xfrm>
            <a:off x="0" y="-27384"/>
            <a:ext cx="12192000" cy="432048"/>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defRPr/>
            </a:pPr>
            <a:r>
              <a:rPr lang="es-ES" dirty="0"/>
              <a:t>Inyección de dependencias</a:t>
            </a:r>
            <a:endParaRPr dirty="0"/>
          </a:p>
        </p:txBody>
      </p:sp>
      <p:sp>
        <p:nvSpPr>
          <p:cNvPr id="8" name="Rectángulo 7">
            <a:extLst>
              <a:ext uri="{FF2B5EF4-FFF2-40B4-BE49-F238E27FC236}">
                <a16:creationId xmlns:a16="http://schemas.microsoft.com/office/drawing/2014/main" id="{83746A29-1082-4C2C-9113-A94EB0D166A7}"/>
              </a:ext>
            </a:extLst>
          </p:cNvPr>
          <p:cNvSpPr/>
          <p:nvPr/>
        </p:nvSpPr>
        <p:spPr bwMode="auto">
          <a:xfrm>
            <a:off x="-17979" y="588651"/>
            <a:ext cx="4968552" cy="584775"/>
          </a:xfrm>
          <a:prstGeom prst="rect">
            <a:avLst/>
          </a:prstGeom>
          <a:noFill/>
        </p:spPr>
        <p:txBody>
          <a:bodyPr wrap="square" lIns="91440" tIns="45720" rIns="91440" bIns="45720">
            <a:spAutoFit/>
          </a:bodyPr>
          <a:lstStyle/>
          <a:p>
            <a:pPr algn="ctr"/>
            <a:r>
              <a:rPr lang="es-ES" sz="3200" b="1" dirty="0">
                <a:ln w="0"/>
                <a:solidFill>
                  <a:schemeClr val="accent2"/>
                </a:solidFill>
              </a:rPr>
              <a:t>¿Como se usa en </a:t>
            </a:r>
            <a:r>
              <a:rPr lang="es-ES" sz="3200" b="1" dirty="0" err="1">
                <a:ln w="0"/>
                <a:solidFill>
                  <a:schemeClr val="accent2"/>
                </a:solidFill>
              </a:rPr>
              <a:t>ITI.Core</a:t>
            </a:r>
            <a:r>
              <a:rPr lang="es-ES" sz="3200" b="1" dirty="0">
                <a:ln w="0"/>
                <a:solidFill>
                  <a:schemeClr val="accent2"/>
                </a:solidFill>
              </a:rPr>
              <a:t>?</a:t>
            </a:r>
            <a:endParaRPr lang="es-ES" sz="3200" b="1" cap="none" spc="0" dirty="0">
              <a:ln w="0"/>
              <a:solidFill>
                <a:schemeClr val="accent2"/>
              </a:solidFill>
              <a:effectLst/>
            </a:endParaRPr>
          </a:p>
        </p:txBody>
      </p:sp>
      <p:sp>
        <p:nvSpPr>
          <p:cNvPr id="9" name="CuadroTexto 8">
            <a:extLst>
              <a:ext uri="{FF2B5EF4-FFF2-40B4-BE49-F238E27FC236}">
                <a16:creationId xmlns:a16="http://schemas.microsoft.com/office/drawing/2014/main" id="{A78ED773-7BEF-458B-954F-F7B2854EBCC1}"/>
              </a:ext>
            </a:extLst>
          </p:cNvPr>
          <p:cNvSpPr txBox="1"/>
          <p:nvPr/>
        </p:nvSpPr>
        <p:spPr bwMode="auto">
          <a:xfrm>
            <a:off x="551384" y="1459250"/>
            <a:ext cx="10513168" cy="646331"/>
          </a:xfrm>
          <a:prstGeom prst="rect">
            <a:avLst/>
          </a:prstGeom>
          <a:noFill/>
        </p:spPr>
        <p:txBody>
          <a:bodyPr wrap="square" rtlCol="0">
            <a:spAutoFit/>
          </a:bodyPr>
          <a:lstStyle/>
          <a:p>
            <a:r>
              <a:rPr lang="es-ES" dirty="0"/>
              <a:t>Lo único que debemos hacer es registrar la interfaz y la implementación a utilizar de forma que se resuelva de forma automática</a:t>
            </a:r>
          </a:p>
        </p:txBody>
      </p:sp>
      <p:pic>
        <p:nvPicPr>
          <p:cNvPr id="10" name="Imagen 9">
            <a:extLst>
              <a:ext uri="{FF2B5EF4-FFF2-40B4-BE49-F238E27FC236}">
                <a16:creationId xmlns:a16="http://schemas.microsoft.com/office/drawing/2014/main" id="{15613CEB-E5C2-4F55-89C7-FBD638B7DD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77566" y="2228012"/>
            <a:ext cx="9723963" cy="1386960"/>
          </a:xfrm>
          <a:prstGeom prst="rect">
            <a:avLst/>
          </a:prstGeom>
        </p:spPr>
      </p:pic>
      <p:pic>
        <p:nvPicPr>
          <p:cNvPr id="15" name="Imagen 14">
            <a:extLst>
              <a:ext uri="{FF2B5EF4-FFF2-40B4-BE49-F238E27FC236}">
                <a16:creationId xmlns:a16="http://schemas.microsoft.com/office/drawing/2014/main" id="{8CF7A5EF-4563-4E8D-93FE-81C3667B969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77566" y="3810403"/>
            <a:ext cx="10044030" cy="2057578"/>
          </a:xfrm>
          <a:prstGeom prst="rect">
            <a:avLst/>
          </a:prstGeom>
        </p:spPr>
      </p:pic>
      <p:sp>
        <p:nvSpPr>
          <p:cNvPr id="12" name="CuadroTexto 11">
            <a:extLst>
              <a:ext uri="{FF2B5EF4-FFF2-40B4-BE49-F238E27FC236}">
                <a16:creationId xmlns:a16="http://schemas.microsoft.com/office/drawing/2014/main" id="{CEEBC056-0D88-4014-BA75-93B96A3FF747}"/>
              </a:ext>
            </a:extLst>
          </p:cNvPr>
          <p:cNvSpPr txBox="1"/>
          <p:nvPr/>
        </p:nvSpPr>
        <p:spPr bwMode="auto">
          <a:xfrm>
            <a:off x="0" y="-1235"/>
            <a:ext cx="1090363" cy="369332"/>
          </a:xfrm>
          <a:prstGeom prst="rect">
            <a:avLst/>
          </a:prstGeom>
          <a:noFill/>
        </p:spPr>
        <p:txBody>
          <a:bodyPr wrap="none" rtlCol="0">
            <a:spAutoFit/>
          </a:bodyPr>
          <a:lstStyle/>
          <a:p>
            <a:r>
              <a:rPr lang="es-ES" dirty="0">
                <a:solidFill>
                  <a:schemeClr val="bg1"/>
                </a:solidFill>
              </a:rPr>
              <a:t>BACKEND</a:t>
            </a:r>
          </a:p>
        </p:txBody>
      </p:sp>
      <p:grpSp>
        <p:nvGrpSpPr>
          <p:cNvPr id="11" name="Grupo 10">
            <a:extLst>
              <a:ext uri="{FF2B5EF4-FFF2-40B4-BE49-F238E27FC236}">
                <a16:creationId xmlns:a16="http://schemas.microsoft.com/office/drawing/2014/main" id="{658E1E87-A473-4AA7-8455-E7A0A47F723E}"/>
              </a:ext>
            </a:extLst>
          </p:cNvPr>
          <p:cNvGrpSpPr/>
          <p:nvPr/>
        </p:nvGrpSpPr>
        <p:grpSpPr>
          <a:xfrm>
            <a:off x="0" y="6048740"/>
            <a:ext cx="12192000" cy="798576"/>
            <a:chOff x="0" y="6048740"/>
            <a:chExt cx="12192000" cy="798576"/>
          </a:xfrm>
        </p:grpSpPr>
        <p:sp>
          <p:nvSpPr>
            <p:cNvPr id="13" name="Rectángulo 6">
              <a:extLst>
                <a:ext uri="{FF2B5EF4-FFF2-40B4-BE49-F238E27FC236}">
                  <a16:creationId xmlns:a16="http://schemas.microsoft.com/office/drawing/2014/main" id="{88115C2C-E4A6-46E4-94BB-BE7D179C4502}"/>
                </a:ext>
              </a:extLst>
            </p:cNvPr>
            <p:cNvSpPr/>
            <p:nvPr/>
          </p:nvSpPr>
          <p:spPr bwMode="auto">
            <a:xfrm>
              <a:off x="0" y="6048740"/>
              <a:ext cx="12192000" cy="798576"/>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defRPr/>
              </a:pPr>
              <a:r>
                <a:rPr lang="es-ES" dirty="0">
                  <a:solidFill>
                    <a:schemeClr val="accent2"/>
                  </a:solidFill>
                </a:rPr>
                <a:t>ITI Core</a:t>
              </a:r>
              <a:endParaRPr dirty="0">
                <a:solidFill>
                  <a:schemeClr val="accent2"/>
                </a:solidFill>
              </a:endParaRPr>
            </a:p>
          </p:txBody>
        </p:sp>
        <p:pic>
          <p:nvPicPr>
            <p:cNvPr id="14" name="Imagen 13">
              <a:extLst>
                <a:ext uri="{FF2B5EF4-FFF2-40B4-BE49-F238E27FC236}">
                  <a16:creationId xmlns:a16="http://schemas.microsoft.com/office/drawing/2014/main" id="{CB1AAA60-2882-497A-AA44-066D7AA338C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256240" y="6198447"/>
              <a:ext cx="3696072" cy="499594"/>
            </a:xfrm>
            <a:prstGeom prst="rect">
              <a:avLst/>
            </a:prstGeom>
          </p:spPr>
        </p:pic>
        <p:cxnSp>
          <p:nvCxnSpPr>
            <p:cNvPr id="16" name="Conector recto 15">
              <a:extLst>
                <a:ext uri="{FF2B5EF4-FFF2-40B4-BE49-F238E27FC236}">
                  <a16:creationId xmlns:a16="http://schemas.microsoft.com/office/drawing/2014/main" id="{F84972D1-2602-42CF-AAF1-916967CA4230}"/>
                </a:ext>
              </a:extLst>
            </p:cNvPr>
            <p:cNvCxnSpPr>
              <a:cxnSpLocks/>
            </p:cNvCxnSpPr>
            <p:nvPr/>
          </p:nvCxnSpPr>
          <p:spPr>
            <a:xfrm>
              <a:off x="0" y="6093296"/>
              <a:ext cx="12192000" cy="0"/>
            </a:xfrm>
            <a:prstGeom prst="line">
              <a:avLst/>
            </a:prstGeom>
            <a:ln w="38100"/>
          </p:spPr>
          <p:style>
            <a:lnRef idx="1">
              <a:schemeClr val="accent2"/>
            </a:lnRef>
            <a:fillRef idx="0">
              <a:schemeClr val="accent2"/>
            </a:fillRef>
            <a:effectRef idx="0">
              <a:schemeClr val="accent2"/>
            </a:effectRef>
            <a:fontRef idx="minor">
              <a:schemeClr val="tx1"/>
            </a:fontRef>
          </p:style>
        </p:cxnSp>
      </p:grpSp>
    </p:spTree>
    <p:extLst>
      <p:ext uri="{BB962C8B-B14F-4D97-AF65-F5344CB8AC3E}">
        <p14:creationId xmlns:p14="http://schemas.microsoft.com/office/powerpoint/2010/main" val="8698974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71" name="Rectángulo 11">
            <a:extLst>
              <a:ext uri="{FF2B5EF4-FFF2-40B4-BE49-F238E27FC236}">
                <a16:creationId xmlns:a16="http://schemas.microsoft.com/office/drawing/2014/main" id="{6F96B11C-C902-4C1A-95F5-771788C39BFB}"/>
              </a:ext>
            </a:extLst>
          </p:cNvPr>
          <p:cNvSpPr/>
          <p:nvPr/>
        </p:nvSpPr>
        <p:spPr bwMode="auto">
          <a:xfrm>
            <a:off x="0" y="-27384"/>
            <a:ext cx="12192000" cy="432048"/>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defRPr/>
            </a:pPr>
            <a:r>
              <a:rPr lang="es-ES" dirty="0"/>
              <a:t>Inyección de dependencias</a:t>
            </a:r>
            <a:endParaRPr dirty="0"/>
          </a:p>
        </p:txBody>
      </p:sp>
      <p:sp>
        <p:nvSpPr>
          <p:cNvPr id="8" name="Rectángulo 7">
            <a:extLst>
              <a:ext uri="{FF2B5EF4-FFF2-40B4-BE49-F238E27FC236}">
                <a16:creationId xmlns:a16="http://schemas.microsoft.com/office/drawing/2014/main" id="{83746A29-1082-4C2C-9113-A94EB0D166A7}"/>
              </a:ext>
            </a:extLst>
          </p:cNvPr>
          <p:cNvSpPr/>
          <p:nvPr/>
        </p:nvSpPr>
        <p:spPr bwMode="auto">
          <a:xfrm>
            <a:off x="-17979" y="588651"/>
            <a:ext cx="4968552" cy="584775"/>
          </a:xfrm>
          <a:prstGeom prst="rect">
            <a:avLst/>
          </a:prstGeom>
          <a:noFill/>
        </p:spPr>
        <p:txBody>
          <a:bodyPr wrap="square" lIns="91440" tIns="45720" rIns="91440" bIns="45720">
            <a:spAutoFit/>
          </a:bodyPr>
          <a:lstStyle/>
          <a:p>
            <a:pPr algn="ctr"/>
            <a:r>
              <a:rPr lang="es-ES" sz="3200" b="1" dirty="0">
                <a:ln w="0"/>
                <a:solidFill>
                  <a:schemeClr val="accent2"/>
                </a:solidFill>
              </a:rPr>
              <a:t>Registro por convención</a:t>
            </a:r>
            <a:endParaRPr lang="es-ES" sz="3200" b="1" cap="none" spc="0" dirty="0">
              <a:ln w="0"/>
              <a:solidFill>
                <a:schemeClr val="accent2"/>
              </a:solidFill>
              <a:effectLst/>
            </a:endParaRPr>
          </a:p>
        </p:txBody>
      </p:sp>
      <p:sp>
        <p:nvSpPr>
          <p:cNvPr id="9" name="CuadroTexto 8">
            <a:extLst>
              <a:ext uri="{FF2B5EF4-FFF2-40B4-BE49-F238E27FC236}">
                <a16:creationId xmlns:a16="http://schemas.microsoft.com/office/drawing/2014/main" id="{A78ED773-7BEF-458B-954F-F7B2854EBCC1}"/>
              </a:ext>
            </a:extLst>
          </p:cNvPr>
          <p:cNvSpPr txBox="1"/>
          <p:nvPr/>
        </p:nvSpPr>
        <p:spPr bwMode="auto">
          <a:xfrm>
            <a:off x="551384" y="1357413"/>
            <a:ext cx="10513168" cy="646331"/>
          </a:xfrm>
          <a:prstGeom prst="rect">
            <a:avLst/>
          </a:prstGeom>
          <a:noFill/>
        </p:spPr>
        <p:txBody>
          <a:bodyPr wrap="square" rtlCol="0">
            <a:spAutoFit/>
          </a:bodyPr>
          <a:lstStyle/>
          <a:p>
            <a:r>
              <a:rPr lang="es-ES" dirty="0"/>
              <a:t>Será registrada automáticamente toda clase cuyo nombre sea igual que nombre de la interfaz (quitando la "I") y que o la clase o la interfaz implemente una de las siguientes interfaces:</a:t>
            </a:r>
          </a:p>
        </p:txBody>
      </p:sp>
      <p:pic>
        <p:nvPicPr>
          <p:cNvPr id="3" name="Imagen 2">
            <a:extLst>
              <a:ext uri="{FF2B5EF4-FFF2-40B4-BE49-F238E27FC236}">
                <a16:creationId xmlns:a16="http://schemas.microsoft.com/office/drawing/2014/main" id="{6718BFAB-72F6-42B5-9C15-EC056169373D}"/>
              </a:ext>
            </a:extLst>
          </p:cNvPr>
          <p:cNvPicPr>
            <a:picLocks noChangeAspect="1"/>
          </p:cNvPicPr>
          <p:nvPr/>
        </p:nvPicPr>
        <p:blipFill>
          <a:blip r:embed="rId2"/>
          <a:stretch>
            <a:fillRect/>
          </a:stretch>
        </p:blipFill>
        <p:spPr>
          <a:xfrm>
            <a:off x="580866" y="2060848"/>
            <a:ext cx="1928027" cy="876376"/>
          </a:xfrm>
          <a:prstGeom prst="rect">
            <a:avLst/>
          </a:prstGeom>
        </p:spPr>
      </p:pic>
      <p:pic>
        <p:nvPicPr>
          <p:cNvPr id="12" name="Imagen 11">
            <a:extLst>
              <a:ext uri="{FF2B5EF4-FFF2-40B4-BE49-F238E27FC236}">
                <a16:creationId xmlns:a16="http://schemas.microsoft.com/office/drawing/2014/main" id="{601DA888-2724-47CC-9C29-B7F62814AB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29116" y="3573016"/>
            <a:ext cx="6416596" cy="944962"/>
          </a:xfrm>
          <a:prstGeom prst="rect">
            <a:avLst/>
          </a:prstGeom>
        </p:spPr>
      </p:pic>
      <p:pic>
        <p:nvPicPr>
          <p:cNvPr id="14" name="Imagen 13">
            <a:extLst>
              <a:ext uri="{FF2B5EF4-FFF2-40B4-BE49-F238E27FC236}">
                <a16:creationId xmlns:a16="http://schemas.microsoft.com/office/drawing/2014/main" id="{D5B87B72-77B9-468E-9027-5F98683FC40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39616" y="4941168"/>
            <a:ext cx="6195597" cy="876376"/>
          </a:xfrm>
          <a:prstGeom prst="rect">
            <a:avLst/>
          </a:prstGeom>
        </p:spPr>
      </p:pic>
      <p:sp>
        <p:nvSpPr>
          <p:cNvPr id="17" name="CuadroTexto 16">
            <a:extLst>
              <a:ext uri="{FF2B5EF4-FFF2-40B4-BE49-F238E27FC236}">
                <a16:creationId xmlns:a16="http://schemas.microsoft.com/office/drawing/2014/main" id="{FFB3D2BE-F4CB-44D7-9D1D-19632F65CA3B}"/>
              </a:ext>
            </a:extLst>
          </p:cNvPr>
          <p:cNvSpPr txBox="1"/>
          <p:nvPr/>
        </p:nvSpPr>
        <p:spPr bwMode="auto">
          <a:xfrm>
            <a:off x="480830" y="3062087"/>
            <a:ext cx="10513168" cy="369332"/>
          </a:xfrm>
          <a:prstGeom prst="rect">
            <a:avLst/>
          </a:prstGeom>
          <a:noFill/>
        </p:spPr>
        <p:txBody>
          <a:bodyPr wrap="square" rtlCol="0">
            <a:spAutoFit/>
          </a:bodyPr>
          <a:lstStyle/>
          <a:p>
            <a:r>
              <a:rPr lang="es-ES" dirty="0"/>
              <a:t>Por ejemplo:</a:t>
            </a:r>
          </a:p>
        </p:txBody>
      </p:sp>
      <p:sp>
        <p:nvSpPr>
          <p:cNvPr id="15" name="CuadroTexto 14">
            <a:extLst>
              <a:ext uri="{FF2B5EF4-FFF2-40B4-BE49-F238E27FC236}">
                <a16:creationId xmlns:a16="http://schemas.microsoft.com/office/drawing/2014/main" id="{CEEBC056-0D88-4014-BA75-93B96A3FF747}"/>
              </a:ext>
            </a:extLst>
          </p:cNvPr>
          <p:cNvSpPr txBox="1"/>
          <p:nvPr/>
        </p:nvSpPr>
        <p:spPr bwMode="auto">
          <a:xfrm>
            <a:off x="0" y="-1235"/>
            <a:ext cx="1090363" cy="369332"/>
          </a:xfrm>
          <a:prstGeom prst="rect">
            <a:avLst/>
          </a:prstGeom>
          <a:noFill/>
        </p:spPr>
        <p:txBody>
          <a:bodyPr wrap="none" rtlCol="0">
            <a:spAutoFit/>
          </a:bodyPr>
          <a:lstStyle/>
          <a:p>
            <a:r>
              <a:rPr lang="es-ES" dirty="0">
                <a:solidFill>
                  <a:schemeClr val="bg1"/>
                </a:solidFill>
              </a:rPr>
              <a:t>BACKEND</a:t>
            </a:r>
          </a:p>
        </p:txBody>
      </p:sp>
      <p:grpSp>
        <p:nvGrpSpPr>
          <p:cNvPr id="13" name="Grupo 12">
            <a:extLst>
              <a:ext uri="{FF2B5EF4-FFF2-40B4-BE49-F238E27FC236}">
                <a16:creationId xmlns:a16="http://schemas.microsoft.com/office/drawing/2014/main" id="{2FFDE2E1-4FF8-4870-84A3-D04BB5A0454A}"/>
              </a:ext>
            </a:extLst>
          </p:cNvPr>
          <p:cNvGrpSpPr/>
          <p:nvPr/>
        </p:nvGrpSpPr>
        <p:grpSpPr>
          <a:xfrm>
            <a:off x="0" y="6048740"/>
            <a:ext cx="12192000" cy="798576"/>
            <a:chOff x="0" y="6048740"/>
            <a:chExt cx="12192000" cy="798576"/>
          </a:xfrm>
        </p:grpSpPr>
        <p:sp>
          <p:nvSpPr>
            <p:cNvPr id="16" name="Rectángulo 6">
              <a:extLst>
                <a:ext uri="{FF2B5EF4-FFF2-40B4-BE49-F238E27FC236}">
                  <a16:creationId xmlns:a16="http://schemas.microsoft.com/office/drawing/2014/main" id="{53145AB4-E2A7-4F85-8743-965A85BDA3F7}"/>
                </a:ext>
              </a:extLst>
            </p:cNvPr>
            <p:cNvSpPr/>
            <p:nvPr/>
          </p:nvSpPr>
          <p:spPr bwMode="auto">
            <a:xfrm>
              <a:off x="0" y="6048740"/>
              <a:ext cx="12192000" cy="798576"/>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defRPr/>
              </a:pPr>
              <a:r>
                <a:rPr lang="es-ES" dirty="0">
                  <a:solidFill>
                    <a:schemeClr val="accent2"/>
                  </a:solidFill>
                </a:rPr>
                <a:t>ITI Core</a:t>
              </a:r>
              <a:endParaRPr dirty="0">
                <a:solidFill>
                  <a:schemeClr val="accent2"/>
                </a:solidFill>
              </a:endParaRPr>
            </a:p>
          </p:txBody>
        </p:sp>
        <p:pic>
          <p:nvPicPr>
            <p:cNvPr id="18" name="Imagen 17">
              <a:extLst>
                <a:ext uri="{FF2B5EF4-FFF2-40B4-BE49-F238E27FC236}">
                  <a16:creationId xmlns:a16="http://schemas.microsoft.com/office/drawing/2014/main" id="{A264E47C-477D-49E1-8CA6-6A8765008B4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256240" y="6198447"/>
              <a:ext cx="3696072" cy="499594"/>
            </a:xfrm>
            <a:prstGeom prst="rect">
              <a:avLst/>
            </a:prstGeom>
          </p:spPr>
        </p:pic>
        <p:cxnSp>
          <p:nvCxnSpPr>
            <p:cNvPr id="19" name="Conector recto 18">
              <a:extLst>
                <a:ext uri="{FF2B5EF4-FFF2-40B4-BE49-F238E27FC236}">
                  <a16:creationId xmlns:a16="http://schemas.microsoft.com/office/drawing/2014/main" id="{F8D738E9-1A91-4230-8CDA-029DEB84B1D0}"/>
                </a:ext>
              </a:extLst>
            </p:cNvPr>
            <p:cNvCxnSpPr>
              <a:cxnSpLocks/>
            </p:cNvCxnSpPr>
            <p:nvPr/>
          </p:nvCxnSpPr>
          <p:spPr>
            <a:xfrm>
              <a:off x="0" y="6093296"/>
              <a:ext cx="12192000" cy="0"/>
            </a:xfrm>
            <a:prstGeom prst="line">
              <a:avLst/>
            </a:prstGeom>
            <a:ln w="38100"/>
          </p:spPr>
          <p:style>
            <a:lnRef idx="1">
              <a:schemeClr val="accent2"/>
            </a:lnRef>
            <a:fillRef idx="0">
              <a:schemeClr val="accent2"/>
            </a:fillRef>
            <a:effectRef idx="0">
              <a:schemeClr val="accent2"/>
            </a:effectRef>
            <a:fontRef idx="minor">
              <a:schemeClr val="tx1"/>
            </a:fontRef>
          </p:style>
        </p:cxnSp>
      </p:grpSp>
    </p:spTree>
    <p:extLst>
      <p:ext uri="{BB962C8B-B14F-4D97-AF65-F5344CB8AC3E}">
        <p14:creationId xmlns:p14="http://schemas.microsoft.com/office/powerpoint/2010/main" val="9519590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71" name="Rectángulo 11">
            <a:extLst>
              <a:ext uri="{FF2B5EF4-FFF2-40B4-BE49-F238E27FC236}">
                <a16:creationId xmlns:a16="http://schemas.microsoft.com/office/drawing/2014/main" id="{6F96B11C-C902-4C1A-95F5-771788C39BFB}"/>
              </a:ext>
            </a:extLst>
          </p:cNvPr>
          <p:cNvSpPr/>
          <p:nvPr/>
        </p:nvSpPr>
        <p:spPr bwMode="auto">
          <a:xfrm>
            <a:off x="0" y="-27384"/>
            <a:ext cx="12192000" cy="432048"/>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defRPr/>
            </a:pPr>
            <a:r>
              <a:rPr lang="es-ES" dirty="0"/>
              <a:t>Inyección de dependencias</a:t>
            </a:r>
            <a:endParaRPr dirty="0"/>
          </a:p>
        </p:txBody>
      </p:sp>
      <p:sp>
        <p:nvSpPr>
          <p:cNvPr id="8" name="Rectángulo 7">
            <a:extLst>
              <a:ext uri="{FF2B5EF4-FFF2-40B4-BE49-F238E27FC236}">
                <a16:creationId xmlns:a16="http://schemas.microsoft.com/office/drawing/2014/main" id="{83746A29-1082-4C2C-9113-A94EB0D166A7}"/>
              </a:ext>
            </a:extLst>
          </p:cNvPr>
          <p:cNvSpPr/>
          <p:nvPr/>
        </p:nvSpPr>
        <p:spPr bwMode="auto">
          <a:xfrm>
            <a:off x="-744760" y="537954"/>
            <a:ext cx="4968552" cy="584775"/>
          </a:xfrm>
          <a:prstGeom prst="rect">
            <a:avLst/>
          </a:prstGeom>
          <a:noFill/>
        </p:spPr>
        <p:txBody>
          <a:bodyPr wrap="square" lIns="91440" tIns="45720" rIns="91440" bIns="45720">
            <a:spAutoFit/>
          </a:bodyPr>
          <a:lstStyle/>
          <a:p>
            <a:pPr algn="ctr"/>
            <a:r>
              <a:rPr lang="es-ES" sz="3200" b="1" dirty="0">
                <a:ln w="0"/>
                <a:solidFill>
                  <a:schemeClr val="accent2"/>
                </a:solidFill>
              </a:rPr>
              <a:t>Registro manual</a:t>
            </a:r>
            <a:endParaRPr lang="es-ES" sz="3200" b="1" cap="none" spc="0" dirty="0">
              <a:ln w="0"/>
              <a:solidFill>
                <a:schemeClr val="accent2"/>
              </a:solidFill>
              <a:effectLst/>
            </a:endParaRPr>
          </a:p>
        </p:txBody>
      </p:sp>
      <p:sp>
        <p:nvSpPr>
          <p:cNvPr id="9" name="CuadroTexto 8">
            <a:extLst>
              <a:ext uri="{FF2B5EF4-FFF2-40B4-BE49-F238E27FC236}">
                <a16:creationId xmlns:a16="http://schemas.microsoft.com/office/drawing/2014/main" id="{A78ED773-7BEF-458B-954F-F7B2854EBCC1}"/>
              </a:ext>
            </a:extLst>
          </p:cNvPr>
          <p:cNvSpPr txBox="1"/>
          <p:nvPr/>
        </p:nvSpPr>
        <p:spPr bwMode="auto">
          <a:xfrm>
            <a:off x="551384" y="1357413"/>
            <a:ext cx="10513168" cy="646331"/>
          </a:xfrm>
          <a:prstGeom prst="rect">
            <a:avLst/>
          </a:prstGeom>
          <a:noFill/>
        </p:spPr>
        <p:txBody>
          <a:bodyPr wrap="square" rtlCol="0">
            <a:spAutoFit/>
          </a:bodyPr>
          <a:lstStyle/>
          <a:p>
            <a:r>
              <a:rPr lang="es-ES" dirty="0"/>
              <a:t>Al iniciar la aplicación se llamará al método </a:t>
            </a:r>
            <a:r>
              <a:rPr lang="es-ES" dirty="0" err="1"/>
              <a:t>RegisterComponents</a:t>
            </a:r>
            <a:r>
              <a:rPr lang="es-ES" dirty="0"/>
              <a:t> de todas las clases que implementen </a:t>
            </a:r>
            <a:r>
              <a:rPr lang="es-ES" dirty="0" err="1"/>
              <a:t>IRegistrar</a:t>
            </a:r>
            <a:r>
              <a:rPr lang="es-ES" dirty="0"/>
              <a:t> pasándole como argumento el contenedor de dependencias</a:t>
            </a:r>
          </a:p>
        </p:txBody>
      </p:sp>
      <p:pic>
        <p:nvPicPr>
          <p:cNvPr id="11" name="Imagen 10">
            <a:extLst>
              <a:ext uri="{FF2B5EF4-FFF2-40B4-BE49-F238E27FC236}">
                <a16:creationId xmlns:a16="http://schemas.microsoft.com/office/drawing/2014/main" id="{1CC62F28-399E-4A57-85B6-9FAC9C04E2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59496" y="2852936"/>
            <a:ext cx="7904956" cy="2101318"/>
          </a:xfrm>
          <a:prstGeom prst="rect">
            <a:avLst/>
          </a:prstGeom>
        </p:spPr>
      </p:pic>
      <p:sp>
        <p:nvSpPr>
          <p:cNvPr id="12" name="CuadroTexto 11">
            <a:extLst>
              <a:ext uri="{FF2B5EF4-FFF2-40B4-BE49-F238E27FC236}">
                <a16:creationId xmlns:a16="http://schemas.microsoft.com/office/drawing/2014/main" id="{CEEBC056-0D88-4014-BA75-93B96A3FF747}"/>
              </a:ext>
            </a:extLst>
          </p:cNvPr>
          <p:cNvSpPr txBox="1"/>
          <p:nvPr/>
        </p:nvSpPr>
        <p:spPr bwMode="auto">
          <a:xfrm>
            <a:off x="0" y="-1235"/>
            <a:ext cx="1090363" cy="369332"/>
          </a:xfrm>
          <a:prstGeom prst="rect">
            <a:avLst/>
          </a:prstGeom>
          <a:noFill/>
        </p:spPr>
        <p:txBody>
          <a:bodyPr wrap="none" rtlCol="0">
            <a:spAutoFit/>
          </a:bodyPr>
          <a:lstStyle/>
          <a:p>
            <a:r>
              <a:rPr lang="es-ES" dirty="0">
                <a:solidFill>
                  <a:schemeClr val="bg1"/>
                </a:solidFill>
              </a:rPr>
              <a:t>BACKEND</a:t>
            </a:r>
          </a:p>
        </p:txBody>
      </p:sp>
      <p:grpSp>
        <p:nvGrpSpPr>
          <p:cNvPr id="10" name="Grupo 9">
            <a:extLst>
              <a:ext uri="{FF2B5EF4-FFF2-40B4-BE49-F238E27FC236}">
                <a16:creationId xmlns:a16="http://schemas.microsoft.com/office/drawing/2014/main" id="{45C2460D-7F5E-4595-93C1-851AF75FE485}"/>
              </a:ext>
            </a:extLst>
          </p:cNvPr>
          <p:cNvGrpSpPr/>
          <p:nvPr/>
        </p:nvGrpSpPr>
        <p:grpSpPr>
          <a:xfrm>
            <a:off x="0" y="6048740"/>
            <a:ext cx="12192000" cy="798576"/>
            <a:chOff x="0" y="6048740"/>
            <a:chExt cx="12192000" cy="798576"/>
          </a:xfrm>
        </p:grpSpPr>
        <p:sp>
          <p:nvSpPr>
            <p:cNvPr id="13" name="Rectángulo 6">
              <a:extLst>
                <a:ext uri="{FF2B5EF4-FFF2-40B4-BE49-F238E27FC236}">
                  <a16:creationId xmlns:a16="http://schemas.microsoft.com/office/drawing/2014/main" id="{C3ED08F4-7325-4782-AF92-08079B545B6A}"/>
                </a:ext>
              </a:extLst>
            </p:cNvPr>
            <p:cNvSpPr/>
            <p:nvPr/>
          </p:nvSpPr>
          <p:spPr bwMode="auto">
            <a:xfrm>
              <a:off x="0" y="6048740"/>
              <a:ext cx="12192000" cy="798576"/>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defRPr/>
              </a:pPr>
              <a:r>
                <a:rPr lang="es-ES" dirty="0">
                  <a:solidFill>
                    <a:schemeClr val="accent2"/>
                  </a:solidFill>
                </a:rPr>
                <a:t>ITI Core</a:t>
              </a:r>
              <a:endParaRPr dirty="0">
                <a:solidFill>
                  <a:schemeClr val="accent2"/>
                </a:solidFill>
              </a:endParaRPr>
            </a:p>
          </p:txBody>
        </p:sp>
        <p:pic>
          <p:nvPicPr>
            <p:cNvPr id="14" name="Imagen 13">
              <a:extLst>
                <a:ext uri="{FF2B5EF4-FFF2-40B4-BE49-F238E27FC236}">
                  <a16:creationId xmlns:a16="http://schemas.microsoft.com/office/drawing/2014/main" id="{AD2C9CF9-13EF-4542-A46C-FE6530D18D7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56240" y="6198447"/>
              <a:ext cx="3696072" cy="499594"/>
            </a:xfrm>
            <a:prstGeom prst="rect">
              <a:avLst/>
            </a:prstGeom>
          </p:spPr>
        </p:pic>
        <p:cxnSp>
          <p:nvCxnSpPr>
            <p:cNvPr id="15" name="Conector recto 14">
              <a:extLst>
                <a:ext uri="{FF2B5EF4-FFF2-40B4-BE49-F238E27FC236}">
                  <a16:creationId xmlns:a16="http://schemas.microsoft.com/office/drawing/2014/main" id="{23172193-98A4-4B3E-8F51-93AD136DA419}"/>
                </a:ext>
              </a:extLst>
            </p:cNvPr>
            <p:cNvCxnSpPr>
              <a:cxnSpLocks/>
            </p:cNvCxnSpPr>
            <p:nvPr/>
          </p:nvCxnSpPr>
          <p:spPr>
            <a:xfrm>
              <a:off x="0" y="6093296"/>
              <a:ext cx="12192000" cy="0"/>
            </a:xfrm>
            <a:prstGeom prst="line">
              <a:avLst/>
            </a:prstGeom>
            <a:ln w="38100"/>
          </p:spPr>
          <p:style>
            <a:lnRef idx="1">
              <a:schemeClr val="accent2"/>
            </a:lnRef>
            <a:fillRef idx="0">
              <a:schemeClr val="accent2"/>
            </a:fillRef>
            <a:effectRef idx="0">
              <a:schemeClr val="accent2"/>
            </a:effectRef>
            <a:fontRef idx="minor">
              <a:schemeClr val="tx1"/>
            </a:fontRef>
          </p:style>
        </p:cxnSp>
      </p:grpSp>
    </p:spTree>
    <p:extLst>
      <p:ext uri="{BB962C8B-B14F-4D97-AF65-F5344CB8AC3E}">
        <p14:creationId xmlns:p14="http://schemas.microsoft.com/office/powerpoint/2010/main" val="257311241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8" name="Rectángulo 7">
            <a:extLst>
              <a:ext uri="{FF2B5EF4-FFF2-40B4-BE49-F238E27FC236}">
                <a16:creationId xmlns:a16="http://schemas.microsoft.com/office/drawing/2014/main" id="{8B44FD3D-572B-4E80-BC0E-C9E66294CCB6}"/>
              </a:ext>
            </a:extLst>
          </p:cNvPr>
          <p:cNvSpPr/>
          <p:nvPr/>
        </p:nvSpPr>
        <p:spPr bwMode="auto">
          <a:xfrm>
            <a:off x="911424" y="613718"/>
            <a:ext cx="6048672" cy="584775"/>
          </a:xfrm>
          <a:prstGeom prst="rect">
            <a:avLst/>
          </a:prstGeom>
          <a:noFill/>
        </p:spPr>
        <p:txBody>
          <a:bodyPr wrap="square" lIns="91440" tIns="45720" rIns="91440" bIns="45720">
            <a:spAutoFit/>
          </a:bodyPr>
          <a:lstStyle/>
          <a:p>
            <a:pPr algn="ctr"/>
            <a:r>
              <a:rPr lang="es-ES" sz="3200" b="1" dirty="0">
                <a:ln w="0"/>
                <a:solidFill>
                  <a:schemeClr val="accent2"/>
                </a:solidFill>
              </a:rPr>
              <a:t>Ciclo de vida de las dependencias</a:t>
            </a:r>
            <a:endParaRPr lang="es-ES" sz="3200" b="1" cap="none" spc="0" dirty="0">
              <a:ln w="0"/>
              <a:solidFill>
                <a:schemeClr val="accent2"/>
              </a:solidFill>
              <a:effectLst/>
            </a:endParaRPr>
          </a:p>
        </p:txBody>
      </p:sp>
      <p:sp>
        <p:nvSpPr>
          <p:cNvPr id="3" name="Rectángulo 2"/>
          <p:cNvSpPr/>
          <p:nvPr/>
        </p:nvSpPr>
        <p:spPr>
          <a:xfrm>
            <a:off x="1055440" y="1340768"/>
            <a:ext cx="8928992" cy="646331"/>
          </a:xfrm>
          <a:prstGeom prst="rect">
            <a:avLst/>
          </a:prstGeom>
        </p:spPr>
        <p:txBody>
          <a:bodyPr wrap="square">
            <a:spAutoFit/>
          </a:bodyPr>
          <a:lstStyle/>
          <a:p>
            <a:r>
              <a:rPr lang="es-ES" dirty="0"/>
              <a:t>El ciclo de vida en la inyección de dependencias hace referencia a la forma como se crean, mantienen y destruyen las instancias dentro del contenedor de dependencias</a:t>
            </a:r>
          </a:p>
        </p:txBody>
      </p:sp>
      <p:sp>
        <p:nvSpPr>
          <p:cNvPr id="4" name="CuadroTexto 3"/>
          <p:cNvSpPr txBox="1"/>
          <p:nvPr/>
        </p:nvSpPr>
        <p:spPr>
          <a:xfrm>
            <a:off x="2063552" y="2780928"/>
            <a:ext cx="2717411" cy="1477328"/>
          </a:xfrm>
          <a:prstGeom prst="rect">
            <a:avLst/>
          </a:prstGeom>
          <a:noFill/>
        </p:spPr>
        <p:txBody>
          <a:bodyPr wrap="none" rtlCol="0">
            <a:spAutoFit/>
          </a:bodyPr>
          <a:lstStyle/>
          <a:p>
            <a:pPr marL="285750" indent="-285750">
              <a:buFont typeface="Arial" panose="020B0604020202020204" pitchFamily="34" charset="0"/>
              <a:buChar char="•"/>
            </a:pPr>
            <a:r>
              <a:rPr lang="es-ES" b="1" dirty="0" err="1"/>
              <a:t>ITransientDependency</a:t>
            </a:r>
            <a:endParaRPr lang="es-ES" b="1" dirty="0"/>
          </a:p>
          <a:p>
            <a:endParaRPr lang="es-ES" b="1" dirty="0"/>
          </a:p>
          <a:p>
            <a:pPr marL="285750" indent="-285750">
              <a:buFont typeface="Arial" panose="020B0604020202020204" pitchFamily="34" charset="0"/>
              <a:buChar char="•"/>
            </a:pPr>
            <a:r>
              <a:rPr lang="es-ES" b="1" dirty="0" err="1"/>
              <a:t>ISingletonDependency</a:t>
            </a:r>
            <a:endParaRPr lang="es-ES" b="1" dirty="0"/>
          </a:p>
          <a:p>
            <a:endParaRPr lang="es-ES" b="1" dirty="0"/>
          </a:p>
          <a:p>
            <a:pPr marL="285750" indent="-285750">
              <a:buFont typeface="Arial" panose="020B0604020202020204" pitchFamily="34" charset="0"/>
              <a:buChar char="•"/>
            </a:pPr>
            <a:r>
              <a:rPr lang="es-ES" b="1" dirty="0" err="1"/>
              <a:t>IPerThreadDependency</a:t>
            </a:r>
            <a:endParaRPr lang="es-ES" b="1" dirty="0"/>
          </a:p>
        </p:txBody>
      </p:sp>
      <p:sp>
        <p:nvSpPr>
          <p:cNvPr id="11" name="Rectángulo 11">
            <a:extLst>
              <a:ext uri="{FF2B5EF4-FFF2-40B4-BE49-F238E27FC236}">
                <a16:creationId xmlns:a16="http://schemas.microsoft.com/office/drawing/2014/main" id="{6F96B11C-C902-4C1A-95F5-771788C39BFB}"/>
              </a:ext>
            </a:extLst>
          </p:cNvPr>
          <p:cNvSpPr/>
          <p:nvPr/>
        </p:nvSpPr>
        <p:spPr bwMode="auto">
          <a:xfrm>
            <a:off x="0" y="-27384"/>
            <a:ext cx="12192000" cy="432048"/>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defRPr/>
            </a:pPr>
            <a:r>
              <a:rPr lang="es-ES" dirty="0"/>
              <a:t>Inyección de dependencias</a:t>
            </a:r>
            <a:endParaRPr dirty="0"/>
          </a:p>
        </p:txBody>
      </p:sp>
      <p:sp>
        <p:nvSpPr>
          <p:cNvPr id="13" name="CuadroTexto 12">
            <a:extLst>
              <a:ext uri="{FF2B5EF4-FFF2-40B4-BE49-F238E27FC236}">
                <a16:creationId xmlns:a16="http://schemas.microsoft.com/office/drawing/2014/main" id="{CEEBC056-0D88-4014-BA75-93B96A3FF747}"/>
              </a:ext>
            </a:extLst>
          </p:cNvPr>
          <p:cNvSpPr txBox="1"/>
          <p:nvPr/>
        </p:nvSpPr>
        <p:spPr bwMode="auto">
          <a:xfrm>
            <a:off x="0" y="-1235"/>
            <a:ext cx="1090363" cy="369332"/>
          </a:xfrm>
          <a:prstGeom prst="rect">
            <a:avLst/>
          </a:prstGeom>
          <a:noFill/>
        </p:spPr>
        <p:txBody>
          <a:bodyPr wrap="none" rtlCol="0">
            <a:spAutoFit/>
          </a:bodyPr>
          <a:lstStyle/>
          <a:p>
            <a:r>
              <a:rPr lang="es-ES" dirty="0">
                <a:solidFill>
                  <a:schemeClr val="bg1"/>
                </a:solidFill>
              </a:rPr>
              <a:t>BACKEND</a:t>
            </a:r>
          </a:p>
        </p:txBody>
      </p:sp>
      <p:grpSp>
        <p:nvGrpSpPr>
          <p:cNvPr id="10" name="Grupo 9">
            <a:extLst>
              <a:ext uri="{FF2B5EF4-FFF2-40B4-BE49-F238E27FC236}">
                <a16:creationId xmlns:a16="http://schemas.microsoft.com/office/drawing/2014/main" id="{0AC5B884-59FF-4DF7-90AB-E1CD9A0DDB09}"/>
              </a:ext>
            </a:extLst>
          </p:cNvPr>
          <p:cNvGrpSpPr/>
          <p:nvPr/>
        </p:nvGrpSpPr>
        <p:grpSpPr>
          <a:xfrm>
            <a:off x="0" y="6048740"/>
            <a:ext cx="12192000" cy="798576"/>
            <a:chOff x="0" y="6048740"/>
            <a:chExt cx="12192000" cy="798576"/>
          </a:xfrm>
        </p:grpSpPr>
        <p:sp>
          <p:nvSpPr>
            <p:cNvPr id="12" name="Rectángulo 6">
              <a:extLst>
                <a:ext uri="{FF2B5EF4-FFF2-40B4-BE49-F238E27FC236}">
                  <a16:creationId xmlns:a16="http://schemas.microsoft.com/office/drawing/2014/main" id="{08BC0D05-EE72-47AF-AA51-0C292AFA3925}"/>
                </a:ext>
              </a:extLst>
            </p:cNvPr>
            <p:cNvSpPr/>
            <p:nvPr/>
          </p:nvSpPr>
          <p:spPr bwMode="auto">
            <a:xfrm>
              <a:off x="0" y="6048740"/>
              <a:ext cx="12192000" cy="798576"/>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defRPr/>
              </a:pPr>
              <a:r>
                <a:rPr lang="es-ES" dirty="0">
                  <a:solidFill>
                    <a:schemeClr val="accent2"/>
                  </a:solidFill>
                </a:rPr>
                <a:t>ITI Core</a:t>
              </a:r>
              <a:endParaRPr dirty="0">
                <a:solidFill>
                  <a:schemeClr val="accent2"/>
                </a:solidFill>
              </a:endParaRPr>
            </a:p>
          </p:txBody>
        </p:sp>
        <p:pic>
          <p:nvPicPr>
            <p:cNvPr id="14" name="Imagen 13">
              <a:extLst>
                <a:ext uri="{FF2B5EF4-FFF2-40B4-BE49-F238E27FC236}">
                  <a16:creationId xmlns:a16="http://schemas.microsoft.com/office/drawing/2014/main" id="{15E9BA56-8B1A-4260-B81C-85D2FAD86A4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56240" y="6198447"/>
              <a:ext cx="3696072" cy="499594"/>
            </a:xfrm>
            <a:prstGeom prst="rect">
              <a:avLst/>
            </a:prstGeom>
          </p:spPr>
        </p:pic>
        <p:cxnSp>
          <p:nvCxnSpPr>
            <p:cNvPr id="15" name="Conector recto 14">
              <a:extLst>
                <a:ext uri="{FF2B5EF4-FFF2-40B4-BE49-F238E27FC236}">
                  <a16:creationId xmlns:a16="http://schemas.microsoft.com/office/drawing/2014/main" id="{868BF3AA-3233-442E-B257-9412D5F87FDA}"/>
                </a:ext>
              </a:extLst>
            </p:cNvPr>
            <p:cNvCxnSpPr>
              <a:cxnSpLocks/>
            </p:cNvCxnSpPr>
            <p:nvPr/>
          </p:nvCxnSpPr>
          <p:spPr>
            <a:xfrm>
              <a:off x="0" y="6093296"/>
              <a:ext cx="12192000" cy="0"/>
            </a:xfrm>
            <a:prstGeom prst="line">
              <a:avLst/>
            </a:prstGeom>
            <a:ln w="38100"/>
          </p:spPr>
          <p:style>
            <a:lnRef idx="1">
              <a:schemeClr val="accent2"/>
            </a:lnRef>
            <a:fillRef idx="0">
              <a:schemeClr val="accent2"/>
            </a:fillRef>
            <a:effectRef idx="0">
              <a:schemeClr val="accent2"/>
            </a:effectRef>
            <a:fontRef idx="minor">
              <a:schemeClr val="tx1"/>
            </a:fontRef>
          </p:style>
        </p:cxnSp>
      </p:grpSp>
    </p:spTree>
    <p:extLst>
      <p:ext uri="{BB962C8B-B14F-4D97-AF65-F5344CB8AC3E}">
        <p14:creationId xmlns:p14="http://schemas.microsoft.com/office/powerpoint/2010/main" val="38988426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grpSp>
        <p:nvGrpSpPr>
          <p:cNvPr id="4" name="Grupo 3"/>
          <p:cNvGrpSpPr/>
          <p:nvPr/>
        </p:nvGrpSpPr>
        <p:grpSpPr bwMode="auto">
          <a:xfrm>
            <a:off x="7487002" y="2180882"/>
            <a:ext cx="4416825" cy="4416825"/>
            <a:chOff x="0" y="0"/>
            <a:chExt cx="4416825" cy="4416825"/>
          </a:xfrm>
        </p:grpSpPr>
        <p:pic>
          <p:nvPicPr>
            <p:cNvPr id="5" name="Imagen 4"/>
            <p:cNvPicPr>
              <a:picLocks noChangeAspect="1"/>
            </p:cNvPicPr>
            <p:nvPr/>
          </p:nvPicPr>
          <p:blipFill>
            <a:blip r:embed="rId3"/>
            <a:stretch/>
          </p:blipFill>
          <p:spPr bwMode="auto">
            <a:xfrm>
              <a:off x="0" y="0"/>
              <a:ext cx="4416825" cy="4416825"/>
            </a:xfrm>
            <a:prstGeom prst="rect">
              <a:avLst/>
            </a:prstGeom>
          </p:spPr>
        </p:pic>
        <p:sp>
          <p:nvSpPr>
            <p:cNvPr id="6" name="Rectángulo 5"/>
            <p:cNvSpPr/>
            <p:nvPr/>
          </p:nvSpPr>
          <p:spPr bwMode="auto">
            <a:xfrm rot="16199969">
              <a:off x="1471012" y="1623255"/>
              <a:ext cx="1381418" cy="365795"/>
            </a:xfrm>
            <a:prstGeom prst="rect">
              <a:avLst/>
            </a:prstGeom>
            <a:noFill/>
          </p:spPr>
          <p:txBody>
            <a:bodyPr vertOverflow="overflow" horzOverflow="clip" vert="horz" wrap="square" lIns="91440" tIns="45720" rIns="91440" bIns="45720" numCol="1" spcCol="0" rtlCol="0" fromWordArt="0" anchor="t" anchorCtr="0" forceAA="0" compatLnSpc="0">
              <a:noAutofit/>
            </a:bodyPr>
            <a:lstStyle/>
            <a:p>
              <a:pPr>
                <a:defRPr/>
              </a:pPr>
              <a:r>
                <a:rPr>
                  <a:solidFill>
                    <a:schemeClr val="accent2"/>
                  </a:solidFill>
                </a:rPr>
                <a:t>ITI-Core</a:t>
              </a:r>
              <a:endParaRPr/>
            </a:p>
          </p:txBody>
        </p:sp>
      </p:grpSp>
      <p:sp>
        <p:nvSpPr>
          <p:cNvPr id="7" name="CuadroTexto 6"/>
          <p:cNvSpPr/>
          <p:nvPr/>
        </p:nvSpPr>
        <p:spPr bwMode="auto">
          <a:xfrm>
            <a:off x="399149" y="416404"/>
            <a:ext cx="11343252" cy="523220"/>
          </a:xfrm>
          <a:prstGeom prst="rect">
            <a:avLst/>
          </a:prstGeom>
          <a:noFill/>
        </p:spPr>
        <p:txBody>
          <a:bodyPr wrap="square" rtlCol="0">
            <a:spAutoFit/>
          </a:bodyPr>
          <a:lstStyle/>
          <a:p>
            <a:pPr algn="ctr">
              <a:defRPr/>
            </a:pPr>
            <a:r>
              <a:rPr lang="es-ES" sz="2800">
                <a:solidFill>
                  <a:schemeClr val="accent1">
                    <a:lumMod val="50000"/>
                  </a:schemeClr>
                </a:solidFill>
                <a:latin typeface="Arial"/>
                <a:ea typeface="Arial"/>
                <a:cs typeface="Arial"/>
              </a:rPr>
              <a:t>¿Qué es ITI – Core?</a:t>
            </a:r>
            <a:endParaRPr lang="es-ES_tradnl" sz="2800">
              <a:solidFill>
                <a:schemeClr val="accent1">
                  <a:lumMod val="50000"/>
                </a:schemeClr>
              </a:solidFill>
              <a:latin typeface="Arial"/>
              <a:ea typeface="Arial"/>
              <a:cs typeface="Arial"/>
            </a:endParaRPr>
          </a:p>
        </p:txBody>
      </p:sp>
      <p:sp>
        <p:nvSpPr>
          <p:cNvPr id="8" name="CuadroTexto 5"/>
          <p:cNvSpPr/>
          <p:nvPr/>
        </p:nvSpPr>
        <p:spPr bwMode="auto">
          <a:xfrm>
            <a:off x="1290333" y="1616839"/>
            <a:ext cx="9982827" cy="944915"/>
          </a:xfrm>
          <a:prstGeom prst="rect">
            <a:avLst/>
          </a:prstGeom>
          <a:ln>
            <a:noFill/>
          </a:ln>
        </p:spPr>
        <p:style>
          <a:lnRef idx="2">
            <a:schemeClr val="dk1"/>
          </a:lnRef>
          <a:fillRef idx="1">
            <a:schemeClr val="lt1"/>
          </a:fillRef>
          <a:effectRef idx="0">
            <a:schemeClr val="dk1"/>
          </a:effectRef>
          <a:fontRef idx="minor">
            <a:schemeClr val="dk1"/>
          </a:fontRef>
        </p:style>
        <p:txBody>
          <a:bodyPr wrap="square" rtlCol="0">
            <a:noAutofit/>
          </a:bodyPr>
          <a:lstStyle/>
          <a:p>
            <a:pPr>
              <a:defRPr/>
            </a:pPr>
            <a:r>
              <a:rPr lang="es-ES" sz="2800" dirty="0"/>
              <a:t>Marco de trabajo para agilizar nuevos desarrollos de software con tecnología </a:t>
            </a:r>
            <a:r>
              <a:rPr lang="es-ES" sz="2800" dirty="0" err="1"/>
              <a:t>.Net</a:t>
            </a:r>
            <a:r>
              <a:rPr lang="es-ES" sz="2800" dirty="0"/>
              <a:t> (Core)</a:t>
            </a:r>
          </a:p>
        </p:txBody>
      </p:sp>
      <p:sp>
        <p:nvSpPr>
          <p:cNvPr id="12" name="CuadroTexto 6"/>
          <p:cNvSpPr/>
          <p:nvPr/>
        </p:nvSpPr>
        <p:spPr bwMode="auto">
          <a:xfrm>
            <a:off x="399148" y="416403"/>
            <a:ext cx="11343287" cy="518195"/>
          </a:xfrm>
          <a:prstGeom prst="rect">
            <a:avLst/>
          </a:prstGeom>
          <a:noFill/>
        </p:spPr>
        <p:txBody>
          <a:bodyPr wrap="square" rtlCol="0">
            <a:spAutoFit/>
          </a:bodyPr>
          <a:lstStyle/>
          <a:p>
            <a:pPr algn="ctr">
              <a:defRPr/>
            </a:pPr>
            <a:r>
              <a:rPr lang="es-ES" sz="2800">
                <a:solidFill>
                  <a:schemeClr val="accent1">
                    <a:lumMod val="50000"/>
                  </a:schemeClr>
                </a:solidFill>
                <a:latin typeface="Arial"/>
                <a:ea typeface="Arial"/>
                <a:cs typeface="Arial"/>
              </a:rPr>
              <a:t>¿Qué es ITI – Core?</a:t>
            </a:r>
            <a:endParaRPr lang="es-ES_tradnl" sz="2800">
              <a:solidFill>
                <a:schemeClr val="accent1">
                  <a:lumMod val="50000"/>
                </a:schemeClr>
              </a:solidFill>
              <a:latin typeface="Arial"/>
              <a:ea typeface="Arial"/>
              <a:cs typeface="Arial"/>
            </a:endParaRPr>
          </a:p>
        </p:txBody>
      </p:sp>
      <p:sp>
        <p:nvSpPr>
          <p:cNvPr id="13" name="CuadroTexto 6"/>
          <p:cNvSpPr/>
          <p:nvPr/>
        </p:nvSpPr>
        <p:spPr bwMode="auto">
          <a:xfrm>
            <a:off x="399148" y="416403"/>
            <a:ext cx="11343287" cy="518195"/>
          </a:xfrm>
          <a:prstGeom prst="rect">
            <a:avLst/>
          </a:prstGeom>
          <a:noFill/>
        </p:spPr>
        <p:txBody>
          <a:bodyPr wrap="square" rtlCol="0">
            <a:spAutoFit/>
          </a:bodyPr>
          <a:lstStyle/>
          <a:p>
            <a:pPr algn="ctr">
              <a:defRPr/>
            </a:pPr>
            <a:r>
              <a:rPr lang="es-ES" sz="2800" dirty="0">
                <a:solidFill>
                  <a:schemeClr val="accent1">
                    <a:lumMod val="50000"/>
                  </a:schemeClr>
                </a:solidFill>
                <a:latin typeface="Arial"/>
                <a:ea typeface="Arial"/>
                <a:cs typeface="Arial"/>
              </a:rPr>
              <a:t>¿Qué es ITI – Core?</a:t>
            </a:r>
            <a:endParaRPr lang="es-ES_tradnl" sz="2800" dirty="0">
              <a:solidFill>
                <a:schemeClr val="accent1">
                  <a:lumMod val="50000"/>
                </a:schemeClr>
              </a:solidFill>
              <a:latin typeface="Arial"/>
              <a:ea typeface="Arial"/>
              <a:cs typeface="Arial"/>
            </a:endParaRPr>
          </a:p>
        </p:txBody>
      </p:sp>
      <p:grpSp>
        <p:nvGrpSpPr>
          <p:cNvPr id="14" name="Grupo 13">
            <a:extLst>
              <a:ext uri="{FF2B5EF4-FFF2-40B4-BE49-F238E27FC236}">
                <a16:creationId xmlns:a16="http://schemas.microsoft.com/office/drawing/2014/main" id="{CD592335-9256-44D4-A06E-E05E223E5DB7}"/>
              </a:ext>
            </a:extLst>
          </p:cNvPr>
          <p:cNvGrpSpPr/>
          <p:nvPr/>
        </p:nvGrpSpPr>
        <p:grpSpPr>
          <a:xfrm>
            <a:off x="0" y="6048740"/>
            <a:ext cx="12192000" cy="798576"/>
            <a:chOff x="0" y="6048740"/>
            <a:chExt cx="12192000" cy="798576"/>
          </a:xfrm>
        </p:grpSpPr>
        <p:sp>
          <p:nvSpPr>
            <p:cNvPr id="15" name="Rectángulo 6">
              <a:extLst>
                <a:ext uri="{FF2B5EF4-FFF2-40B4-BE49-F238E27FC236}">
                  <a16:creationId xmlns:a16="http://schemas.microsoft.com/office/drawing/2014/main" id="{FA31B596-4CBF-4A3E-9B9B-79FC04B0A4B1}"/>
                </a:ext>
              </a:extLst>
            </p:cNvPr>
            <p:cNvSpPr/>
            <p:nvPr/>
          </p:nvSpPr>
          <p:spPr bwMode="auto">
            <a:xfrm>
              <a:off x="0" y="6048740"/>
              <a:ext cx="12192000" cy="798576"/>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defRPr/>
              </a:pPr>
              <a:r>
                <a:rPr lang="es-ES" dirty="0">
                  <a:solidFill>
                    <a:schemeClr val="accent2"/>
                  </a:solidFill>
                </a:rPr>
                <a:t>ITI Core</a:t>
              </a:r>
              <a:endParaRPr dirty="0">
                <a:solidFill>
                  <a:schemeClr val="accent2"/>
                </a:solidFill>
              </a:endParaRPr>
            </a:p>
          </p:txBody>
        </p:sp>
        <p:pic>
          <p:nvPicPr>
            <p:cNvPr id="16" name="Imagen 15">
              <a:extLst>
                <a:ext uri="{FF2B5EF4-FFF2-40B4-BE49-F238E27FC236}">
                  <a16:creationId xmlns:a16="http://schemas.microsoft.com/office/drawing/2014/main" id="{8930EB74-20EC-42B0-8328-C6A98CB895C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56240" y="6198447"/>
              <a:ext cx="3696072" cy="499594"/>
            </a:xfrm>
            <a:prstGeom prst="rect">
              <a:avLst/>
            </a:prstGeom>
          </p:spPr>
        </p:pic>
        <p:cxnSp>
          <p:nvCxnSpPr>
            <p:cNvPr id="17" name="Conector recto 16">
              <a:extLst>
                <a:ext uri="{FF2B5EF4-FFF2-40B4-BE49-F238E27FC236}">
                  <a16:creationId xmlns:a16="http://schemas.microsoft.com/office/drawing/2014/main" id="{048322E0-7F2B-4252-A673-1DDCC3771615}"/>
                </a:ext>
              </a:extLst>
            </p:cNvPr>
            <p:cNvCxnSpPr>
              <a:cxnSpLocks/>
            </p:cNvCxnSpPr>
            <p:nvPr/>
          </p:nvCxnSpPr>
          <p:spPr>
            <a:xfrm>
              <a:off x="0" y="6093296"/>
              <a:ext cx="12192000" cy="0"/>
            </a:xfrm>
            <a:prstGeom prst="line">
              <a:avLst/>
            </a:prstGeom>
            <a:ln w="38100"/>
          </p:spPr>
          <p:style>
            <a:lnRef idx="1">
              <a:schemeClr val="accent2"/>
            </a:lnRef>
            <a:fillRef idx="0">
              <a:schemeClr val="accent2"/>
            </a:fillRef>
            <a:effectRef idx="0">
              <a:schemeClr val="accent2"/>
            </a:effectRef>
            <a:fontRef idx="minor">
              <a:schemeClr val="tx1"/>
            </a:fontRef>
          </p:style>
        </p:cxn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71" name="Rectángulo 11">
            <a:extLst>
              <a:ext uri="{FF2B5EF4-FFF2-40B4-BE49-F238E27FC236}">
                <a16:creationId xmlns:a16="http://schemas.microsoft.com/office/drawing/2014/main" id="{6F96B11C-C902-4C1A-95F5-771788C39BFB}"/>
              </a:ext>
            </a:extLst>
          </p:cNvPr>
          <p:cNvSpPr/>
          <p:nvPr/>
        </p:nvSpPr>
        <p:spPr bwMode="auto">
          <a:xfrm>
            <a:off x="0" y="-27384"/>
            <a:ext cx="12192000" cy="432048"/>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defRPr/>
            </a:pPr>
            <a:endParaRPr dirty="0"/>
          </a:p>
        </p:txBody>
      </p:sp>
      <p:grpSp>
        <p:nvGrpSpPr>
          <p:cNvPr id="9" name="Grupo 8">
            <a:extLst>
              <a:ext uri="{FF2B5EF4-FFF2-40B4-BE49-F238E27FC236}">
                <a16:creationId xmlns:a16="http://schemas.microsoft.com/office/drawing/2014/main" id="{3DD93B6B-936C-4931-9F31-AA44A9986001}"/>
              </a:ext>
            </a:extLst>
          </p:cNvPr>
          <p:cNvGrpSpPr/>
          <p:nvPr/>
        </p:nvGrpSpPr>
        <p:grpSpPr>
          <a:xfrm>
            <a:off x="0" y="6048740"/>
            <a:ext cx="12192000" cy="798576"/>
            <a:chOff x="0" y="6048740"/>
            <a:chExt cx="12192000" cy="798576"/>
          </a:xfrm>
        </p:grpSpPr>
        <p:sp>
          <p:nvSpPr>
            <p:cNvPr id="10" name="Rectángulo 6">
              <a:extLst>
                <a:ext uri="{FF2B5EF4-FFF2-40B4-BE49-F238E27FC236}">
                  <a16:creationId xmlns:a16="http://schemas.microsoft.com/office/drawing/2014/main" id="{98A8E31E-A4EF-4A7E-AE08-C33BBA2552B1}"/>
                </a:ext>
              </a:extLst>
            </p:cNvPr>
            <p:cNvSpPr/>
            <p:nvPr/>
          </p:nvSpPr>
          <p:spPr bwMode="auto">
            <a:xfrm>
              <a:off x="0" y="6048740"/>
              <a:ext cx="12192000" cy="798576"/>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defRPr/>
              </a:pPr>
              <a:r>
                <a:rPr lang="es-ES" dirty="0">
                  <a:solidFill>
                    <a:schemeClr val="accent2"/>
                  </a:solidFill>
                </a:rPr>
                <a:t>ITI Core</a:t>
              </a:r>
              <a:endParaRPr dirty="0">
                <a:solidFill>
                  <a:schemeClr val="accent2"/>
                </a:solidFill>
              </a:endParaRPr>
            </a:p>
          </p:txBody>
        </p:sp>
        <p:pic>
          <p:nvPicPr>
            <p:cNvPr id="11" name="Imagen 10">
              <a:extLst>
                <a:ext uri="{FF2B5EF4-FFF2-40B4-BE49-F238E27FC236}">
                  <a16:creationId xmlns:a16="http://schemas.microsoft.com/office/drawing/2014/main" id="{BA8CAF55-6D6C-4D65-91CD-F7FBA951F38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56240" y="6198447"/>
              <a:ext cx="3696072" cy="499594"/>
            </a:xfrm>
            <a:prstGeom prst="rect">
              <a:avLst/>
            </a:prstGeom>
          </p:spPr>
        </p:pic>
        <p:cxnSp>
          <p:nvCxnSpPr>
            <p:cNvPr id="12" name="Conector recto 11">
              <a:extLst>
                <a:ext uri="{FF2B5EF4-FFF2-40B4-BE49-F238E27FC236}">
                  <a16:creationId xmlns:a16="http://schemas.microsoft.com/office/drawing/2014/main" id="{229157B0-D696-4607-ABB3-76DD02AA754E}"/>
                </a:ext>
              </a:extLst>
            </p:cNvPr>
            <p:cNvCxnSpPr>
              <a:cxnSpLocks/>
            </p:cNvCxnSpPr>
            <p:nvPr/>
          </p:nvCxnSpPr>
          <p:spPr>
            <a:xfrm>
              <a:off x="0" y="6093296"/>
              <a:ext cx="12192000" cy="0"/>
            </a:xfrm>
            <a:prstGeom prst="line">
              <a:avLst/>
            </a:prstGeom>
            <a:ln w="38100"/>
          </p:spPr>
          <p:style>
            <a:lnRef idx="1">
              <a:schemeClr val="accent2"/>
            </a:lnRef>
            <a:fillRef idx="0">
              <a:schemeClr val="accent2"/>
            </a:fillRef>
            <a:effectRef idx="0">
              <a:schemeClr val="accent2"/>
            </a:effectRef>
            <a:fontRef idx="minor">
              <a:schemeClr val="tx1"/>
            </a:fontRef>
          </p:style>
        </p:cxnSp>
      </p:grpSp>
      <p:sp>
        <p:nvSpPr>
          <p:cNvPr id="16" name="CuadroTexto 5">
            <a:extLst>
              <a:ext uri="{FF2B5EF4-FFF2-40B4-BE49-F238E27FC236}">
                <a16:creationId xmlns:a16="http://schemas.microsoft.com/office/drawing/2014/main" id="{E2021742-C8EB-4DF7-A4C2-1AC5FCB2176B}"/>
              </a:ext>
            </a:extLst>
          </p:cNvPr>
          <p:cNvSpPr/>
          <p:nvPr/>
        </p:nvSpPr>
        <p:spPr bwMode="auto">
          <a:xfrm>
            <a:off x="1991544" y="1809329"/>
            <a:ext cx="8879845" cy="944915"/>
          </a:xfrm>
          <a:prstGeom prst="rect">
            <a:avLst/>
          </a:prstGeom>
          <a:ln>
            <a:noFill/>
          </a:ln>
        </p:spPr>
        <p:style>
          <a:lnRef idx="2">
            <a:schemeClr val="dk1"/>
          </a:lnRef>
          <a:fillRef idx="1">
            <a:schemeClr val="lt1"/>
          </a:fillRef>
          <a:effectRef idx="0">
            <a:schemeClr val="dk1"/>
          </a:effectRef>
          <a:fontRef idx="minor">
            <a:schemeClr val="dk1"/>
          </a:fontRef>
        </p:style>
        <p:txBody>
          <a:bodyPr wrap="square" rtlCol="0">
            <a:noAutofit/>
          </a:bodyPr>
          <a:lstStyle/>
          <a:p>
            <a:pPr>
              <a:defRPr/>
            </a:pPr>
            <a:r>
              <a:rPr lang="es-ES" sz="6000" dirty="0" err="1">
                <a:latin typeface="Arial" panose="020B0604020202020204" pitchFamily="34" charset="0"/>
                <a:cs typeface="Arial" panose="020B0604020202020204" pitchFamily="34" charset="0"/>
              </a:rPr>
              <a:t>Talk</a:t>
            </a:r>
            <a:r>
              <a:rPr lang="es-ES" sz="6000" dirty="0">
                <a:latin typeface="Arial" panose="020B0604020202020204" pitchFamily="34" charset="0"/>
                <a:cs typeface="Arial" panose="020B0604020202020204" pitchFamily="34" charset="0"/>
              </a:rPr>
              <a:t> </a:t>
            </a:r>
            <a:r>
              <a:rPr lang="es-ES" sz="6000" dirty="0" err="1">
                <a:latin typeface="Arial" panose="020B0604020202020204" pitchFamily="34" charset="0"/>
                <a:cs typeface="Arial" panose="020B0604020202020204" pitchFamily="34" charset="0"/>
              </a:rPr>
              <a:t>is</a:t>
            </a:r>
            <a:r>
              <a:rPr lang="es-ES" sz="6000" dirty="0">
                <a:latin typeface="Arial" panose="020B0604020202020204" pitchFamily="34" charset="0"/>
                <a:cs typeface="Arial" panose="020B0604020202020204" pitchFamily="34" charset="0"/>
              </a:rPr>
              <a:t> </a:t>
            </a:r>
            <a:r>
              <a:rPr lang="es-ES" sz="6000" dirty="0" err="1">
                <a:latin typeface="Arial" panose="020B0604020202020204" pitchFamily="34" charset="0"/>
                <a:cs typeface="Arial" panose="020B0604020202020204" pitchFamily="34" charset="0"/>
              </a:rPr>
              <a:t>creap</a:t>
            </a:r>
            <a:r>
              <a:rPr lang="es-ES" sz="6000" dirty="0">
                <a:latin typeface="Arial" panose="020B0604020202020204" pitchFamily="34" charset="0"/>
                <a:cs typeface="Arial" panose="020B0604020202020204" pitchFamily="34" charset="0"/>
              </a:rPr>
              <a:t>. Show me </a:t>
            </a:r>
            <a:r>
              <a:rPr lang="es-ES" sz="6000" dirty="0" err="1">
                <a:latin typeface="Arial" panose="020B0604020202020204" pitchFamily="34" charset="0"/>
                <a:cs typeface="Arial" panose="020B0604020202020204" pitchFamily="34" charset="0"/>
              </a:rPr>
              <a:t>the</a:t>
            </a:r>
            <a:r>
              <a:rPr lang="es-ES" sz="6000" dirty="0">
                <a:latin typeface="Arial" panose="020B0604020202020204" pitchFamily="34" charset="0"/>
                <a:cs typeface="Arial" panose="020B0604020202020204" pitchFamily="34" charset="0"/>
              </a:rPr>
              <a:t> </a:t>
            </a:r>
            <a:r>
              <a:rPr lang="es-ES" sz="6000" dirty="0" err="1">
                <a:latin typeface="Arial" panose="020B0604020202020204" pitchFamily="34" charset="0"/>
                <a:cs typeface="Arial" panose="020B0604020202020204" pitchFamily="34" charset="0"/>
              </a:rPr>
              <a:t>code</a:t>
            </a:r>
            <a:r>
              <a:rPr lang="es-ES" sz="2800" dirty="0">
                <a:latin typeface="Arial" panose="020B0604020202020204" pitchFamily="34" charset="0"/>
                <a:cs typeface="Arial" panose="020B0604020202020204" pitchFamily="34" charset="0"/>
              </a:rPr>
              <a:t>.</a:t>
            </a:r>
          </a:p>
        </p:txBody>
      </p:sp>
      <p:sp>
        <p:nvSpPr>
          <p:cNvPr id="17" name="Subtitle 3">
            <a:extLst>
              <a:ext uri="{FF2B5EF4-FFF2-40B4-BE49-F238E27FC236}">
                <a16:creationId xmlns:a16="http://schemas.microsoft.com/office/drawing/2014/main" id="{966CCEA1-6350-4545-AB70-D9979169A3DC}"/>
              </a:ext>
            </a:extLst>
          </p:cNvPr>
          <p:cNvSpPr txBox="1">
            <a:spLocks/>
          </p:cNvSpPr>
          <p:nvPr/>
        </p:nvSpPr>
        <p:spPr bwMode="auto">
          <a:xfrm>
            <a:off x="8832304" y="4076973"/>
            <a:ext cx="1795263" cy="329544"/>
          </a:xfrm>
          <a:prstGeom prst="rect">
            <a:avLst/>
          </a:prstGeom>
        </p:spPr>
        <p:txBody>
          <a:bodyPr vert="horz" lIns="91440" tIns="45720" rIns="91440" bIns="45720" rtlCol="0">
            <a:normAutofit fontScale="55000" lnSpcReduction="20000"/>
          </a:bodyPr>
          <a:lstStyle>
            <a:lvl1pPr marL="228600" indent="-228600" algn="l" defTabSz="914400">
              <a:lnSpc>
                <a:spcPct val="90000"/>
              </a:lnSpc>
              <a:spcBef>
                <a:spcPts val="1000"/>
              </a:spcBef>
              <a:buFont typeface="Arial"/>
              <a:buChar char="•"/>
              <a:defRPr sz="3200">
                <a:solidFill>
                  <a:schemeClr val="tx1"/>
                </a:solidFill>
                <a:latin typeface="+mn-lt"/>
                <a:ea typeface="+mn-ea"/>
                <a:cs typeface="+mn-cs"/>
              </a:defRPr>
            </a:lvl1pPr>
            <a:lvl2pPr marL="685800" indent="-228600" algn="l" defTabSz="914400">
              <a:lnSpc>
                <a:spcPct val="90000"/>
              </a:lnSpc>
              <a:spcBef>
                <a:spcPts val="500"/>
              </a:spcBef>
              <a:buFont typeface="Arial"/>
              <a:buChar char="•"/>
              <a:defRPr sz="2800">
                <a:solidFill>
                  <a:schemeClr val="tx1"/>
                </a:solidFill>
                <a:latin typeface="+mn-lt"/>
                <a:ea typeface="+mn-ea"/>
                <a:cs typeface="+mn-cs"/>
              </a:defRPr>
            </a:lvl2pPr>
            <a:lvl3pPr marL="1143000" indent="-228600" algn="l" defTabSz="914400">
              <a:lnSpc>
                <a:spcPct val="90000"/>
              </a:lnSpc>
              <a:spcBef>
                <a:spcPts val="500"/>
              </a:spcBef>
              <a:buFont typeface="Arial"/>
              <a:buChar char="•"/>
              <a:defRPr sz="2400">
                <a:solidFill>
                  <a:schemeClr val="tx1"/>
                </a:solidFill>
                <a:latin typeface="+mn-lt"/>
                <a:ea typeface="+mn-ea"/>
                <a:cs typeface="+mn-cs"/>
              </a:defRPr>
            </a:lvl3pPr>
            <a:lvl4pPr marL="1600200" indent="-228600" algn="l" defTabSz="914400">
              <a:lnSpc>
                <a:spcPct val="90000"/>
              </a:lnSpc>
              <a:spcBef>
                <a:spcPts val="500"/>
              </a:spcBef>
              <a:buFont typeface="Arial"/>
              <a:buChar char="•"/>
              <a:defRPr sz="2000">
                <a:solidFill>
                  <a:schemeClr val="tx1"/>
                </a:solidFill>
                <a:latin typeface="+mn-lt"/>
                <a:ea typeface="+mn-ea"/>
                <a:cs typeface="+mn-cs"/>
              </a:defRPr>
            </a:lvl4pPr>
            <a:lvl5pPr marL="2057400" indent="-228600" algn="l" defTabSz="914400">
              <a:lnSpc>
                <a:spcPct val="90000"/>
              </a:lnSpc>
              <a:spcBef>
                <a:spcPts val="500"/>
              </a:spcBef>
              <a:buFont typeface="Arial"/>
              <a:buChar char="•"/>
              <a:defRPr sz="2000">
                <a:solidFill>
                  <a:schemeClr val="tx1"/>
                </a:solidFill>
                <a:latin typeface="+mn-lt"/>
                <a:ea typeface="+mn-ea"/>
                <a:cs typeface="+mn-cs"/>
              </a:defRPr>
            </a:lvl5pPr>
            <a:lvl6pPr marL="2514600" indent="-228600" algn="l" defTabSz="914400">
              <a:lnSpc>
                <a:spcPct val="90000"/>
              </a:lnSpc>
              <a:spcBef>
                <a:spcPts val="500"/>
              </a:spcBef>
              <a:buFont typeface="Arial"/>
              <a:buChar char="•"/>
              <a:defRPr sz="2000">
                <a:solidFill>
                  <a:schemeClr val="tx1"/>
                </a:solidFill>
                <a:latin typeface="+mn-lt"/>
                <a:ea typeface="+mn-ea"/>
                <a:cs typeface="+mn-cs"/>
              </a:defRPr>
            </a:lvl6pPr>
            <a:lvl7pPr marL="2971800" indent="-228600" algn="l" defTabSz="914400">
              <a:lnSpc>
                <a:spcPct val="90000"/>
              </a:lnSpc>
              <a:spcBef>
                <a:spcPts val="500"/>
              </a:spcBef>
              <a:buFont typeface="Arial"/>
              <a:buChar char="•"/>
              <a:defRPr sz="2000">
                <a:solidFill>
                  <a:schemeClr val="tx1"/>
                </a:solidFill>
                <a:latin typeface="+mn-lt"/>
                <a:ea typeface="+mn-ea"/>
                <a:cs typeface="+mn-cs"/>
              </a:defRPr>
            </a:lvl7pPr>
            <a:lvl8pPr marL="3429000" indent="-228600" algn="l" defTabSz="914400">
              <a:lnSpc>
                <a:spcPct val="90000"/>
              </a:lnSpc>
              <a:spcBef>
                <a:spcPts val="500"/>
              </a:spcBef>
              <a:buFont typeface="Arial"/>
              <a:buChar char="•"/>
              <a:defRPr sz="2000">
                <a:solidFill>
                  <a:schemeClr val="tx1"/>
                </a:solidFill>
                <a:latin typeface="+mn-lt"/>
                <a:ea typeface="+mn-ea"/>
                <a:cs typeface="+mn-cs"/>
              </a:defRPr>
            </a:lvl8pPr>
            <a:lvl9pPr marL="3886200" indent="-228600" algn="l" defTabSz="914400">
              <a:lnSpc>
                <a:spcPct val="90000"/>
              </a:lnSpc>
              <a:spcBef>
                <a:spcPts val="500"/>
              </a:spcBef>
              <a:buFont typeface="Arial"/>
              <a:buChar char="•"/>
              <a:defRPr sz="2000">
                <a:solidFill>
                  <a:schemeClr val="tx1"/>
                </a:solidFill>
                <a:latin typeface="+mn-lt"/>
                <a:ea typeface="+mn-ea"/>
                <a:cs typeface="+mn-cs"/>
              </a:defRPr>
            </a:lvl9pPr>
          </a:lstStyle>
          <a:p>
            <a:pPr marL="0" indent="0">
              <a:buNone/>
            </a:pPr>
            <a:r>
              <a:rPr lang="en-US" i="1" dirty="0">
                <a:latin typeface="Times New Roman" panose="02020603050405020304" pitchFamily="18" charset="0"/>
                <a:cs typeface="Times New Roman" panose="02020603050405020304" pitchFamily="18" charset="0"/>
              </a:rPr>
              <a:t>- Linus Torvalds</a:t>
            </a:r>
          </a:p>
        </p:txBody>
      </p:sp>
    </p:spTree>
    <p:extLst>
      <p:ext uri="{BB962C8B-B14F-4D97-AF65-F5344CB8AC3E}">
        <p14:creationId xmlns:p14="http://schemas.microsoft.com/office/powerpoint/2010/main" val="31552253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71" name="Rectángulo 11">
            <a:extLst>
              <a:ext uri="{FF2B5EF4-FFF2-40B4-BE49-F238E27FC236}">
                <a16:creationId xmlns:a16="http://schemas.microsoft.com/office/drawing/2014/main" id="{6F96B11C-C902-4C1A-95F5-771788C39BFB}"/>
              </a:ext>
            </a:extLst>
          </p:cNvPr>
          <p:cNvSpPr/>
          <p:nvPr/>
        </p:nvSpPr>
        <p:spPr bwMode="auto">
          <a:xfrm>
            <a:off x="0" y="-27384"/>
            <a:ext cx="12192000" cy="432048"/>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defRPr/>
            </a:pPr>
            <a:r>
              <a:rPr lang="es-ES" dirty="0" err="1"/>
              <a:t>Backend</a:t>
            </a:r>
            <a:endParaRPr dirty="0"/>
          </a:p>
        </p:txBody>
      </p:sp>
      <p:sp>
        <p:nvSpPr>
          <p:cNvPr id="8" name="Rectángulo 7">
            <a:extLst>
              <a:ext uri="{FF2B5EF4-FFF2-40B4-BE49-F238E27FC236}">
                <a16:creationId xmlns:a16="http://schemas.microsoft.com/office/drawing/2014/main" id="{8B44FD3D-572B-4E80-BC0E-C9E66294CCB6}"/>
              </a:ext>
            </a:extLst>
          </p:cNvPr>
          <p:cNvSpPr/>
          <p:nvPr/>
        </p:nvSpPr>
        <p:spPr bwMode="auto">
          <a:xfrm>
            <a:off x="767408" y="683985"/>
            <a:ext cx="5112568" cy="584775"/>
          </a:xfrm>
          <a:prstGeom prst="rect">
            <a:avLst/>
          </a:prstGeom>
          <a:noFill/>
        </p:spPr>
        <p:txBody>
          <a:bodyPr wrap="square" lIns="91440" tIns="45720" rIns="91440" bIns="45720">
            <a:spAutoFit/>
          </a:bodyPr>
          <a:lstStyle/>
          <a:p>
            <a:pPr algn="ctr"/>
            <a:r>
              <a:rPr lang="es-ES" sz="3200" b="1" dirty="0">
                <a:ln w="0"/>
                <a:solidFill>
                  <a:schemeClr val="accent2"/>
                </a:solidFill>
              </a:rPr>
              <a:t>¿Qué es un API </a:t>
            </a:r>
            <a:r>
              <a:rPr lang="es-ES" sz="3200" b="1" dirty="0" err="1">
                <a:ln w="0"/>
                <a:solidFill>
                  <a:schemeClr val="accent2"/>
                </a:solidFill>
              </a:rPr>
              <a:t>RESTFul</a:t>
            </a:r>
            <a:r>
              <a:rPr lang="es-ES" sz="3200" b="1" dirty="0">
                <a:ln w="0"/>
                <a:solidFill>
                  <a:schemeClr val="accent2"/>
                </a:solidFill>
              </a:rPr>
              <a:t> ?</a:t>
            </a:r>
          </a:p>
        </p:txBody>
      </p:sp>
      <p:sp>
        <p:nvSpPr>
          <p:cNvPr id="3" name="Rectángulo 2"/>
          <p:cNvSpPr/>
          <p:nvPr/>
        </p:nvSpPr>
        <p:spPr>
          <a:xfrm>
            <a:off x="839416" y="1652606"/>
            <a:ext cx="10513168" cy="923330"/>
          </a:xfrm>
          <a:prstGeom prst="rect">
            <a:avLst/>
          </a:prstGeom>
        </p:spPr>
        <p:txBody>
          <a:bodyPr wrap="square">
            <a:spAutoFit/>
          </a:bodyPr>
          <a:lstStyle/>
          <a:p>
            <a:pPr marL="285750" indent="-285750">
              <a:buFont typeface="Arial" panose="020B0604020202020204" pitchFamily="34" charset="0"/>
              <a:buChar char="•"/>
            </a:pPr>
            <a:r>
              <a:rPr lang="es-ES" dirty="0"/>
              <a:t>API (</a:t>
            </a:r>
            <a:r>
              <a:rPr lang="es-ES" dirty="0" err="1"/>
              <a:t>Application</a:t>
            </a:r>
            <a:r>
              <a:rPr lang="es-ES" dirty="0"/>
              <a:t> </a:t>
            </a:r>
            <a:r>
              <a:rPr lang="es-ES" dirty="0" err="1"/>
              <a:t>Programming</a:t>
            </a:r>
            <a:r>
              <a:rPr lang="es-ES" dirty="0"/>
              <a:t> Interface) :</a:t>
            </a:r>
          </a:p>
          <a:p>
            <a:endParaRPr lang="es-ES" dirty="0"/>
          </a:p>
          <a:p>
            <a:r>
              <a:rPr lang="es-ES" dirty="0"/>
              <a:t>Conjunto de funciones o procedimientos que definen la forma como dos aplicaciones se comunican entre ellas</a:t>
            </a:r>
          </a:p>
        </p:txBody>
      </p:sp>
      <p:sp>
        <p:nvSpPr>
          <p:cNvPr id="2" name="Rectángulo 1"/>
          <p:cNvSpPr/>
          <p:nvPr/>
        </p:nvSpPr>
        <p:spPr>
          <a:xfrm>
            <a:off x="839416" y="2964822"/>
            <a:ext cx="9793088" cy="923330"/>
          </a:xfrm>
          <a:prstGeom prst="rect">
            <a:avLst/>
          </a:prstGeom>
        </p:spPr>
        <p:txBody>
          <a:bodyPr wrap="square">
            <a:spAutoFit/>
          </a:bodyPr>
          <a:lstStyle/>
          <a:p>
            <a:pPr marL="285750" indent="-285750">
              <a:buFont typeface="Arial" panose="020B0604020202020204" pitchFamily="34" charset="0"/>
              <a:buChar char="•"/>
            </a:pPr>
            <a:r>
              <a:rPr lang="es-ES" dirty="0"/>
              <a:t>REST (</a:t>
            </a:r>
            <a:r>
              <a:rPr lang="es-ES" dirty="0" err="1"/>
              <a:t>REpresentational</a:t>
            </a:r>
            <a:r>
              <a:rPr lang="es-ES" dirty="0"/>
              <a:t> </a:t>
            </a:r>
            <a:r>
              <a:rPr lang="es-ES" dirty="0" err="1"/>
              <a:t>State</a:t>
            </a:r>
            <a:r>
              <a:rPr lang="es-ES" dirty="0"/>
              <a:t> Transfer):</a:t>
            </a:r>
          </a:p>
          <a:p>
            <a:endParaRPr lang="es-ES" dirty="0"/>
          </a:p>
          <a:p>
            <a:r>
              <a:rPr lang="es-ES" dirty="0"/>
              <a:t>Arquitectura para el desarrollo de servicios web basada en las características del protocolo HTTP</a:t>
            </a:r>
          </a:p>
        </p:txBody>
      </p:sp>
      <p:grpSp>
        <p:nvGrpSpPr>
          <p:cNvPr id="9" name="Grupo 8">
            <a:extLst>
              <a:ext uri="{FF2B5EF4-FFF2-40B4-BE49-F238E27FC236}">
                <a16:creationId xmlns:a16="http://schemas.microsoft.com/office/drawing/2014/main" id="{13F8D5B7-0807-4F22-B349-0E1D88CA1658}"/>
              </a:ext>
            </a:extLst>
          </p:cNvPr>
          <p:cNvGrpSpPr/>
          <p:nvPr/>
        </p:nvGrpSpPr>
        <p:grpSpPr>
          <a:xfrm>
            <a:off x="0" y="6048740"/>
            <a:ext cx="12192000" cy="798576"/>
            <a:chOff x="0" y="6048740"/>
            <a:chExt cx="12192000" cy="798576"/>
          </a:xfrm>
        </p:grpSpPr>
        <p:sp>
          <p:nvSpPr>
            <p:cNvPr id="10" name="Rectángulo 6">
              <a:extLst>
                <a:ext uri="{FF2B5EF4-FFF2-40B4-BE49-F238E27FC236}">
                  <a16:creationId xmlns:a16="http://schemas.microsoft.com/office/drawing/2014/main" id="{74474EE5-FAE4-454D-B53F-EF4E7D062125}"/>
                </a:ext>
              </a:extLst>
            </p:cNvPr>
            <p:cNvSpPr/>
            <p:nvPr/>
          </p:nvSpPr>
          <p:spPr bwMode="auto">
            <a:xfrm>
              <a:off x="0" y="6048740"/>
              <a:ext cx="12192000" cy="798576"/>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defRPr/>
              </a:pPr>
              <a:r>
                <a:rPr lang="es-ES" dirty="0">
                  <a:solidFill>
                    <a:schemeClr val="accent2"/>
                  </a:solidFill>
                </a:rPr>
                <a:t>ITI Core</a:t>
              </a:r>
              <a:endParaRPr dirty="0">
                <a:solidFill>
                  <a:schemeClr val="accent2"/>
                </a:solidFill>
              </a:endParaRPr>
            </a:p>
          </p:txBody>
        </p:sp>
        <p:pic>
          <p:nvPicPr>
            <p:cNvPr id="11" name="Imagen 10">
              <a:extLst>
                <a:ext uri="{FF2B5EF4-FFF2-40B4-BE49-F238E27FC236}">
                  <a16:creationId xmlns:a16="http://schemas.microsoft.com/office/drawing/2014/main" id="{B13917A3-A94F-4CD7-BC02-0E1B389DBB7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56240" y="6198447"/>
              <a:ext cx="3696072" cy="499594"/>
            </a:xfrm>
            <a:prstGeom prst="rect">
              <a:avLst/>
            </a:prstGeom>
          </p:spPr>
        </p:pic>
        <p:cxnSp>
          <p:nvCxnSpPr>
            <p:cNvPr id="12" name="Conector recto 11">
              <a:extLst>
                <a:ext uri="{FF2B5EF4-FFF2-40B4-BE49-F238E27FC236}">
                  <a16:creationId xmlns:a16="http://schemas.microsoft.com/office/drawing/2014/main" id="{E9EAC54A-1D81-44F5-8BC5-957BC9FB4703}"/>
                </a:ext>
              </a:extLst>
            </p:cNvPr>
            <p:cNvCxnSpPr>
              <a:cxnSpLocks/>
            </p:cNvCxnSpPr>
            <p:nvPr/>
          </p:nvCxnSpPr>
          <p:spPr>
            <a:xfrm>
              <a:off x="0" y="6093296"/>
              <a:ext cx="12192000" cy="0"/>
            </a:xfrm>
            <a:prstGeom prst="line">
              <a:avLst/>
            </a:prstGeom>
            <a:ln w="38100"/>
          </p:spPr>
          <p:style>
            <a:lnRef idx="1">
              <a:schemeClr val="accent2"/>
            </a:lnRef>
            <a:fillRef idx="0">
              <a:schemeClr val="accent2"/>
            </a:fillRef>
            <a:effectRef idx="0">
              <a:schemeClr val="accent2"/>
            </a:effectRef>
            <a:fontRef idx="minor">
              <a:schemeClr val="tx1"/>
            </a:fontRef>
          </p:style>
        </p:cxnSp>
      </p:grpSp>
    </p:spTree>
    <p:extLst>
      <p:ext uri="{BB962C8B-B14F-4D97-AF65-F5344CB8AC3E}">
        <p14:creationId xmlns:p14="http://schemas.microsoft.com/office/powerpoint/2010/main" val="21946482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71" name="Rectángulo 11">
            <a:extLst>
              <a:ext uri="{FF2B5EF4-FFF2-40B4-BE49-F238E27FC236}">
                <a16:creationId xmlns:a16="http://schemas.microsoft.com/office/drawing/2014/main" id="{6F96B11C-C902-4C1A-95F5-771788C39BFB}"/>
              </a:ext>
            </a:extLst>
          </p:cNvPr>
          <p:cNvSpPr/>
          <p:nvPr/>
        </p:nvSpPr>
        <p:spPr bwMode="auto">
          <a:xfrm>
            <a:off x="0" y="-27384"/>
            <a:ext cx="12192000" cy="432048"/>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defRPr/>
            </a:pPr>
            <a:r>
              <a:rPr lang="es-ES" dirty="0" err="1"/>
              <a:t>Backend</a:t>
            </a:r>
            <a:endParaRPr dirty="0"/>
          </a:p>
        </p:txBody>
      </p:sp>
      <p:sp>
        <p:nvSpPr>
          <p:cNvPr id="8" name="Rectángulo 7">
            <a:extLst>
              <a:ext uri="{FF2B5EF4-FFF2-40B4-BE49-F238E27FC236}">
                <a16:creationId xmlns:a16="http://schemas.microsoft.com/office/drawing/2014/main" id="{8B44FD3D-572B-4E80-BC0E-C9E66294CCB6}"/>
              </a:ext>
            </a:extLst>
          </p:cNvPr>
          <p:cNvSpPr/>
          <p:nvPr/>
        </p:nvSpPr>
        <p:spPr bwMode="auto">
          <a:xfrm>
            <a:off x="-240704" y="764703"/>
            <a:ext cx="5112568" cy="584775"/>
          </a:xfrm>
          <a:prstGeom prst="rect">
            <a:avLst/>
          </a:prstGeom>
          <a:noFill/>
        </p:spPr>
        <p:txBody>
          <a:bodyPr wrap="square" lIns="91440" tIns="45720" rIns="91440" bIns="45720">
            <a:spAutoFit/>
          </a:bodyPr>
          <a:lstStyle/>
          <a:p>
            <a:pPr algn="ctr"/>
            <a:r>
              <a:rPr lang="es-ES" sz="3200" b="1" dirty="0">
                <a:ln w="0"/>
                <a:solidFill>
                  <a:schemeClr val="accent2"/>
                </a:solidFill>
              </a:rPr>
              <a:t>Requisitos de REST</a:t>
            </a:r>
          </a:p>
        </p:txBody>
      </p:sp>
      <p:sp>
        <p:nvSpPr>
          <p:cNvPr id="12" name="Rectángulo 11"/>
          <p:cNvSpPr/>
          <p:nvPr/>
        </p:nvSpPr>
        <p:spPr bwMode="auto">
          <a:xfrm>
            <a:off x="1775520" y="1988840"/>
            <a:ext cx="9793088" cy="3108543"/>
          </a:xfrm>
          <a:prstGeom prst="rect">
            <a:avLst/>
          </a:prstGeom>
        </p:spPr>
        <p:txBody>
          <a:bodyPr wrap="square">
            <a:spAutoFit/>
          </a:bodyPr>
          <a:lstStyle/>
          <a:p>
            <a:pPr marL="285750" indent="-285750">
              <a:buFont typeface="Arial" panose="020B0604020202020204" pitchFamily="34" charset="0"/>
              <a:buChar char="•"/>
            </a:pPr>
            <a:r>
              <a:rPr lang="es-ES" sz="2800" dirty="0"/>
              <a:t>Interfaz uniforme (UI)</a:t>
            </a:r>
          </a:p>
          <a:p>
            <a:r>
              <a:rPr lang="es-ES" sz="2800" dirty="0"/>
              <a:t> </a:t>
            </a:r>
          </a:p>
          <a:p>
            <a:pPr marL="285750" indent="-285750">
              <a:buFont typeface="Arial" panose="020B0604020202020204" pitchFamily="34" charset="0"/>
              <a:buChar char="•"/>
            </a:pPr>
            <a:r>
              <a:rPr lang="es-ES" sz="2800" dirty="0"/>
              <a:t>Basado en Arquitectura Cliente Servidor : </a:t>
            </a:r>
          </a:p>
          <a:p>
            <a:pPr marL="285750" indent="-285750">
              <a:buFont typeface="Arial" panose="020B0604020202020204" pitchFamily="34" charset="0"/>
              <a:buChar char="•"/>
            </a:pPr>
            <a:endParaRPr lang="es-ES" sz="2800" dirty="0"/>
          </a:p>
          <a:p>
            <a:pPr marL="285750" indent="-285750">
              <a:buFont typeface="Arial" panose="020B0604020202020204" pitchFamily="34" charset="0"/>
              <a:buChar char="•"/>
            </a:pPr>
            <a:r>
              <a:rPr lang="es-ES" sz="2800" dirty="0"/>
              <a:t>Operaciones sin estado:</a:t>
            </a:r>
          </a:p>
          <a:p>
            <a:pPr marL="285750" indent="-285750">
              <a:buFont typeface="Arial" panose="020B0604020202020204" pitchFamily="34" charset="0"/>
              <a:buChar char="•"/>
            </a:pPr>
            <a:endParaRPr lang="es-ES" sz="2800" dirty="0"/>
          </a:p>
          <a:p>
            <a:pPr marL="285750" indent="-285750">
              <a:buFont typeface="Arial" panose="020B0604020202020204" pitchFamily="34" charset="0"/>
              <a:buChar char="•"/>
            </a:pPr>
            <a:r>
              <a:rPr lang="es-ES" sz="2800" dirty="0"/>
              <a:t>Cache de recursos. </a:t>
            </a:r>
          </a:p>
        </p:txBody>
      </p:sp>
      <p:grpSp>
        <p:nvGrpSpPr>
          <p:cNvPr id="9" name="Grupo 8">
            <a:extLst>
              <a:ext uri="{FF2B5EF4-FFF2-40B4-BE49-F238E27FC236}">
                <a16:creationId xmlns:a16="http://schemas.microsoft.com/office/drawing/2014/main" id="{1842FC9C-22CE-4784-80BD-97D618E15799}"/>
              </a:ext>
            </a:extLst>
          </p:cNvPr>
          <p:cNvGrpSpPr/>
          <p:nvPr/>
        </p:nvGrpSpPr>
        <p:grpSpPr>
          <a:xfrm>
            <a:off x="0" y="6048740"/>
            <a:ext cx="12192000" cy="798576"/>
            <a:chOff x="0" y="6048740"/>
            <a:chExt cx="12192000" cy="798576"/>
          </a:xfrm>
        </p:grpSpPr>
        <p:sp>
          <p:nvSpPr>
            <p:cNvPr id="10" name="Rectángulo 6">
              <a:extLst>
                <a:ext uri="{FF2B5EF4-FFF2-40B4-BE49-F238E27FC236}">
                  <a16:creationId xmlns:a16="http://schemas.microsoft.com/office/drawing/2014/main" id="{D5FF36B5-D0D6-429A-988C-17F95377D580}"/>
                </a:ext>
              </a:extLst>
            </p:cNvPr>
            <p:cNvSpPr/>
            <p:nvPr/>
          </p:nvSpPr>
          <p:spPr bwMode="auto">
            <a:xfrm>
              <a:off x="0" y="6048740"/>
              <a:ext cx="12192000" cy="798576"/>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defRPr/>
              </a:pPr>
              <a:r>
                <a:rPr lang="es-ES" dirty="0">
                  <a:solidFill>
                    <a:schemeClr val="accent2"/>
                  </a:solidFill>
                </a:rPr>
                <a:t>ITI Core</a:t>
              </a:r>
              <a:endParaRPr dirty="0">
                <a:solidFill>
                  <a:schemeClr val="accent2"/>
                </a:solidFill>
              </a:endParaRPr>
            </a:p>
          </p:txBody>
        </p:sp>
        <p:pic>
          <p:nvPicPr>
            <p:cNvPr id="11" name="Imagen 10">
              <a:extLst>
                <a:ext uri="{FF2B5EF4-FFF2-40B4-BE49-F238E27FC236}">
                  <a16:creationId xmlns:a16="http://schemas.microsoft.com/office/drawing/2014/main" id="{1508A1F4-0441-4836-AD6B-1840252014F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56240" y="6198447"/>
              <a:ext cx="3696072" cy="499594"/>
            </a:xfrm>
            <a:prstGeom prst="rect">
              <a:avLst/>
            </a:prstGeom>
          </p:spPr>
        </p:pic>
        <p:cxnSp>
          <p:nvCxnSpPr>
            <p:cNvPr id="13" name="Conector recto 12">
              <a:extLst>
                <a:ext uri="{FF2B5EF4-FFF2-40B4-BE49-F238E27FC236}">
                  <a16:creationId xmlns:a16="http://schemas.microsoft.com/office/drawing/2014/main" id="{6F168B18-365D-4722-80DD-AE5C80E4EA82}"/>
                </a:ext>
              </a:extLst>
            </p:cNvPr>
            <p:cNvCxnSpPr>
              <a:cxnSpLocks/>
            </p:cNvCxnSpPr>
            <p:nvPr/>
          </p:nvCxnSpPr>
          <p:spPr>
            <a:xfrm>
              <a:off x="0" y="6093296"/>
              <a:ext cx="12192000" cy="0"/>
            </a:xfrm>
            <a:prstGeom prst="line">
              <a:avLst/>
            </a:prstGeom>
            <a:ln w="38100"/>
          </p:spPr>
          <p:style>
            <a:lnRef idx="1">
              <a:schemeClr val="accent2"/>
            </a:lnRef>
            <a:fillRef idx="0">
              <a:schemeClr val="accent2"/>
            </a:fillRef>
            <a:effectRef idx="0">
              <a:schemeClr val="accent2"/>
            </a:effectRef>
            <a:fontRef idx="minor">
              <a:schemeClr val="tx1"/>
            </a:fontRef>
          </p:style>
        </p:cxnSp>
      </p:grpSp>
    </p:spTree>
    <p:extLst>
      <p:ext uri="{BB962C8B-B14F-4D97-AF65-F5344CB8AC3E}">
        <p14:creationId xmlns:p14="http://schemas.microsoft.com/office/powerpoint/2010/main" val="233906614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71" name="Rectángulo 11">
            <a:extLst>
              <a:ext uri="{FF2B5EF4-FFF2-40B4-BE49-F238E27FC236}">
                <a16:creationId xmlns:a16="http://schemas.microsoft.com/office/drawing/2014/main" id="{6F96B11C-C902-4C1A-95F5-771788C39BFB}"/>
              </a:ext>
            </a:extLst>
          </p:cNvPr>
          <p:cNvSpPr/>
          <p:nvPr/>
        </p:nvSpPr>
        <p:spPr bwMode="auto">
          <a:xfrm>
            <a:off x="0" y="-27384"/>
            <a:ext cx="12192000" cy="432048"/>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defRPr/>
            </a:pPr>
            <a:r>
              <a:rPr lang="es-ES" dirty="0" err="1"/>
              <a:t>Backend</a:t>
            </a:r>
            <a:endParaRPr dirty="0"/>
          </a:p>
        </p:txBody>
      </p:sp>
      <p:sp>
        <p:nvSpPr>
          <p:cNvPr id="8" name="Rectángulo 7">
            <a:extLst>
              <a:ext uri="{FF2B5EF4-FFF2-40B4-BE49-F238E27FC236}">
                <a16:creationId xmlns:a16="http://schemas.microsoft.com/office/drawing/2014/main" id="{8B44FD3D-572B-4E80-BC0E-C9E66294CCB6}"/>
              </a:ext>
            </a:extLst>
          </p:cNvPr>
          <p:cNvSpPr/>
          <p:nvPr/>
        </p:nvSpPr>
        <p:spPr bwMode="auto">
          <a:xfrm>
            <a:off x="767408" y="683985"/>
            <a:ext cx="5112568" cy="584775"/>
          </a:xfrm>
          <a:prstGeom prst="rect">
            <a:avLst/>
          </a:prstGeom>
          <a:noFill/>
        </p:spPr>
        <p:txBody>
          <a:bodyPr wrap="square" lIns="91440" tIns="45720" rIns="91440" bIns="45720">
            <a:spAutoFit/>
          </a:bodyPr>
          <a:lstStyle/>
          <a:p>
            <a:pPr algn="ctr"/>
            <a:r>
              <a:rPr lang="es-ES" sz="3200" b="1" dirty="0">
                <a:ln w="0"/>
                <a:solidFill>
                  <a:schemeClr val="accent2"/>
                </a:solidFill>
              </a:rPr>
              <a:t>¿Qué es un API </a:t>
            </a:r>
            <a:r>
              <a:rPr lang="es-ES" sz="3200" b="1" dirty="0" err="1">
                <a:ln w="0"/>
                <a:solidFill>
                  <a:schemeClr val="accent2"/>
                </a:solidFill>
              </a:rPr>
              <a:t>RESTFul</a:t>
            </a:r>
            <a:r>
              <a:rPr lang="es-ES" sz="3200" b="1" dirty="0">
                <a:ln w="0"/>
                <a:solidFill>
                  <a:schemeClr val="accent2"/>
                </a:solidFill>
              </a:rPr>
              <a:t> ?</a:t>
            </a:r>
          </a:p>
        </p:txBody>
      </p:sp>
      <p:sp>
        <p:nvSpPr>
          <p:cNvPr id="12" name="Rectángulo 11"/>
          <p:cNvSpPr/>
          <p:nvPr/>
        </p:nvSpPr>
        <p:spPr bwMode="auto">
          <a:xfrm>
            <a:off x="1199456" y="1988840"/>
            <a:ext cx="9793088" cy="2677656"/>
          </a:xfrm>
          <a:prstGeom prst="rect">
            <a:avLst/>
          </a:prstGeom>
        </p:spPr>
        <p:txBody>
          <a:bodyPr wrap="square">
            <a:spAutoFit/>
          </a:bodyPr>
          <a:lstStyle/>
          <a:p>
            <a:r>
              <a:rPr lang="es-ES" sz="2800" dirty="0"/>
              <a:t>API que usa la arquitectura de desarrollo REST para obtener, añadir, modificar y/o eliminar datos. </a:t>
            </a:r>
          </a:p>
          <a:p>
            <a:endParaRPr lang="es-ES" sz="2800" dirty="0"/>
          </a:p>
          <a:p>
            <a:r>
              <a:rPr lang="es-ES" sz="2800" dirty="0"/>
              <a:t>En un Api </a:t>
            </a:r>
            <a:r>
              <a:rPr lang="es-ES" sz="2800" dirty="0" err="1"/>
              <a:t>Rest</a:t>
            </a:r>
            <a:r>
              <a:rPr lang="es-ES" sz="2800" dirty="0"/>
              <a:t> los componentes son recursos a los cuales se les solicita acceso y se comportan como cajas negras de las cuales el cliente no se preocupa por los detalles de su implementación.</a:t>
            </a:r>
          </a:p>
        </p:txBody>
      </p:sp>
      <p:grpSp>
        <p:nvGrpSpPr>
          <p:cNvPr id="9" name="Grupo 8">
            <a:extLst>
              <a:ext uri="{FF2B5EF4-FFF2-40B4-BE49-F238E27FC236}">
                <a16:creationId xmlns:a16="http://schemas.microsoft.com/office/drawing/2014/main" id="{1842FC9C-22CE-4784-80BD-97D618E15799}"/>
              </a:ext>
            </a:extLst>
          </p:cNvPr>
          <p:cNvGrpSpPr/>
          <p:nvPr/>
        </p:nvGrpSpPr>
        <p:grpSpPr>
          <a:xfrm>
            <a:off x="0" y="6048740"/>
            <a:ext cx="12192000" cy="798576"/>
            <a:chOff x="0" y="6048740"/>
            <a:chExt cx="12192000" cy="798576"/>
          </a:xfrm>
        </p:grpSpPr>
        <p:sp>
          <p:nvSpPr>
            <p:cNvPr id="10" name="Rectángulo 6">
              <a:extLst>
                <a:ext uri="{FF2B5EF4-FFF2-40B4-BE49-F238E27FC236}">
                  <a16:creationId xmlns:a16="http://schemas.microsoft.com/office/drawing/2014/main" id="{D5FF36B5-D0D6-429A-988C-17F95377D580}"/>
                </a:ext>
              </a:extLst>
            </p:cNvPr>
            <p:cNvSpPr/>
            <p:nvPr/>
          </p:nvSpPr>
          <p:spPr bwMode="auto">
            <a:xfrm>
              <a:off x="0" y="6048740"/>
              <a:ext cx="12192000" cy="798576"/>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defRPr/>
              </a:pPr>
              <a:r>
                <a:rPr lang="es-ES" dirty="0">
                  <a:solidFill>
                    <a:schemeClr val="accent2"/>
                  </a:solidFill>
                </a:rPr>
                <a:t>ITI Core</a:t>
              </a:r>
              <a:endParaRPr dirty="0">
                <a:solidFill>
                  <a:schemeClr val="accent2"/>
                </a:solidFill>
              </a:endParaRPr>
            </a:p>
          </p:txBody>
        </p:sp>
        <p:pic>
          <p:nvPicPr>
            <p:cNvPr id="11" name="Imagen 10">
              <a:extLst>
                <a:ext uri="{FF2B5EF4-FFF2-40B4-BE49-F238E27FC236}">
                  <a16:creationId xmlns:a16="http://schemas.microsoft.com/office/drawing/2014/main" id="{1508A1F4-0441-4836-AD6B-1840252014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56240" y="6198447"/>
              <a:ext cx="3696072" cy="499594"/>
            </a:xfrm>
            <a:prstGeom prst="rect">
              <a:avLst/>
            </a:prstGeom>
          </p:spPr>
        </p:pic>
        <p:cxnSp>
          <p:nvCxnSpPr>
            <p:cNvPr id="13" name="Conector recto 12">
              <a:extLst>
                <a:ext uri="{FF2B5EF4-FFF2-40B4-BE49-F238E27FC236}">
                  <a16:creationId xmlns:a16="http://schemas.microsoft.com/office/drawing/2014/main" id="{6F168B18-365D-4722-80DD-AE5C80E4EA82}"/>
                </a:ext>
              </a:extLst>
            </p:cNvPr>
            <p:cNvCxnSpPr>
              <a:cxnSpLocks/>
            </p:cNvCxnSpPr>
            <p:nvPr/>
          </p:nvCxnSpPr>
          <p:spPr>
            <a:xfrm>
              <a:off x="0" y="6093296"/>
              <a:ext cx="12192000" cy="0"/>
            </a:xfrm>
            <a:prstGeom prst="line">
              <a:avLst/>
            </a:prstGeom>
            <a:ln w="38100"/>
          </p:spPr>
          <p:style>
            <a:lnRef idx="1">
              <a:schemeClr val="accent2"/>
            </a:lnRef>
            <a:fillRef idx="0">
              <a:schemeClr val="accent2"/>
            </a:fillRef>
            <a:effectRef idx="0">
              <a:schemeClr val="accent2"/>
            </a:effectRef>
            <a:fontRef idx="minor">
              <a:schemeClr val="tx1"/>
            </a:fontRef>
          </p:style>
        </p:cxnSp>
      </p:grpSp>
    </p:spTree>
    <p:extLst>
      <p:ext uri="{BB962C8B-B14F-4D97-AF65-F5344CB8AC3E}">
        <p14:creationId xmlns:p14="http://schemas.microsoft.com/office/powerpoint/2010/main" val="85216271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71" name="Rectángulo 11">
            <a:extLst>
              <a:ext uri="{FF2B5EF4-FFF2-40B4-BE49-F238E27FC236}">
                <a16:creationId xmlns:a16="http://schemas.microsoft.com/office/drawing/2014/main" id="{6F96B11C-C902-4C1A-95F5-771788C39BFB}"/>
              </a:ext>
            </a:extLst>
          </p:cNvPr>
          <p:cNvSpPr/>
          <p:nvPr/>
        </p:nvSpPr>
        <p:spPr bwMode="auto">
          <a:xfrm>
            <a:off x="0" y="-27384"/>
            <a:ext cx="12192000" cy="432048"/>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defRPr/>
            </a:pPr>
            <a:r>
              <a:rPr lang="es-ES" dirty="0" err="1"/>
              <a:t>Backend</a:t>
            </a:r>
            <a:endParaRPr dirty="0"/>
          </a:p>
        </p:txBody>
      </p:sp>
      <p:sp>
        <p:nvSpPr>
          <p:cNvPr id="8" name="Rectángulo 7">
            <a:extLst>
              <a:ext uri="{FF2B5EF4-FFF2-40B4-BE49-F238E27FC236}">
                <a16:creationId xmlns:a16="http://schemas.microsoft.com/office/drawing/2014/main" id="{8B44FD3D-572B-4E80-BC0E-C9E66294CCB6}"/>
              </a:ext>
            </a:extLst>
          </p:cNvPr>
          <p:cNvSpPr/>
          <p:nvPr/>
        </p:nvSpPr>
        <p:spPr bwMode="auto">
          <a:xfrm>
            <a:off x="767408" y="683985"/>
            <a:ext cx="6840760" cy="584775"/>
          </a:xfrm>
          <a:prstGeom prst="rect">
            <a:avLst/>
          </a:prstGeom>
          <a:noFill/>
        </p:spPr>
        <p:txBody>
          <a:bodyPr wrap="square" lIns="91440" tIns="45720" rIns="91440" bIns="45720">
            <a:spAutoFit/>
          </a:bodyPr>
          <a:lstStyle/>
          <a:p>
            <a:pPr algn="ctr"/>
            <a:r>
              <a:rPr lang="es-ES" sz="3200" b="1" dirty="0">
                <a:ln w="0"/>
                <a:solidFill>
                  <a:schemeClr val="accent2"/>
                </a:solidFill>
              </a:rPr>
              <a:t>¿Cómo diseñamos un API </a:t>
            </a:r>
            <a:r>
              <a:rPr lang="es-ES" sz="3200" b="1" dirty="0" err="1">
                <a:ln w="0"/>
                <a:solidFill>
                  <a:schemeClr val="accent2"/>
                </a:solidFill>
              </a:rPr>
              <a:t>RestFul</a:t>
            </a:r>
            <a:r>
              <a:rPr lang="es-ES" sz="3200" b="1" dirty="0">
                <a:ln w="0"/>
                <a:solidFill>
                  <a:schemeClr val="accent2"/>
                </a:solidFill>
              </a:rPr>
              <a:t>?</a:t>
            </a:r>
            <a:endParaRPr lang="es-ES" sz="3200" b="1" cap="none" spc="0" dirty="0">
              <a:ln w="0"/>
              <a:solidFill>
                <a:schemeClr val="accent2"/>
              </a:solidFill>
              <a:effectLst/>
            </a:endParaRPr>
          </a:p>
        </p:txBody>
      </p:sp>
      <p:sp>
        <p:nvSpPr>
          <p:cNvPr id="10" name="Rectángulo 9"/>
          <p:cNvSpPr/>
          <p:nvPr/>
        </p:nvSpPr>
        <p:spPr>
          <a:xfrm>
            <a:off x="1199456" y="1616568"/>
            <a:ext cx="4283545" cy="369332"/>
          </a:xfrm>
          <a:prstGeom prst="rect">
            <a:avLst/>
          </a:prstGeom>
        </p:spPr>
        <p:txBody>
          <a:bodyPr wrap="none">
            <a:spAutoFit/>
          </a:bodyPr>
          <a:lstStyle/>
          <a:p>
            <a:r>
              <a:rPr lang="es-ES" dirty="0"/>
              <a:t>Identificar los recursos que vamos a ofrecer</a:t>
            </a:r>
          </a:p>
        </p:txBody>
      </p:sp>
      <p:grpSp>
        <p:nvGrpSpPr>
          <p:cNvPr id="9" name="Grupo 8">
            <a:extLst>
              <a:ext uri="{FF2B5EF4-FFF2-40B4-BE49-F238E27FC236}">
                <a16:creationId xmlns:a16="http://schemas.microsoft.com/office/drawing/2014/main" id="{93297269-11B9-4582-8805-7691D856253D}"/>
              </a:ext>
            </a:extLst>
          </p:cNvPr>
          <p:cNvGrpSpPr/>
          <p:nvPr/>
        </p:nvGrpSpPr>
        <p:grpSpPr>
          <a:xfrm>
            <a:off x="0" y="6048740"/>
            <a:ext cx="12192000" cy="798576"/>
            <a:chOff x="0" y="6048740"/>
            <a:chExt cx="12192000" cy="798576"/>
          </a:xfrm>
        </p:grpSpPr>
        <p:sp>
          <p:nvSpPr>
            <p:cNvPr id="11" name="Rectángulo 6">
              <a:extLst>
                <a:ext uri="{FF2B5EF4-FFF2-40B4-BE49-F238E27FC236}">
                  <a16:creationId xmlns:a16="http://schemas.microsoft.com/office/drawing/2014/main" id="{808FD31C-3F0E-4A0A-962A-DEF4E3E5F015}"/>
                </a:ext>
              </a:extLst>
            </p:cNvPr>
            <p:cNvSpPr/>
            <p:nvPr/>
          </p:nvSpPr>
          <p:spPr bwMode="auto">
            <a:xfrm>
              <a:off x="0" y="6048740"/>
              <a:ext cx="12192000" cy="798576"/>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defRPr/>
              </a:pPr>
              <a:r>
                <a:rPr lang="es-ES" dirty="0">
                  <a:solidFill>
                    <a:schemeClr val="accent2"/>
                  </a:solidFill>
                </a:rPr>
                <a:t>ITI Core</a:t>
              </a:r>
              <a:endParaRPr dirty="0">
                <a:solidFill>
                  <a:schemeClr val="accent2"/>
                </a:solidFill>
              </a:endParaRPr>
            </a:p>
          </p:txBody>
        </p:sp>
        <p:pic>
          <p:nvPicPr>
            <p:cNvPr id="12" name="Imagen 11">
              <a:extLst>
                <a:ext uri="{FF2B5EF4-FFF2-40B4-BE49-F238E27FC236}">
                  <a16:creationId xmlns:a16="http://schemas.microsoft.com/office/drawing/2014/main" id="{1A21A381-D04E-4736-94B9-4BB6B1BFF1A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56240" y="6198447"/>
              <a:ext cx="3696072" cy="499594"/>
            </a:xfrm>
            <a:prstGeom prst="rect">
              <a:avLst/>
            </a:prstGeom>
          </p:spPr>
        </p:pic>
        <p:cxnSp>
          <p:nvCxnSpPr>
            <p:cNvPr id="13" name="Conector recto 12">
              <a:extLst>
                <a:ext uri="{FF2B5EF4-FFF2-40B4-BE49-F238E27FC236}">
                  <a16:creationId xmlns:a16="http://schemas.microsoft.com/office/drawing/2014/main" id="{4861F77A-8007-4C41-8254-2EA6B1DF34AF}"/>
                </a:ext>
              </a:extLst>
            </p:cNvPr>
            <p:cNvCxnSpPr>
              <a:cxnSpLocks/>
            </p:cNvCxnSpPr>
            <p:nvPr/>
          </p:nvCxnSpPr>
          <p:spPr>
            <a:xfrm>
              <a:off x="0" y="6093296"/>
              <a:ext cx="12192000" cy="0"/>
            </a:xfrm>
            <a:prstGeom prst="line">
              <a:avLst/>
            </a:prstGeom>
            <a:ln w="38100"/>
          </p:spPr>
          <p:style>
            <a:lnRef idx="1">
              <a:schemeClr val="accent2"/>
            </a:lnRef>
            <a:fillRef idx="0">
              <a:schemeClr val="accent2"/>
            </a:fillRef>
            <a:effectRef idx="0">
              <a:schemeClr val="accent2"/>
            </a:effectRef>
            <a:fontRef idx="minor">
              <a:schemeClr val="tx1"/>
            </a:fontRef>
          </p:style>
        </p:cxnSp>
      </p:grpSp>
      <p:pic>
        <p:nvPicPr>
          <p:cNvPr id="2" name="Imagen 1">
            <a:extLst>
              <a:ext uri="{FF2B5EF4-FFF2-40B4-BE49-F238E27FC236}">
                <a16:creationId xmlns:a16="http://schemas.microsoft.com/office/drawing/2014/main" id="{9E2122C9-A2B2-48A9-8057-7A2056FA1A12}"/>
              </a:ext>
            </a:extLst>
          </p:cNvPr>
          <p:cNvPicPr>
            <a:picLocks noChangeAspect="1"/>
          </p:cNvPicPr>
          <p:nvPr/>
        </p:nvPicPr>
        <p:blipFill>
          <a:blip r:embed="rId4"/>
          <a:stretch>
            <a:fillRect/>
          </a:stretch>
        </p:blipFill>
        <p:spPr>
          <a:xfrm>
            <a:off x="767408" y="2400182"/>
            <a:ext cx="10190573" cy="2324025"/>
          </a:xfrm>
          <a:prstGeom prst="rect">
            <a:avLst/>
          </a:prstGeom>
        </p:spPr>
      </p:pic>
    </p:spTree>
    <p:extLst>
      <p:ext uri="{BB962C8B-B14F-4D97-AF65-F5344CB8AC3E}">
        <p14:creationId xmlns:p14="http://schemas.microsoft.com/office/powerpoint/2010/main" val="111757901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71" name="Rectángulo 11">
            <a:extLst>
              <a:ext uri="{FF2B5EF4-FFF2-40B4-BE49-F238E27FC236}">
                <a16:creationId xmlns:a16="http://schemas.microsoft.com/office/drawing/2014/main" id="{6F96B11C-C902-4C1A-95F5-771788C39BFB}"/>
              </a:ext>
            </a:extLst>
          </p:cNvPr>
          <p:cNvSpPr/>
          <p:nvPr/>
        </p:nvSpPr>
        <p:spPr bwMode="auto">
          <a:xfrm>
            <a:off x="0" y="-27384"/>
            <a:ext cx="12192000" cy="432048"/>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defRPr/>
            </a:pPr>
            <a:r>
              <a:rPr lang="es-ES" dirty="0" err="1"/>
              <a:t>Backend</a:t>
            </a:r>
            <a:endParaRPr dirty="0"/>
          </a:p>
        </p:txBody>
      </p:sp>
      <p:sp>
        <p:nvSpPr>
          <p:cNvPr id="8" name="Rectángulo 7">
            <a:extLst>
              <a:ext uri="{FF2B5EF4-FFF2-40B4-BE49-F238E27FC236}">
                <a16:creationId xmlns:a16="http://schemas.microsoft.com/office/drawing/2014/main" id="{8B44FD3D-572B-4E80-BC0E-C9E66294CCB6}"/>
              </a:ext>
            </a:extLst>
          </p:cNvPr>
          <p:cNvSpPr/>
          <p:nvPr/>
        </p:nvSpPr>
        <p:spPr bwMode="auto">
          <a:xfrm>
            <a:off x="767408" y="683985"/>
            <a:ext cx="6840760" cy="584775"/>
          </a:xfrm>
          <a:prstGeom prst="rect">
            <a:avLst/>
          </a:prstGeom>
          <a:noFill/>
        </p:spPr>
        <p:txBody>
          <a:bodyPr wrap="square" lIns="91440" tIns="45720" rIns="91440" bIns="45720">
            <a:spAutoFit/>
          </a:bodyPr>
          <a:lstStyle/>
          <a:p>
            <a:pPr algn="ctr"/>
            <a:r>
              <a:rPr lang="es-ES" sz="3200" b="1" dirty="0">
                <a:ln w="0"/>
                <a:solidFill>
                  <a:schemeClr val="accent2"/>
                </a:solidFill>
              </a:rPr>
              <a:t>¿Cómo diseñamos un API </a:t>
            </a:r>
            <a:r>
              <a:rPr lang="es-ES" sz="3200" b="1" dirty="0" err="1">
                <a:ln w="0"/>
                <a:solidFill>
                  <a:schemeClr val="accent2"/>
                </a:solidFill>
              </a:rPr>
              <a:t>RestFul</a:t>
            </a:r>
            <a:r>
              <a:rPr lang="es-ES" sz="3200" b="1" dirty="0">
                <a:ln w="0"/>
                <a:solidFill>
                  <a:schemeClr val="accent2"/>
                </a:solidFill>
              </a:rPr>
              <a:t>?</a:t>
            </a:r>
            <a:endParaRPr lang="es-ES" sz="3200" b="1" cap="none" spc="0" dirty="0">
              <a:ln w="0"/>
              <a:solidFill>
                <a:schemeClr val="accent2"/>
              </a:solidFill>
              <a:effectLst/>
            </a:endParaRPr>
          </a:p>
        </p:txBody>
      </p:sp>
      <p:sp>
        <p:nvSpPr>
          <p:cNvPr id="10" name="Rectángulo 9"/>
          <p:cNvSpPr/>
          <p:nvPr/>
        </p:nvSpPr>
        <p:spPr>
          <a:xfrm>
            <a:off x="623392" y="1561694"/>
            <a:ext cx="11439350" cy="369332"/>
          </a:xfrm>
          <a:prstGeom prst="rect">
            <a:avLst/>
          </a:prstGeom>
        </p:spPr>
        <p:txBody>
          <a:bodyPr wrap="none">
            <a:spAutoFit/>
          </a:bodyPr>
          <a:lstStyle/>
          <a:p>
            <a:r>
              <a:rPr lang="es-ES" dirty="0"/>
              <a:t>Una vez identificados los recursos a continuación debemos identificar si tenemos recursos relacionados, o </a:t>
            </a:r>
            <a:r>
              <a:rPr lang="es-ES" dirty="0" err="1"/>
              <a:t>sub-recursos</a:t>
            </a:r>
            <a:r>
              <a:rPr lang="es-ES" dirty="0"/>
              <a:t>.</a:t>
            </a:r>
          </a:p>
        </p:txBody>
      </p:sp>
      <p:grpSp>
        <p:nvGrpSpPr>
          <p:cNvPr id="9" name="Grupo 8">
            <a:extLst>
              <a:ext uri="{FF2B5EF4-FFF2-40B4-BE49-F238E27FC236}">
                <a16:creationId xmlns:a16="http://schemas.microsoft.com/office/drawing/2014/main" id="{93297269-11B9-4582-8805-7691D856253D}"/>
              </a:ext>
            </a:extLst>
          </p:cNvPr>
          <p:cNvGrpSpPr/>
          <p:nvPr/>
        </p:nvGrpSpPr>
        <p:grpSpPr>
          <a:xfrm>
            <a:off x="0" y="6048740"/>
            <a:ext cx="12192000" cy="798576"/>
            <a:chOff x="0" y="6048740"/>
            <a:chExt cx="12192000" cy="798576"/>
          </a:xfrm>
        </p:grpSpPr>
        <p:sp>
          <p:nvSpPr>
            <p:cNvPr id="11" name="Rectángulo 6">
              <a:extLst>
                <a:ext uri="{FF2B5EF4-FFF2-40B4-BE49-F238E27FC236}">
                  <a16:creationId xmlns:a16="http://schemas.microsoft.com/office/drawing/2014/main" id="{808FD31C-3F0E-4A0A-962A-DEF4E3E5F015}"/>
                </a:ext>
              </a:extLst>
            </p:cNvPr>
            <p:cNvSpPr/>
            <p:nvPr/>
          </p:nvSpPr>
          <p:spPr bwMode="auto">
            <a:xfrm>
              <a:off x="0" y="6048740"/>
              <a:ext cx="12192000" cy="798576"/>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defRPr/>
              </a:pPr>
              <a:r>
                <a:rPr lang="es-ES" dirty="0">
                  <a:solidFill>
                    <a:schemeClr val="accent2"/>
                  </a:solidFill>
                </a:rPr>
                <a:t>ITI Core</a:t>
              </a:r>
              <a:endParaRPr dirty="0">
                <a:solidFill>
                  <a:schemeClr val="accent2"/>
                </a:solidFill>
              </a:endParaRPr>
            </a:p>
          </p:txBody>
        </p:sp>
        <p:pic>
          <p:nvPicPr>
            <p:cNvPr id="12" name="Imagen 11">
              <a:extLst>
                <a:ext uri="{FF2B5EF4-FFF2-40B4-BE49-F238E27FC236}">
                  <a16:creationId xmlns:a16="http://schemas.microsoft.com/office/drawing/2014/main" id="{1A21A381-D04E-4736-94B9-4BB6B1BFF1A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56240" y="6198447"/>
              <a:ext cx="3696072" cy="499594"/>
            </a:xfrm>
            <a:prstGeom prst="rect">
              <a:avLst/>
            </a:prstGeom>
          </p:spPr>
        </p:pic>
        <p:cxnSp>
          <p:nvCxnSpPr>
            <p:cNvPr id="13" name="Conector recto 12">
              <a:extLst>
                <a:ext uri="{FF2B5EF4-FFF2-40B4-BE49-F238E27FC236}">
                  <a16:creationId xmlns:a16="http://schemas.microsoft.com/office/drawing/2014/main" id="{4861F77A-8007-4C41-8254-2EA6B1DF34AF}"/>
                </a:ext>
              </a:extLst>
            </p:cNvPr>
            <p:cNvCxnSpPr>
              <a:cxnSpLocks/>
            </p:cNvCxnSpPr>
            <p:nvPr/>
          </p:nvCxnSpPr>
          <p:spPr>
            <a:xfrm>
              <a:off x="0" y="6093296"/>
              <a:ext cx="12192000" cy="0"/>
            </a:xfrm>
            <a:prstGeom prst="line">
              <a:avLst/>
            </a:prstGeom>
            <a:ln w="38100"/>
          </p:spPr>
          <p:style>
            <a:lnRef idx="1">
              <a:schemeClr val="accent2"/>
            </a:lnRef>
            <a:fillRef idx="0">
              <a:schemeClr val="accent2"/>
            </a:fillRef>
            <a:effectRef idx="0">
              <a:schemeClr val="accent2"/>
            </a:effectRef>
            <a:fontRef idx="minor">
              <a:schemeClr val="tx1"/>
            </a:fontRef>
          </p:style>
        </p:cxnSp>
      </p:grpSp>
      <p:pic>
        <p:nvPicPr>
          <p:cNvPr id="4" name="Imagen 3">
            <a:extLst>
              <a:ext uri="{FF2B5EF4-FFF2-40B4-BE49-F238E27FC236}">
                <a16:creationId xmlns:a16="http://schemas.microsoft.com/office/drawing/2014/main" id="{1B0F03CA-4E42-43C3-B524-46D798E82289}"/>
              </a:ext>
            </a:extLst>
          </p:cNvPr>
          <p:cNvPicPr>
            <a:picLocks noChangeAspect="1"/>
          </p:cNvPicPr>
          <p:nvPr/>
        </p:nvPicPr>
        <p:blipFill>
          <a:blip r:embed="rId4"/>
          <a:stretch>
            <a:fillRect/>
          </a:stretch>
        </p:blipFill>
        <p:spPr>
          <a:xfrm>
            <a:off x="911424" y="2223960"/>
            <a:ext cx="10204064" cy="3368332"/>
          </a:xfrm>
          <a:prstGeom prst="rect">
            <a:avLst/>
          </a:prstGeom>
        </p:spPr>
      </p:pic>
    </p:spTree>
    <p:extLst>
      <p:ext uri="{BB962C8B-B14F-4D97-AF65-F5344CB8AC3E}">
        <p14:creationId xmlns:p14="http://schemas.microsoft.com/office/powerpoint/2010/main" val="35867768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71" name="Rectángulo 11">
            <a:extLst>
              <a:ext uri="{FF2B5EF4-FFF2-40B4-BE49-F238E27FC236}">
                <a16:creationId xmlns:a16="http://schemas.microsoft.com/office/drawing/2014/main" id="{6F96B11C-C902-4C1A-95F5-771788C39BFB}"/>
              </a:ext>
            </a:extLst>
          </p:cNvPr>
          <p:cNvSpPr/>
          <p:nvPr/>
        </p:nvSpPr>
        <p:spPr bwMode="auto">
          <a:xfrm>
            <a:off x="0" y="-27384"/>
            <a:ext cx="12192000" cy="432048"/>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defRPr/>
            </a:pPr>
            <a:r>
              <a:rPr lang="es-ES" dirty="0" err="1"/>
              <a:t>Backend</a:t>
            </a:r>
            <a:endParaRPr dirty="0"/>
          </a:p>
        </p:txBody>
      </p:sp>
      <p:sp>
        <p:nvSpPr>
          <p:cNvPr id="8" name="Rectángulo 7">
            <a:extLst>
              <a:ext uri="{FF2B5EF4-FFF2-40B4-BE49-F238E27FC236}">
                <a16:creationId xmlns:a16="http://schemas.microsoft.com/office/drawing/2014/main" id="{8B44FD3D-572B-4E80-BC0E-C9E66294CCB6}"/>
              </a:ext>
            </a:extLst>
          </p:cNvPr>
          <p:cNvSpPr/>
          <p:nvPr/>
        </p:nvSpPr>
        <p:spPr bwMode="auto">
          <a:xfrm>
            <a:off x="767408" y="683985"/>
            <a:ext cx="7560840" cy="584775"/>
          </a:xfrm>
          <a:prstGeom prst="rect">
            <a:avLst/>
          </a:prstGeom>
          <a:noFill/>
        </p:spPr>
        <p:txBody>
          <a:bodyPr wrap="square" lIns="91440" tIns="45720" rIns="91440" bIns="45720">
            <a:spAutoFit/>
          </a:bodyPr>
          <a:lstStyle/>
          <a:p>
            <a:pPr algn="ctr"/>
            <a:r>
              <a:rPr lang="es-ES" sz="3200" b="1" dirty="0">
                <a:ln w="0"/>
                <a:solidFill>
                  <a:schemeClr val="accent2"/>
                </a:solidFill>
              </a:rPr>
              <a:t>Buenas prácticas en el diseño de API REST</a:t>
            </a:r>
            <a:endParaRPr lang="es-ES" sz="3200" b="1" cap="none" spc="0" dirty="0">
              <a:ln w="0"/>
              <a:solidFill>
                <a:schemeClr val="accent2"/>
              </a:solidFill>
              <a:effectLst/>
            </a:endParaRPr>
          </a:p>
        </p:txBody>
      </p:sp>
      <p:sp>
        <p:nvSpPr>
          <p:cNvPr id="2" name="Rectángulo 1"/>
          <p:cNvSpPr/>
          <p:nvPr/>
        </p:nvSpPr>
        <p:spPr>
          <a:xfrm>
            <a:off x="1019436" y="1844824"/>
            <a:ext cx="10153128" cy="369332"/>
          </a:xfrm>
          <a:prstGeom prst="rect">
            <a:avLst/>
          </a:prstGeom>
        </p:spPr>
        <p:txBody>
          <a:bodyPr wrap="square">
            <a:spAutoFit/>
          </a:bodyPr>
          <a:lstStyle/>
          <a:p>
            <a:r>
              <a:rPr lang="es-ES" dirty="0"/>
              <a:t>No usar verbos en las </a:t>
            </a:r>
            <a:r>
              <a:rPr lang="es-ES" dirty="0" err="1"/>
              <a:t>URLs</a:t>
            </a:r>
            <a:r>
              <a:rPr lang="es-ES" dirty="0"/>
              <a:t>: Si el método es un GET, no hace falta que la URL sea api/</a:t>
            </a:r>
            <a:r>
              <a:rPr lang="es-ES" b="1" dirty="0" err="1"/>
              <a:t>Obtener</a:t>
            </a:r>
            <a:r>
              <a:rPr lang="es-ES" dirty="0" err="1"/>
              <a:t>Hospitales</a:t>
            </a:r>
            <a:endParaRPr lang="es-ES" dirty="0"/>
          </a:p>
        </p:txBody>
      </p:sp>
      <p:sp>
        <p:nvSpPr>
          <p:cNvPr id="3" name="Rectángulo 2"/>
          <p:cNvSpPr/>
          <p:nvPr/>
        </p:nvSpPr>
        <p:spPr>
          <a:xfrm>
            <a:off x="1019436" y="2545062"/>
            <a:ext cx="9793088" cy="1477328"/>
          </a:xfrm>
          <a:prstGeom prst="rect">
            <a:avLst/>
          </a:prstGeom>
        </p:spPr>
        <p:txBody>
          <a:bodyPr wrap="square">
            <a:spAutoFit/>
          </a:bodyPr>
          <a:lstStyle/>
          <a:p>
            <a:r>
              <a:rPr lang="es-ES" dirty="0"/>
              <a:t>Utilizar de forma correcta los métodos HTTP: </a:t>
            </a:r>
          </a:p>
          <a:p>
            <a:pPr marL="742950" lvl="1" indent="-285750">
              <a:buFont typeface="Arial" panose="020B0604020202020204" pitchFamily="34" charset="0"/>
              <a:buChar char="•"/>
            </a:pPr>
            <a:r>
              <a:rPr lang="es-ES" dirty="0" err="1"/>
              <a:t>Get</a:t>
            </a:r>
            <a:r>
              <a:rPr lang="es-ES" dirty="0"/>
              <a:t> es para obtener</a:t>
            </a:r>
          </a:p>
          <a:p>
            <a:pPr marL="742950" lvl="1" indent="-285750">
              <a:buFont typeface="Arial" panose="020B0604020202020204" pitchFamily="34" charset="0"/>
              <a:buChar char="•"/>
            </a:pPr>
            <a:r>
              <a:rPr lang="es-ES" dirty="0" err="1"/>
              <a:t>Put</a:t>
            </a:r>
            <a:r>
              <a:rPr lang="es-ES" dirty="0"/>
              <a:t> para modificar</a:t>
            </a:r>
          </a:p>
          <a:p>
            <a:pPr marL="742950" lvl="1" indent="-285750">
              <a:buFont typeface="Arial" panose="020B0604020202020204" pitchFamily="34" charset="0"/>
              <a:buChar char="•"/>
            </a:pPr>
            <a:r>
              <a:rPr lang="es-ES" dirty="0"/>
              <a:t>POST para crear </a:t>
            </a:r>
          </a:p>
          <a:p>
            <a:pPr marL="742950" lvl="1" indent="-285750">
              <a:buFont typeface="Arial" panose="020B0604020202020204" pitchFamily="34" charset="0"/>
              <a:buChar char="•"/>
            </a:pPr>
            <a:r>
              <a:rPr lang="es-ES" dirty="0" err="1"/>
              <a:t>Delete</a:t>
            </a:r>
            <a:r>
              <a:rPr lang="es-ES" dirty="0"/>
              <a:t> para eliminar</a:t>
            </a:r>
          </a:p>
        </p:txBody>
      </p:sp>
      <p:sp>
        <p:nvSpPr>
          <p:cNvPr id="10" name="Rectángulo 9"/>
          <p:cNvSpPr/>
          <p:nvPr/>
        </p:nvSpPr>
        <p:spPr>
          <a:xfrm>
            <a:off x="1019436" y="4247898"/>
            <a:ext cx="8781571" cy="369332"/>
          </a:xfrm>
          <a:prstGeom prst="rect">
            <a:avLst/>
          </a:prstGeom>
        </p:spPr>
        <p:txBody>
          <a:bodyPr wrap="none">
            <a:spAutoFit/>
          </a:bodyPr>
          <a:lstStyle/>
          <a:p>
            <a:r>
              <a:rPr lang="es-ES" dirty="0"/>
              <a:t>Usar parámetros para filtrar: api/</a:t>
            </a:r>
            <a:r>
              <a:rPr lang="es-ES" dirty="0" err="1"/>
              <a:t>ObtenerUsuariosPorNombre</a:t>
            </a:r>
            <a:r>
              <a:rPr lang="es-ES" dirty="0"/>
              <a:t> =&gt; api/</a:t>
            </a:r>
            <a:r>
              <a:rPr lang="es-ES" dirty="0" err="1"/>
              <a:t>Usuarios?nombre</a:t>
            </a:r>
            <a:r>
              <a:rPr lang="es-ES" dirty="0"/>
              <a:t>=</a:t>
            </a:r>
            <a:r>
              <a:rPr lang="es-ES" dirty="0" err="1"/>
              <a:t>xyz</a:t>
            </a:r>
            <a:endParaRPr lang="es-ES" dirty="0"/>
          </a:p>
        </p:txBody>
      </p:sp>
      <p:sp>
        <p:nvSpPr>
          <p:cNvPr id="11" name="Rectángulo 10"/>
          <p:cNvSpPr/>
          <p:nvPr/>
        </p:nvSpPr>
        <p:spPr>
          <a:xfrm>
            <a:off x="1019436" y="4856241"/>
            <a:ext cx="7024680" cy="369332"/>
          </a:xfrm>
          <a:prstGeom prst="rect">
            <a:avLst/>
          </a:prstGeom>
        </p:spPr>
        <p:txBody>
          <a:bodyPr wrap="none">
            <a:spAutoFit/>
          </a:bodyPr>
          <a:lstStyle/>
          <a:p>
            <a:r>
              <a:rPr lang="es-ES" dirty="0"/>
              <a:t>Usar de forma correcta los códigos de respuesta HTTP: 401 </a:t>
            </a:r>
            <a:r>
              <a:rPr lang="es-ES" dirty="0" err="1"/>
              <a:t>unauthorized</a:t>
            </a:r>
            <a:endParaRPr lang="es-ES" dirty="0"/>
          </a:p>
        </p:txBody>
      </p:sp>
      <p:grpSp>
        <p:nvGrpSpPr>
          <p:cNvPr id="12" name="Grupo 11">
            <a:extLst>
              <a:ext uri="{FF2B5EF4-FFF2-40B4-BE49-F238E27FC236}">
                <a16:creationId xmlns:a16="http://schemas.microsoft.com/office/drawing/2014/main" id="{9E58DCC9-BFD5-4534-A3A8-3C73B8D38179}"/>
              </a:ext>
            </a:extLst>
          </p:cNvPr>
          <p:cNvGrpSpPr/>
          <p:nvPr/>
        </p:nvGrpSpPr>
        <p:grpSpPr>
          <a:xfrm>
            <a:off x="0" y="6048740"/>
            <a:ext cx="12192000" cy="798576"/>
            <a:chOff x="0" y="6048740"/>
            <a:chExt cx="12192000" cy="798576"/>
          </a:xfrm>
        </p:grpSpPr>
        <p:sp>
          <p:nvSpPr>
            <p:cNvPr id="13" name="Rectángulo 6">
              <a:extLst>
                <a:ext uri="{FF2B5EF4-FFF2-40B4-BE49-F238E27FC236}">
                  <a16:creationId xmlns:a16="http://schemas.microsoft.com/office/drawing/2014/main" id="{7E8CF5C9-AFAC-485A-A69E-04729DE3F504}"/>
                </a:ext>
              </a:extLst>
            </p:cNvPr>
            <p:cNvSpPr/>
            <p:nvPr/>
          </p:nvSpPr>
          <p:spPr bwMode="auto">
            <a:xfrm>
              <a:off x="0" y="6048740"/>
              <a:ext cx="12192000" cy="798576"/>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defRPr/>
              </a:pPr>
              <a:r>
                <a:rPr lang="es-ES" dirty="0">
                  <a:solidFill>
                    <a:schemeClr val="accent2"/>
                  </a:solidFill>
                </a:rPr>
                <a:t>ITI Core</a:t>
              </a:r>
              <a:endParaRPr dirty="0">
                <a:solidFill>
                  <a:schemeClr val="accent2"/>
                </a:solidFill>
              </a:endParaRPr>
            </a:p>
          </p:txBody>
        </p:sp>
        <p:pic>
          <p:nvPicPr>
            <p:cNvPr id="14" name="Imagen 13">
              <a:extLst>
                <a:ext uri="{FF2B5EF4-FFF2-40B4-BE49-F238E27FC236}">
                  <a16:creationId xmlns:a16="http://schemas.microsoft.com/office/drawing/2014/main" id="{DB9F0199-2969-40A0-90FF-D2E26B07526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56240" y="6198447"/>
              <a:ext cx="3696072" cy="499594"/>
            </a:xfrm>
            <a:prstGeom prst="rect">
              <a:avLst/>
            </a:prstGeom>
          </p:spPr>
        </p:pic>
        <p:cxnSp>
          <p:nvCxnSpPr>
            <p:cNvPr id="15" name="Conector recto 14">
              <a:extLst>
                <a:ext uri="{FF2B5EF4-FFF2-40B4-BE49-F238E27FC236}">
                  <a16:creationId xmlns:a16="http://schemas.microsoft.com/office/drawing/2014/main" id="{EFC6B4C5-4E33-4558-A378-E68FA2BE0B9F}"/>
                </a:ext>
              </a:extLst>
            </p:cNvPr>
            <p:cNvCxnSpPr>
              <a:cxnSpLocks/>
            </p:cNvCxnSpPr>
            <p:nvPr/>
          </p:nvCxnSpPr>
          <p:spPr>
            <a:xfrm>
              <a:off x="0" y="6093296"/>
              <a:ext cx="12192000" cy="0"/>
            </a:xfrm>
            <a:prstGeom prst="line">
              <a:avLst/>
            </a:prstGeom>
            <a:ln w="38100"/>
          </p:spPr>
          <p:style>
            <a:lnRef idx="1">
              <a:schemeClr val="accent2"/>
            </a:lnRef>
            <a:fillRef idx="0">
              <a:schemeClr val="accent2"/>
            </a:fillRef>
            <a:effectRef idx="0">
              <a:schemeClr val="accent2"/>
            </a:effectRef>
            <a:fontRef idx="minor">
              <a:schemeClr val="tx1"/>
            </a:fontRef>
          </p:style>
        </p:cxnSp>
      </p:grpSp>
    </p:spTree>
    <p:extLst>
      <p:ext uri="{BB962C8B-B14F-4D97-AF65-F5344CB8AC3E}">
        <p14:creationId xmlns:p14="http://schemas.microsoft.com/office/powerpoint/2010/main" val="419292907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71" name="Rectángulo 11">
            <a:extLst>
              <a:ext uri="{FF2B5EF4-FFF2-40B4-BE49-F238E27FC236}">
                <a16:creationId xmlns:a16="http://schemas.microsoft.com/office/drawing/2014/main" id="{6F96B11C-C902-4C1A-95F5-771788C39BFB}"/>
              </a:ext>
            </a:extLst>
          </p:cNvPr>
          <p:cNvSpPr/>
          <p:nvPr/>
        </p:nvSpPr>
        <p:spPr bwMode="auto">
          <a:xfrm>
            <a:off x="0" y="-27384"/>
            <a:ext cx="12192000" cy="432048"/>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defRPr/>
            </a:pPr>
            <a:r>
              <a:rPr lang="es-ES" dirty="0" err="1"/>
              <a:t>Backend</a:t>
            </a:r>
            <a:endParaRPr dirty="0"/>
          </a:p>
        </p:txBody>
      </p:sp>
      <p:sp>
        <p:nvSpPr>
          <p:cNvPr id="8" name="Rectángulo 7">
            <a:extLst>
              <a:ext uri="{FF2B5EF4-FFF2-40B4-BE49-F238E27FC236}">
                <a16:creationId xmlns:a16="http://schemas.microsoft.com/office/drawing/2014/main" id="{8B44FD3D-572B-4E80-BC0E-C9E66294CCB6}"/>
              </a:ext>
            </a:extLst>
          </p:cNvPr>
          <p:cNvSpPr/>
          <p:nvPr/>
        </p:nvSpPr>
        <p:spPr bwMode="auto">
          <a:xfrm>
            <a:off x="1631504" y="544324"/>
            <a:ext cx="8064896" cy="584775"/>
          </a:xfrm>
          <a:prstGeom prst="rect">
            <a:avLst/>
          </a:prstGeom>
          <a:noFill/>
        </p:spPr>
        <p:txBody>
          <a:bodyPr wrap="square" lIns="91440" tIns="45720" rIns="91440" bIns="45720">
            <a:spAutoFit/>
          </a:bodyPr>
          <a:lstStyle/>
          <a:p>
            <a:pPr algn="ctr"/>
            <a:r>
              <a:rPr lang="es-ES" sz="3200" b="1" dirty="0">
                <a:ln w="0"/>
                <a:solidFill>
                  <a:schemeClr val="accent2"/>
                </a:solidFill>
              </a:rPr>
              <a:t>¿Cómo funciona un Web API en ASPNET Core?</a:t>
            </a:r>
            <a:endParaRPr lang="es-ES" sz="3200" b="1" cap="none" spc="0" dirty="0">
              <a:ln w="0"/>
              <a:solidFill>
                <a:schemeClr val="accent2"/>
              </a:solidFill>
              <a:effectLst/>
            </a:endParaRPr>
          </a:p>
        </p:txBody>
      </p:sp>
      <p:pic>
        <p:nvPicPr>
          <p:cNvPr id="4" name="Imagen 3"/>
          <p:cNvPicPr>
            <a:picLocks noChangeAspect="1"/>
          </p:cNvPicPr>
          <p:nvPr/>
        </p:nvPicPr>
        <p:blipFill>
          <a:blip r:embed="rId3"/>
          <a:stretch>
            <a:fillRect/>
          </a:stretch>
        </p:blipFill>
        <p:spPr>
          <a:xfrm>
            <a:off x="1805568" y="1268760"/>
            <a:ext cx="6666696" cy="4783917"/>
          </a:xfrm>
          <a:prstGeom prst="rect">
            <a:avLst/>
          </a:prstGeom>
        </p:spPr>
      </p:pic>
      <p:grpSp>
        <p:nvGrpSpPr>
          <p:cNvPr id="9" name="Grupo 8">
            <a:extLst>
              <a:ext uri="{FF2B5EF4-FFF2-40B4-BE49-F238E27FC236}">
                <a16:creationId xmlns:a16="http://schemas.microsoft.com/office/drawing/2014/main" id="{7DB105FF-267A-4E71-9AEB-18EB169EBCE3}"/>
              </a:ext>
            </a:extLst>
          </p:cNvPr>
          <p:cNvGrpSpPr/>
          <p:nvPr/>
        </p:nvGrpSpPr>
        <p:grpSpPr>
          <a:xfrm>
            <a:off x="0" y="6048740"/>
            <a:ext cx="12192000" cy="798576"/>
            <a:chOff x="0" y="6048740"/>
            <a:chExt cx="12192000" cy="798576"/>
          </a:xfrm>
        </p:grpSpPr>
        <p:sp>
          <p:nvSpPr>
            <p:cNvPr id="10" name="Rectángulo 6">
              <a:extLst>
                <a:ext uri="{FF2B5EF4-FFF2-40B4-BE49-F238E27FC236}">
                  <a16:creationId xmlns:a16="http://schemas.microsoft.com/office/drawing/2014/main" id="{0213389B-48A2-4028-93AE-5392059CF4A0}"/>
                </a:ext>
              </a:extLst>
            </p:cNvPr>
            <p:cNvSpPr/>
            <p:nvPr/>
          </p:nvSpPr>
          <p:spPr bwMode="auto">
            <a:xfrm>
              <a:off x="0" y="6048740"/>
              <a:ext cx="12192000" cy="798576"/>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defRPr/>
              </a:pPr>
              <a:r>
                <a:rPr lang="es-ES" dirty="0">
                  <a:solidFill>
                    <a:schemeClr val="accent2"/>
                  </a:solidFill>
                </a:rPr>
                <a:t>ITI Core</a:t>
              </a:r>
              <a:endParaRPr dirty="0">
                <a:solidFill>
                  <a:schemeClr val="accent2"/>
                </a:solidFill>
              </a:endParaRPr>
            </a:p>
          </p:txBody>
        </p:sp>
        <p:pic>
          <p:nvPicPr>
            <p:cNvPr id="11" name="Imagen 10">
              <a:extLst>
                <a:ext uri="{FF2B5EF4-FFF2-40B4-BE49-F238E27FC236}">
                  <a16:creationId xmlns:a16="http://schemas.microsoft.com/office/drawing/2014/main" id="{B782DB22-F06F-48C7-93D4-36A7FD3A2F0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56240" y="6198447"/>
              <a:ext cx="3696072" cy="499594"/>
            </a:xfrm>
            <a:prstGeom prst="rect">
              <a:avLst/>
            </a:prstGeom>
          </p:spPr>
        </p:pic>
        <p:cxnSp>
          <p:nvCxnSpPr>
            <p:cNvPr id="12" name="Conector recto 11">
              <a:extLst>
                <a:ext uri="{FF2B5EF4-FFF2-40B4-BE49-F238E27FC236}">
                  <a16:creationId xmlns:a16="http://schemas.microsoft.com/office/drawing/2014/main" id="{E885E1AC-05FA-4E9A-BF9B-394D4042DE5B}"/>
                </a:ext>
              </a:extLst>
            </p:cNvPr>
            <p:cNvCxnSpPr>
              <a:cxnSpLocks/>
            </p:cNvCxnSpPr>
            <p:nvPr/>
          </p:nvCxnSpPr>
          <p:spPr>
            <a:xfrm>
              <a:off x="0" y="6093296"/>
              <a:ext cx="12192000" cy="0"/>
            </a:xfrm>
            <a:prstGeom prst="line">
              <a:avLst/>
            </a:prstGeom>
            <a:ln w="38100"/>
          </p:spPr>
          <p:style>
            <a:lnRef idx="1">
              <a:schemeClr val="accent2"/>
            </a:lnRef>
            <a:fillRef idx="0">
              <a:schemeClr val="accent2"/>
            </a:fillRef>
            <a:effectRef idx="0">
              <a:schemeClr val="accent2"/>
            </a:effectRef>
            <a:fontRef idx="minor">
              <a:schemeClr val="tx1"/>
            </a:fontRef>
          </p:style>
        </p:cxnSp>
      </p:grpSp>
    </p:spTree>
    <p:extLst>
      <p:ext uri="{BB962C8B-B14F-4D97-AF65-F5344CB8AC3E}">
        <p14:creationId xmlns:p14="http://schemas.microsoft.com/office/powerpoint/2010/main" val="117516452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71" name="Rectángulo 11">
            <a:extLst>
              <a:ext uri="{FF2B5EF4-FFF2-40B4-BE49-F238E27FC236}">
                <a16:creationId xmlns:a16="http://schemas.microsoft.com/office/drawing/2014/main" id="{6F96B11C-C902-4C1A-95F5-771788C39BFB}"/>
              </a:ext>
            </a:extLst>
          </p:cNvPr>
          <p:cNvSpPr/>
          <p:nvPr/>
        </p:nvSpPr>
        <p:spPr bwMode="auto">
          <a:xfrm>
            <a:off x="0" y="-27384"/>
            <a:ext cx="12192000" cy="432048"/>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defRPr/>
            </a:pPr>
            <a:r>
              <a:rPr lang="es-ES" dirty="0" err="1"/>
              <a:t>Backend</a:t>
            </a:r>
            <a:endParaRPr dirty="0"/>
          </a:p>
        </p:txBody>
      </p:sp>
      <p:sp>
        <p:nvSpPr>
          <p:cNvPr id="8" name="Rectángulo 7">
            <a:extLst>
              <a:ext uri="{FF2B5EF4-FFF2-40B4-BE49-F238E27FC236}">
                <a16:creationId xmlns:a16="http://schemas.microsoft.com/office/drawing/2014/main" id="{8B44FD3D-572B-4E80-BC0E-C9E66294CCB6}"/>
              </a:ext>
            </a:extLst>
          </p:cNvPr>
          <p:cNvSpPr/>
          <p:nvPr/>
        </p:nvSpPr>
        <p:spPr bwMode="auto">
          <a:xfrm>
            <a:off x="2135560" y="476672"/>
            <a:ext cx="4536504" cy="584775"/>
          </a:xfrm>
          <a:prstGeom prst="rect">
            <a:avLst/>
          </a:prstGeom>
          <a:noFill/>
        </p:spPr>
        <p:txBody>
          <a:bodyPr wrap="square" lIns="91440" tIns="45720" rIns="91440" bIns="45720">
            <a:spAutoFit/>
          </a:bodyPr>
          <a:lstStyle/>
          <a:p>
            <a:pPr algn="ctr"/>
            <a:r>
              <a:rPr lang="es-ES" sz="3200" b="1" dirty="0">
                <a:ln w="0"/>
                <a:solidFill>
                  <a:schemeClr val="accent2"/>
                </a:solidFill>
              </a:rPr>
              <a:t>Web API en ASPNET Core</a:t>
            </a:r>
            <a:endParaRPr lang="es-ES" sz="3200" b="1" cap="none" spc="0" dirty="0">
              <a:ln w="0"/>
              <a:solidFill>
                <a:schemeClr val="accent2"/>
              </a:solidFill>
              <a:effectLst/>
            </a:endParaRPr>
          </a:p>
        </p:txBody>
      </p:sp>
      <p:pic>
        <p:nvPicPr>
          <p:cNvPr id="2" name="Imagen 1"/>
          <p:cNvPicPr>
            <a:picLocks noChangeAspect="1"/>
          </p:cNvPicPr>
          <p:nvPr/>
        </p:nvPicPr>
        <p:blipFill>
          <a:blip r:embed="rId2"/>
          <a:stretch>
            <a:fillRect/>
          </a:stretch>
        </p:blipFill>
        <p:spPr>
          <a:xfrm>
            <a:off x="2207568" y="1255764"/>
            <a:ext cx="6569180" cy="4764890"/>
          </a:xfrm>
          <a:prstGeom prst="rect">
            <a:avLst/>
          </a:prstGeom>
        </p:spPr>
      </p:pic>
      <p:grpSp>
        <p:nvGrpSpPr>
          <p:cNvPr id="9" name="Grupo 8">
            <a:extLst>
              <a:ext uri="{FF2B5EF4-FFF2-40B4-BE49-F238E27FC236}">
                <a16:creationId xmlns:a16="http://schemas.microsoft.com/office/drawing/2014/main" id="{23CE4E13-075A-4687-AEAA-F27AD67BF59F}"/>
              </a:ext>
            </a:extLst>
          </p:cNvPr>
          <p:cNvGrpSpPr/>
          <p:nvPr/>
        </p:nvGrpSpPr>
        <p:grpSpPr>
          <a:xfrm>
            <a:off x="0" y="6048740"/>
            <a:ext cx="12192000" cy="798576"/>
            <a:chOff x="0" y="6048740"/>
            <a:chExt cx="12192000" cy="798576"/>
          </a:xfrm>
        </p:grpSpPr>
        <p:sp>
          <p:nvSpPr>
            <p:cNvPr id="10" name="Rectángulo 6">
              <a:extLst>
                <a:ext uri="{FF2B5EF4-FFF2-40B4-BE49-F238E27FC236}">
                  <a16:creationId xmlns:a16="http://schemas.microsoft.com/office/drawing/2014/main" id="{CCCCD0E9-73A2-48A6-9859-B933231A7238}"/>
                </a:ext>
              </a:extLst>
            </p:cNvPr>
            <p:cNvSpPr/>
            <p:nvPr/>
          </p:nvSpPr>
          <p:spPr bwMode="auto">
            <a:xfrm>
              <a:off x="0" y="6048740"/>
              <a:ext cx="12192000" cy="798576"/>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defRPr/>
              </a:pPr>
              <a:r>
                <a:rPr lang="es-ES" dirty="0">
                  <a:solidFill>
                    <a:schemeClr val="accent2"/>
                  </a:solidFill>
                </a:rPr>
                <a:t>ITI Core</a:t>
              </a:r>
              <a:endParaRPr dirty="0">
                <a:solidFill>
                  <a:schemeClr val="accent2"/>
                </a:solidFill>
              </a:endParaRPr>
            </a:p>
          </p:txBody>
        </p:sp>
        <p:pic>
          <p:nvPicPr>
            <p:cNvPr id="11" name="Imagen 10">
              <a:extLst>
                <a:ext uri="{FF2B5EF4-FFF2-40B4-BE49-F238E27FC236}">
                  <a16:creationId xmlns:a16="http://schemas.microsoft.com/office/drawing/2014/main" id="{A5FBBA45-4C27-46FA-B483-25D3A09926F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56240" y="6198447"/>
              <a:ext cx="3696072" cy="499594"/>
            </a:xfrm>
            <a:prstGeom prst="rect">
              <a:avLst/>
            </a:prstGeom>
          </p:spPr>
        </p:pic>
        <p:cxnSp>
          <p:nvCxnSpPr>
            <p:cNvPr id="12" name="Conector recto 11">
              <a:extLst>
                <a:ext uri="{FF2B5EF4-FFF2-40B4-BE49-F238E27FC236}">
                  <a16:creationId xmlns:a16="http://schemas.microsoft.com/office/drawing/2014/main" id="{E55DD05A-D489-42BC-98FC-480BDF0AD63F}"/>
                </a:ext>
              </a:extLst>
            </p:cNvPr>
            <p:cNvCxnSpPr>
              <a:cxnSpLocks/>
            </p:cNvCxnSpPr>
            <p:nvPr/>
          </p:nvCxnSpPr>
          <p:spPr>
            <a:xfrm>
              <a:off x="0" y="6093296"/>
              <a:ext cx="12192000" cy="0"/>
            </a:xfrm>
            <a:prstGeom prst="line">
              <a:avLst/>
            </a:prstGeom>
            <a:ln w="38100"/>
          </p:spPr>
          <p:style>
            <a:lnRef idx="1">
              <a:schemeClr val="accent2"/>
            </a:lnRef>
            <a:fillRef idx="0">
              <a:schemeClr val="accent2"/>
            </a:fillRef>
            <a:effectRef idx="0">
              <a:schemeClr val="accent2"/>
            </a:effectRef>
            <a:fontRef idx="minor">
              <a:schemeClr val="tx1"/>
            </a:fontRef>
          </p:style>
        </p:cxnSp>
      </p:grpSp>
    </p:spTree>
    <p:extLst>
      <p:ext uri="{BB962C8B-B14F-4D97-AF65-F5344CB8AC3E}">
        <p14:creationId xmlns:p14="http://schemas.microsoft.com/office/powerpoint/2010/main" val="318968659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71" name="Rectángulo 11">
            <a:extLst>
              <a:ext uri="{FF2B5EF4-FFF2-40B4-BE49-F238E27FC236}">
                <a16:creationId xmlns:a16="http://schemas.microsoft.com/office/drawing/2014/main" id="{6F96B11C-C902-4C1A-95F5-771788C39BFB}"/>
              </a:ext>
            </a:extLst>
          </p:cNvPr>
          <p:cNvSpPr/>
          <p:nvPr/>
        </p:nvSpPr>
        <p:spPr bwMode="auto">
          <a:xfrm>
            <a:off x="0" y="-27384"/>
            <a:ext cx="12192000" cy="432048"/>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defRPr/>
            </a:pPr>
            <a:r>
              <a:rPr lang="es-ES" dirty="0" err="1"/>
              <a:t>Backend</a:t>
            </a:r>
            <a:endParaRPr dirty="0"/>
          </a:p>
        </p:txBody>
      </p:sp>
      <p:sp>
        <p:nvSpPr>
          <p:cNvPr id="8" name="Rectángulo 7">
            <a:extLst>
              <a:ext uri="{FF2B5EF4-FFF2-40B4-BE49-F238E27FC236}">
                <a16:creationId xmlns:a16="http://schemas.microsoft.com/office/drawing/2014/main" id="{8B44FD3D-572B-4E80-BC0E-C9E66294CCB6}"/>
              </a:ext>
            </a:extLst>
          </p:cNvPr>
          <p:cNvSpPr/>
          <p:nvPr/>
        </p:nvSpPr>
        <p:spPr bwMode="auto">
          <a:xfrm>
            <a:off x="839416" y="404664"/>
            <a:ext cx="8928992" cy="584775"/>
          </a:xfrm>
          <a:prstGeom prst="rect">
            <a:avLst/>
          </a:prstGeom>
          <a:noFill/>
        </p:spPr>
        <p:txBody>
          <a:bodyPr wrap="square" lIns="91440" tIns="45720" rIns="91440" bIns="45720">
            <a:spAutoFit/>
          </a:bodyPr>
          <a:lstStyle/>
          <a:p>
            <a:pPr algn="ctr"/>
            <a:r>
              <a:rPr lang="es-ES" sz="3200" b="1" dirty="0">
                <a:ln w="0"/>
                <a:solidFill>
                  <a:schemeClr val="accent2"/>
                </a:solidFill>
              </a:rPr>
              <a:t>Configurando Web API en un proyecto con </a:t>
            </a:r>
            <a:r>
              <a:rPr lang="es-ES" sz="3200" b="1" dirty="0" err="1">
                <a:ln w="0"/>
                <a:solidFill>
                  <a:schemeClr val="accent2"/>
                </a:solidFill>
              </a:rPr>
              <a:t>ITI.Core</a:t>
            </a:r>
            <a:endParaRPr lang="es-ES" sz="3200" b="1" cap="none" spc="0" dirty="0">
              <a:ln w="0"/>
              <a:solidFill>
                <a:schemeClr val="accent2"/>
              </a:solidFill>
              <a:effectLst/>
            </a:endParaRPr>
          </a:p>
        </p:txBody>
      </p:sp>
      <p:pic>
        <p:nvPicPr>
          <p:cNvPr id="3" name="Imagen 2"/>
          <p:cNvPicPr>
            <a:picLocks noChangeAspect="1"/>
          </p:cNvPicPr>
          <p:nvPr/>
        </p:nvPicPr>
        <p:blipFill>
          <a:blip r:embed="rId2"/>
          <a:stretch>
            <a:fillRect/>
          </a:stretch>
        </p:blipFill>
        <p:spPr>
          <a:xfrm>
            <a:off x="2793959" y="1066031"/>
            <a:ext cx="6264696" cy="4907345"/>
          </a:xfrm>
          <a:prstGeom prst="rect">
            <a:avLst/>
          </a:prstGeom>
        </p:spPr>
      </p:pic>
      <p:grpSp>
        <p:nvGrpSpPr>
          <p:cNvPr id="9" name="Grupo 8">
            <a:extLst>
              <a:ext uri="{FF2B5EF4-FFF2-40B4-BE49-F238E27FC236}">
                <a16:creationId xmlns:a16="http://schemas.microsoft.com/office/drawing/2014/main" id="{B37193CC-E079-4D78-AC84-1A6E598F0C6B}"/>
              </a:ext>
            </a:extLst>
          </p:cNvPr>
          <p:cNvGrpSpPr/>
          <p:nvPr/>
        </p:nvGrpSpPr>
        <p:grpSpPr>
          <a:xfrm>
            <a:off x="0" y="6048740"/>
            <a:ext cx="12192000" cy="798576"/>
            <a:chOff x="0" y="6048740"/>
            <a:chExt cx="12192000" cy="798576"/>
          </a:xfrm>
        </p:grpSpPr>
        <p:sp>
          <p:nvSpPr>
            <p:cNvPr id="10" name="Rectángulo 6">
              <a:extLst>
                <a:ext uri="{FF2B5EF4-FFF2-40B4-BE49-F238E27FC236}">
                  <a16:creationId xmlns:a16="http://schemas.microsoft.com/office/drawing/2014/main" id="{9E374883-1EAF-4E2E-816B-295E788C9E43}"/>
                </a:ext>
              </a:extLst>
            </p:cNvPr>
            <p:cNvSpPr/>
            <p:nvPr/>
          </p:nvSpPr>
          <p:spPr bwMode="auto">
            <a:xfrm>
              <a:off x="0" y="6048740"/>
              <a:ext cx="12192000" cy="798576"/>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defRPr/>
              </a:pPr>
              <a:r>
                <a:rPr lang="es-ES" dirty="0">
                  <a:solidFill>
                    <a:schemeClr val="accent2"/>
                  </a:solidFill>
                </a:rPr>
                <a:t>ITI Core</a:t>
              </a:r>
              <a:endParaRPr dirty="0">
                <a:solidFill>
                  <a:schemeClr val="accent2"/>
                </a:solidFill>
              </a:endParaRPr>
            </a:p>
          </p:txBody>
        </p:sp>
        <p:pic>
          <p:nvPicPr>
            <p:cNvPr id="11" name="Imagen 10">
              <a:extLst>
                <a:ext uri="{FF2B5EF4-FFF2-40B4-BE49-F238E27FC236}">
                  <a16:creationId xmlns:a16="http://schemas.microsoft.com/office/drawing/2014/main" id="{C4FA9AC4-C202-4586-B02A-B35A3A26534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56240" y="6198447"/>
              <a:ext cx="3696072" cy="499594"/>
            </a:xfrm>
            <a:prstGeom prst="rect">
              <a:avLst/>
            </a:prstGeom>
          </p:spPr>
        </p:pic>
        <p:cxnSp>
          <p:nvCxnSpPr>
            <p:cNvPr id="12" name="Conector recto 11">
              <a:extLst>
                <a:ext uri="{FF2B5EF4-FFF2-40B4-BE49-F238E27FC236}">
                  <a16:creationId xmlns:a16="http://schemas.microsoft.com/office/drawing/2014/main" id="{EFCFB3DC-BDD0-475E-9FD1-4D69B2757ED5}"/>
                </a:ext>
              </a:extLst>
            </p:cNvPr>
            <p:cNvCxnSpPr>
              <a:cxnSpLocks/>
            </p:cNvCxnSpPr>
            <p:nvPr/>
          </p:nvCxnSpPr>
          <p:spPr>
            <a:xfrm>
              <a:off x="0" y="6093296"/>
              <a:ext cx="12192000" cy="0"/>
            </a:xfrm>
            <a:prstGeom prst="line">
              <a:avLst/>
            </a:prstGeom>
            <a:ln w="38100"/>
          </p:spPr>
          <p:style>
            <a:lnRef idx="1">
              <a:schemeClr val="accent2"/>
            </a:lnRef>
            <a:fillRef idx="0">
              <a:schemeClr val="accent2"/>
            </a:fillRef>
            <a:effectRef idx="0">
              <a:schemeClr val="accent2"/>
            </a:effectRef>
            <a:fontRef idx="minor">
              <a:schemeClr val="tx1"/>
            </a:fontRef>
          </p:style>
        </p:cxnSp>
      </p:grpSp>
    </p:spTree>
    <p:extLst>
      <p:ext uri="{BB962C8B-B14F-4D97-AF65-F5344CB8AC3E}">
        <p14:creationId xmlns:p14="http://schemas.microsoft.com/office/powerpoint/2010/main" val="38534973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3" name="CuadroTexto 5">
            <a:extLst>
              <a:ext uri="{FF2B5EF4-FFF2-40B4-BE49-F238E27FC236}">
                <a16:creationId xmlns:a16="http://schemas.microsoft.com/office/drawing/2014/main" id="{03173474-0C5A-4F0E-8922-B00F66ABFDEC}"/>
              </a:ext>
            </a:extLst>
          </p:cNvPr>
          <p:cNvSpPr>
            <a:spLocks/>
          </p:cNvSpPr>
          <p:nvPr/>
        </p:nvSpPr>
        <p:spPr bwMode="auto">
          <a:xfrm>
            <a:off x="5519936" y="404664"/>
            <a:ext cx="4032448" cy="5693866"/>
          </a:xfrm>
          <a:prstGeom prst="rect">
            <a:avLst/>
          </a:prstGeom>
          <a:ln>
            <a:noFill/>
          </a:ln>
        </p:spPr>
        <p:style>
          <a:lnRef idx="2">
            <a:schemeClr val="dk1"/>
          </a:lnRef>
          <a:fillRef idx="1">
            <a:schemeClr val="lt1"/>
          </a:fillRef>
          <a:effectRef idx="0">
            <a:schemeClr val="dk1"/>
          </a:effectRef>
          <a:fontRef idx="minor">
            <a:schemeClr val="dk1"/>
          </a:fontRef>
        </p:style>
        <p:txBody>
          <a:bodyPr wrap="square" rtlCol="0">
            <a:spAutoFit/>
          </a:bodyPr>
          <a:lstStyle/>
          <a:p>
            <a:pPr>
              <a:defRPr/>
            </a:pPr>
            <a:r>
              <a:rPr lang="es-ES" sz="1400" b="1" dirty="0"/>
              <a:t>Back</a:t>
            </a:r>
            <a:endParaRPr lang="es-ES" sz="1200" b="1" dirty="0"/>
          </a:p>
          <a:p>
            <a:pPr marL="171450" indent="-171450">
              <a:buFont typeface="Arial" panose="020B0604020202020204" pitchFamily="34" charset="0"/>
              <a:buChar char="•"/>
              <a:defRPr/>
            </a:pPr>
            <a:r>
              <a:rPr lang="es-ES" sz="1200" dirty="0"/>
              <a:t>Introducción</a:t>
            </a:r>
          </a:p>
          <a:p>
            <a:pPr marL="628650" lvl="1" indent="-171450">
              <a:buFont typeface="Arial" panose="020B0604020202020204" pitchFamily="34" charset="0"/>
              <a:buChar char="•"/>
              <a:defRPr/>
            </a:pPr>
            <a:r>
              <a:rPr lang="es-ES" sz="1100" dirty="0"/>
              <a:t>Conceptos previos (solución, proyecto, </a:t>
            </a:r>
            <a:r>
              <a:rPr lang="es-ES" sz="1100" dirty="0" err="1"/>
              <a:t>nuget</a:t>
            </a:r>
            <a:r>
              <a:rPr lang="es-ES" sz="1100" dirty="0"/>
              <a:t>)</a:t>
            </a:r>
          </a:p>
          <a:p>
            <a:pPr marL="628650" lvl="1" indent="-171450">
              <a:buFont typeface="Arial" panose="020B0604020202020204" pitchFamily="34" charset="0"/>
              <a:buChar char="•"/>
              <a:defRPr/>
            </a:pPr>
            <a:r>
              <a:rPr lang="es-ES" sz="1100" dirty="0"/>
              <a:t>División por capas</a:t>
            </a:r>
          </a:p>
          <a:p>
            <a:pPr marL="628650" lvl="1" indent="-171450">
              <a:buFont typeface="Arial" panose="020B0604020202020204" pitchFamily="34" charset="0"/>
              <a:buChar char="•"/>
              <a:defRPr/>
            </a:pPr>
            <a:r>
              <a:rPr lang="es-ES" sz="1100" dirty="0"/>
              <a:t>Inyección de dependencias</a:t>
            </a:r>
          </a:p>
          <a:p>
            <a:pPr marL="628650" lvl="1" indent="-171450">
              <a:buFont typeface="Arial" panose="020B0604020202020204" pitchFamily="34" charset="0"/>
              <a:buChar char="•"/>
              <a:defRPr/>
            </a:pPr>
            <a:r>
              <a:rPr lang="es-ES" sz="1100" dirty="0" err="1"/>
              <a:t>WebApi</a:t>
            </a:r>
            <a:r>
              <a:rPr lang="es-ES" sz="1100" dirty="0"/>
              <a:t> con ASP.NET Core</a:t>
            </a:r>
          </a:p>
          <a:p>
            <a:pPr marL="628650" lvl="1" indent="-171450">
              <a:buFont typeface="Arial" panose="020B0604020202020204" pitchFamily="34" charset="0"/>
              <a:buChar char="•"/>
              <a:defRPr/>
            </a:pPr>
            <a:r>
              <a:rPr lang="es-ES" sz="1100" dirty="0"/>
              <a:t>Autenticación basada en token</a:t>
            </a:r>
            <a:endParaRPr lang="es-ES" sz="1200" dirty="0"/>
          </a:p>
          <a:p>
            <a:pPr marL="171450" indent="-171450">
              <a:buFont typeface="Arial" panose="020B0604020202020204" pitchFamily="34" charset="0"/>
              <a:buChar char="•"/>
              <a:defRPr/>
            </a:pPr>
            <a:r>
              <a:rPr lang="es-ES" sz="1200" dirty="0"/>
              <a:t>Conceptos de dominio</a:t>
            </a:r>
          </a:p>
          <a:p>
            <a:pPr marL="628650" lvl="1" indent="-171450">
              <a:buFont typeface="Arial" panose="020B0604020202020204" pitchFamily="34" charset="0"/>
              <a:buChar char="•"/>
              <a:defRPr/>
            </a:pPr>
            <a:r>
              <a:rPr lang="es-ES" sz="1100" dirty="0"/>
              <a:t>Entidad y modelado</a:t>
            </a:r>
            <a:endParaRPr lang="es-ES" sz="1200" dirty="0"/>
          </a:p>
          <a:p>
            <a:pPr marL="171450" indent="-171450">
              <a:buFont typeface="Arial" panose="020B0604020202020204" pitchFamily="34" charset="0"/>
              <a:buChar char="•"/>
              <a:defRPr/>
            </a:pPr>
            <a:r>
              <a:rPr lang="es-ES" sz="1200" dirty="0"/>
              <a:t>Persistencia en BD</a:t>
            </a:r>
          </a:p>
          <a:p>
            <a:pPr marL="628650" lvl="1" indent="-171450">
              <a:buFont typeface="Arial" panose="020B0604020202020204" pitchFamily="34" charset="0"/>
              <a:buChar char="•"/>
              <a:defRPr/>
            </a:pPr>
            <a:r>
              <a:rPr lang="es-ES" sz="1100" dirty="0"/>
              <a:t>Mapeo de entidades</a:t>
            </a:r>
          </a:p>
          <a:p>
            <a:pPr marL="628650" lvl="1" indent="-171450">
              <a:buFont typeface="Arial" panose="020B0604020202020204" pitchFamily="34" charset="0"/>
              <a:buChar char="•"/>
              <a:defRPr/>
            </a:pPr>
            <a:r>
              <a:rPr lang="es-ES" sz="1100" dirty="0"/>
              <a:t>Relaciones entre entidades</a:t>
            </a:r>
            <a:endParaRPr lang="es-ES" sz="1200" dirty="0"/>
          </a:p>
          <a:p>
            <a:pPr marL="171450" indent="-171450">
              <a:buFont typeface="Arial" panose="020B0604020202020204" pitchFamily="34" charset="0"/>
              <a:buChar char="•"/>
              <a:defRPr/>
            </a:pPr>
            <a:r>
              <a:rPr lang="es-ES" sz="1200" dirty="0"/>
              <a:t>Servicios</a:t>
            </a:r>
          </a:p>
          <a:p>
            <a:pPr marL="628650" lvl="1" indent="-171450">
              <a:buFont typeface="Arial" panose="020B0604020202020204" pitchFamily="34" charset="0"/>
              <a:buChar char="•"/>
              <a:defRPr/>
            </a:pPr>
            <a:r>
              <a:rPr lang="es-ES" sz="1100" dirty="0"/>
              <a:t>Repositorios</a:t>
            </a:r>
          </a:p>
          <a:p>
            <a:pPr marL="628650" lvl="1" indent="-171450">
              <a:buFont typeface="Arial" panose="020B0604020202020204" pitchFamily="34" charset="0"/>
              <a:buChar char="•"/>
              <a:defRPr/>
            </a:pPr>
            <a:r>
              <a:rPr lang="es-ES" sz="1100" dirty="0" err="1"/>
              <a:t>ObjectMapper</a:t>
            </a:r>
            <a:endParaRPr lang="es-ES" sz="1100" dirty="0"/>
          </a:p>
          <a:p>
            <a:pPr marL="628650" lvl="1" indent="-171450">
              <a:buFont typeface="Arial" panose="020B0604020202020204" pitchFamily="34" charset="0"/>
              <a:buChar char="•"/>
              <a:defRPr/>
            </a:pPr>
            <a:r>
              <a:rPr lang="es-ES" sz="1100" dirty="0" err="1"/>
              <a:t>Dto</a:t>
            </a:r>
            <a:endParaRPr lang="es-ES" sz="1200" dirty="0"/>
          </a:p>
          <a:p>
            <a:pPr marL="171450" indent="-171450">
              <a:buFont typeface="Arial" panose="020B0604020202020204" pitchFamily="34" charset="0"/>
              <a:buChar char="•"/>
              <a:defRPr/>
            </a:pPr>
            <a:r>
              <a:rPr lang="es-ES" sz="1200" dirty="0"/>
              <a:t>CRUD usando </a:t>
            </a:r>
            <a:r>
              <a:rPr lang="es-ES" sz="1200" dirty="0" err="1"/>
              <a:t>ITI.Core</a:t>
            </a:r>
            <a:endParaRPr lang="es-ES" sz="1200" dirty="0"/>
          </a:p>
          <a:p>
            <a:pPr marL="628650" lvl="1" indent="-171450">
              <a:buFont typeface="Arial" panose="020B0604020202020204" pitchFamily="34" charset="0"/>
              <a:buChar char="•"/>
              <a:defRPr/>
            </a:pPr>
            <a:r>
              <a:rPr lang="es-ES" sz="1100" dirty="0"/>
              <a:t>Clases Base</a:t>
            </a:r>
            <a:endParaRPr lang="es-ES" sz="1200" dirty="0"/>
          </a:p>
          <a:p>
            <a:pPr marL="171450" indent="-171450">
              <a:buFont typeface="Arial" panose="020B0604020202020204" pitchFamily="34" charset="0"/>
              <a:buChar char="•"/>
              <a:defRPr/>
            </a:pPr>
            <a:r>
              <a:rPr lang="es-ES" sz="1200" dirty="0"/>
              <a:t>Permisos</a:t>
            </a:r>
          </a:p>
          <a:p>
            <a:pPr marL="628650" lvl="1" indent="-171450">
              <a:buFont typeface="Arial" panose="020B0604020202020204" pitchFamily="34" charset="0"/>
              <a:buChar char="•"/>
              <a:defRPr/>
            </a:pPr>
            <a:r>
              <a:rPr lang="es-ES" sz="1100" dirty="0"/>
              <a:t>Autenticación y autorización</a:t>
            </a:r>
          </a:p>
          <a:p>
            <a:pPr marL="628650" lvl="1" indent="-171450">
              <a:buFont typeface="Arial" panose="020B0604020202020204" pitchFamily="34" charset="0"/>
              <a:buChar char="•"/>
              <a:defRPr/>
            </a:pPr>
            <a:r>
              <a:rPr lang="es-ES" sz="1100" dirty="0" err="1"/>
              <a:t>UserSession</a:t>
            </a:r>
            <a:endParaRPr lang="es-ES" sz="1100" dirty="0"/>
          </a:p>
          <a:p>
            <a:pPr marL="628650" lvl="1" indent="-171450">
              <a:buFont typeface="Arial" panose="020B0604020202020204" pitchFamily="34" charset="0"/>
              <a:buChar char="•"/>
              <a:defRPr/>
            </a:pPr>
            <a:r>
              <a:rPr lang="es-ES" sz="1100" dirty="0"/>
              <a:t>Principal, </a:t>
            </a:r>
            <a:r>
              <a:rPr lang="es-ES" sz="1100" dirty="0" err="1"/>
              <a:t>Identity</a:t>
            </a:r>
            <a:endParaRPr lang="es-ES" sz="1100" dirty="0"/>
          </a:p>
          <a:p>
            <a:pPr marL="628650" lvl="1" indent="-171450">
              <a:buFont typeface="Arial" panose="020B0604020202020204" pitchFamily="34" charset="0"/>
              <a:buChar char="•"/>
              <a:defRPr/>
            </a:pPr>
            <a:r>
              <a:rPr lang="es-ES" sz="1100" dirty="0" err="1"/>
              <a:t>AuthorizationProvider</a:t>
            </a:r>
            <a:endParaRPr lang="es-ES" sz="1200" dirty="0"/>
          </a:p>
          <a:p>
            <a:pPr marL="171450" indent="-171450">
              <a:buFont typeface="Arial" panose="020B0604020202020204" pitchFamily="34" charset="0"/>
              <a:buChar char="•"/>
              <a:defRPr/>
            </a:pPr>
            <a:r>
              <a:rPr lang="es-ES" sz="1200" dirty="0"/>
              <a:t>Ámbitos</a:t>
            </a:r>
          </a:p>
          <a:p>
            <a:pPr marL="628650" lvl="1" indent="-171450">
              <a:buFont typeface="Arial" panose="020B0604020202020204" pitchFamily="34" charset="0"/>
              <a:buChar char="•"/>
              <a:defRPr/>
            </a:pPr>
            <a:r>
              <a:rPr lang="es-ES" sz="1100" dirty="0"/>
              <a:t>Entidades</a:t>
            </a:r>
          </a:p>
          <a:p>
            <a:pPr marL="628650" lvl="1" indent="-171450">
              <a:buFont typeface="Arial" panose="020B0604020202020204" pitchFamily="34" charset="0"/>
              <a:buChar char="•"/>
              <a:defRPr/>
            </a:pPr>
            <a:r>
              <a:rPr lang="es-ES" sz="1100" dirty="0"/>
              <a:t>Servicios</a:t>
            </a:r>
            <a:endParaRPr lang="es-ES" sz="1200" dirty="0"/>
          </a:p>
          <a:p>
            <a:pPr marL="171450" indent="-171450">
              <a:buFont typeface="Arial" panose="020B0604020202020204" pitchFamily="34" charset="0"/>
              <a:buChar char="•"/>
              <a:defRPr/>
            </a:pPr>
            <a:r>
              <a:rPr lang="es-ES" sz="1200" dirty="0"/>
              <a:t>Despliegue</a:t>
            </a:r>
          </a:p>
          <a:p>
            <a:pPr marL="171450" indent="-171450">
              <a:buFont typeface="Arial" panose="020B0604020202020204" pitchFamily="34" charset="0"/>
              <a:buChar char="•"/>
              <a:defRPr/>
            </a:pPr>
            <a:r>
              <a:rPr lang="es-ES" sz="1200" dirty="0"/>
              <a:t>Adicionales</a:t>
            </a:r>
          </a:p>
          <a:p>
            <a:pPr marL="628650" lvl="1" indent="-171450">
              <a:buFont typeface="Arial" panose="020B0604020202020204" pitchFamily="34" charset="0"/>
              <a:buChar char="•"/>
              <a:defRPr/>
            </a:pPr>
            <a:r>
              <a:rPr lang="es-ES" sz="1100" dirty="0"/>
              <a:t>Ficheros</a:t>
            </a:r>
          </a:p>
          <a:p>
            <a:pPr marL="628650" lvl="1" indent="-171450">
              <a:buFont typeface="Arial" panose="020B0604020202020204" pitchFamily="34" charset="0"/>
              <a:buChar char="•"/>
              <a:defRPr/>
            </a:pPr>
            <a:r>
              <a:rPr lang="es-ES" sz="1100" dirty="0"/>
              <a:t>Comunicación en tiempo real</a:t>
            </a:r>
          </a:p>
          <a:p>
            <a:pPr marL="628650" lvl="1" indent="-171450">
              <a:buFont typeface="Arial" panose="020B0604020202020204" pitchFamily="34" charset="0"/>
              <a:buChar char="•"/>
              <a:defRPr/>
            </a:pPr>
            <a:r>
              <a:rPr lang="es-ES" sz="1100" dirty="0"/>
              <a:t>Log</a:t>
            </a:r>
          </a:p>
          <a:p>
            <a:pPr marL="628650" lvl="1" indent="-171450">
              <a:buFont typeface="Arial" panose="020B0604020202020204" pitchFamily="34" charset="0"/>
              <a:buChar char="•"/>
              <a:defRPr/>
            </a:pPr>
            <a:r>
              <a:rPr lang="es-ES" sz="1100" dirty="0"/>
              <a:t>Tareas programadas</a:t>
            </a:r>
            <a:endParaRPr lang="es-ES" sz="1200" dirty="0"/>
          </a:p>
        </p:txBody>
      </p:sp>
      <p:sp>
        <p:nvSpPr>
          <p:cNvPr id="5" name="CuadroTexto 5"/>
          <p:cNvSpPr>
            <a:spLocks/>
          </p:cNvSpPr>
          <p:nvPr/>
        </p:nvSpPr>
        <p:spPr bwMode="auto">
          <a:xfrm>
            <a:off x="2348502" y="404664"/>
            <a:ext cx="2811394" cy="677108"/>
          </a:xfrm>
          <a:prstGeom prst="rect">
            <a:avLst/>
          </a:prstGeom>
          <a:ln>
            <a:noFill/>
          </a:ln>
        </p:spPr>
        <p:style>
          <a:lnRef idx="2">
            <a:schemeClr val="dk1"/>
          </a:lnRef>
          <a:fillRef idx="1">
            <a:schemeClr val="lt1"/>
          </a:fillRef>
          <a:effectRef idx="0">
            <a:schemeClr val="dk1"/>
          </a:effectRef>
          <a:fontRef idx="minor">
            <a:schemeClr val="dk1"/>
          </a:fontRef>
        </p:style>
        <p:txBody>
          <a:bodyPr wrap="square" rtlCol="0">
            <a:spAutoFit/>
          </a:bodyPr>
          <a:lstStyle/>
          <a:p>
            <a:pPr>
              <a:defRPr/>
            </a:pPr>
            <a:r>
              <a:rPr lang="es-ES" sz="1400" b="1" dirty="0"/>
              <a:t>Objetivo</a:t>
            </a:r>
            <a:endParaRPr lang="es-ES" sz="1200" b="1" dirty="0"/>
          </a:p>
          <a:p>
            <a:pPr marL="171450" indent="-171450">
              <a:buFont typeface="Arial" panose="020B0604020202020204" pitchFamily="34" charset="0"/>
              <a:buChar char="•"/>
              <a:defRPr/>
            </a:pPr>
            <a:r>
              <a:rPr lang="es-ES" sz="1200" dirty="0"/>
              <a:t>Arquitectura</a:t>
            </a:r>
          </a:p>
          <a:p>
            <a:pPr marL="171450" indent="-171450">
              <a:buFont typeface="Arial" panose="020B0604020202020204" pitchFamily="34" charset="0"/>
              <a:buChar char="•"/>
              <a:defRPr/>
            </a:pPr>
            <a:r>
              <a:rPr lang="es-ES" sz="1200" dirty="0"/>
              <a:t>Iniciar proyecto usando plantilla</a:t>
            </a:r>
          </a:p>
        </p:txBody>
      </p:sp>
      <p:sp>
        <p:nvSpPr>
          <p:cNvPr id="10" name="Rectángulo 11">
            <a:extLst>
              <a:ext uri="{FF2B5EF4-FFF2-40B4-BE49-F238E27FC236}">
                <a16:creationId xmlns:a16="http://schemas.microsoft.com/office/drawing/2014/main" id="{47686266-A083-45C2-8D13-EE764B3AE867}"/>
              </a:ext>
            </a:extLst>
          </p:cNvPr>
          <p:cNvSpPr/>
          <p:nvPr/>
        </p:nvSpPr>
        <p:spPr bwMode="auto">
          <a:xfrm>
            <a:off x="0" y="-27384"/>
            <a:ext cx="12192000" cy="432048"/>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defRPr/>
            </a:pPr>
            <a:r>
              <a:rPr lang="es-ES" dirty="0"/>
              <a:t>GUIÓN</a:t>
            </a:r>
            <a:endParaRPr dirty="0"/>
          </a:p>
        </p:txBody>
      </p:sp>
      <p:sp>
        <p:nvSpPr>
          <p:cNvPr id="12" name="CuadroTexto 5">
            <a:extLst>
              <a:ext uri="{FF2B5EF4-FFF2-40B4-BE49-F238E27FC236}">
                <a16:creationId xmlns:a16="http://schemas.microsoft.com/office/drawing/2014/main" id="{CA5E78B1-5FBB-438C-B9C2-DD7935B6AB81}"/>
              </a:ext>
            </a:extLst>
          </p:cNvPr>
          <p:cNvSpPr>
            <a:spLocks/>
          </p:cNvSpPr>
          <p:nvPr/>
        </p:nvSpPr>
        <p:spPr bwMode="auto">
          <a:xfrm>
            <a:off x="2348502" y="1339087"/>
            <a:ext cx="2819195" cy="661720"/>
          </a:xfrm>
          <a:prstGeom prst="rect">
            <a:avLst/>
          </a:prstGeom>
          <a:ln>
            <a:noFill/>
          </a:ln>
        </p:spPr>
        <p:style>
          <a:lnRef idx="2">
            <a:schemeClr val="dk1"/>
          </a:lnRef>
          <a:fillRef idx="1">
            <a:schemeClr val="lt1"/>
          </a:fillRef>
          <a:effectRef idx="0">
            <a:schemeClr val="dk1"/>
          </a:effectRef>
          <a:fontRef idx="minor">
            <a:schemeClr val="dk1"/>
          </a:fontRef>
        </p:style>
        <p:txBody>
          <a:bodyPr wrap="square" rtlCol="0">
            <a:spAutoFit/>
          </a:bodyPr>
          <a:lstStyle/>
          <a:p>
            <a:pPr>
              <a:defRPr/>
            </a:pPr>
            <a:r>
              <a:rPr lang="es-ES" sz="1400" b="1" dirty="0"/>
              <a:t>Prerrequisitos</a:t>
            </a:r>
            <a:endParaRPr lang="es-ES" sz="1200" b="1" dirty="0"/>
          </a:p>
          <a:p>
            <a:pPr marL="171450" indent="-171450">
              <a:buFont typeface="Arial" panose="020B0604020202020204" pitchFamily="34" charset="0"/>
              <a:buChar char="•"/>
              <a:defRPr/>
            </a:pPr>
            <a:r>
              <a:rPr lang="es-ES" sz="1200" dirty="0"/>
              <a:t>Back</a:t>
            </a:r>
          </a:p>
          <a:p>
            <a:pPr marL="628650" lvl="1" indent="-171450">
              <a:buFont typeface="Arial" panose="020B0604020202020204" pitchFamily="34" charset="0"/>
              <a:buChar char="•"/>
              <a:defRPr/>
            </a:pPr>
            <a:r>
              <a:rPr lang="es-ES" sz="1100" dirty="0"/>
              <a:t>VS2019</a:t>
            </a:r>
            <a:endParaRPr lang="es-ES" sz="1200" dirty="0"/>
          </a:p>
        </p:txBody>
      </p:sp>
      <p:grpSp>
        <p:nvGrpSpPr>
          <p:cNvPr id="11" name="Grupo 10">
            <a:extLst>
              <a:ext uri="{FF2B5EF4-FFF2-40B4-BE49-F238E27FC236}">
                <a16:creationId xmlns:a16="http://schemas.microsoft.com/office/drawing/2014/main" id="{DDE693E3-36B3-4F1A-A539-21709C44CF5E}"/>
              </a:ext>
            </a:extLst>
          </p:cNvPr>
          <p:cNvGrpSpPr/>
          <p:nvPr/>
        </p:nvGrpSpPr>
        <p:grpSpPr>
          <a:xfrm>
            <a:off x="0" y="6048740"/>
            <a:ext cx="12192000" cy="798576"/>
            <a:chOff x="0" y="6048740"/>
            <a:chExt cx="12192000" cy="798576"/>
          </a:xfrm>
        </p:grpSpPr>
        <p:sp>
          <p:nvSpPr>
            <p:cNvPr id="15" name="Rectángulo 6">
              <a:extLst>
                <a:ext uri="{FF2B5EF4-FFF2-40B4-BE49-F238E27FC236}">
                  <a16:creationId xmlns:a16="http://schemas.microsoft.com/office/drawing/2014/main" id="{F749B17B-6B6C-434B-A691-4EAF075B8583}"/>
                </a:ext>
              </a:extLst>
            </p:cNvPr>
            <p:cNvSpPr/>
            <p:nvPr/>
          </p:nvSpPr>
          <p:spPr bwMode="auto">
            <a:xfrm>
              <a:off x="0" y="6048740"/>
              <a:ext cx="12192000" cy="798576"/>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defRPr/>
              </a:pPr>
              <a:r>
                <a:rPr lang="es-ES" dirty="0">
                  <a:solidFill>
                    <a:schemeClr val="accent2"/>
                  </a:solidFill>
                </a:rPr>
                <a:t>ITI Core</a:t>
              </a:r>
              <a:endParaRPr dirty="0">
                <a:solidFill>
                  <a:schemeClr val="accent2"/>
                </a:solidFill>
              </a:endParaRPr>
            </a:p>
          </p:txBody>
        </p:sp>
        <p:pic>
          <p:nvPicPr>
            <p:cNvPr id="16" name="Imagen 15">
              <a:extLst>
                <a:ext uri="{FF2B5EF4-FFF2-40B4-BE49-F238E27FC236}">
                  <a16:creationId xmlns:a16="http://schemas.microsoft.com/office/drawing/2014/main" id="{87527BE9-90E2-4818-A4EF-6E3DFF77F71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56240" y="6198447"/>
              <a:ext cx="3696072" cy="499594"/>
            </a:xfrm>
            <a:prstGeom prst="rect">
              <a:avLst/>
            </a:prstGeom>
          </p:spPr>
        </p:pic>
        <p:cxnSp>
          <p:nvCxnSpPr>
            <p:cNvPr id="17" name="Conector recto 16">
              <a:extLst>
                <a:ext uri="{FF2B5EF4-FFF2-40B4-BE49-F238E27FC236}">
                  <a16:creationId xmlns:a16="http://schemas.microsoft.com/office/drawing/2014/main" id="{5619F994-ED09-42AC-9F3E-E2A62FACACC7}"/>
                </a:ext>
              </a:extLst>
            </p:cNvPr>
            <p:cNvCxnSpPr>
              <a:cxnSpLocks/>
            </p:cNvCxnSpPr>
            <p:nvPr/>
          </p:nvCxnSpPr>
          <p:spPr>
            <a:xfrm>
              <a:off x="0" y="6093296"/>
              <a:ext cx="12192000" cy="0"/>
            </a:xfrm>
            <a:prstGeom prst="line">
              <a:avLst/>
            </a:prstGeom>
            <a:ln w="38100"/>
          </p:spPr>
          <p:style>
            <a:lnRef idx="1">
              <a:schemeClr val="accent2"/>
            </a:lnRef>
            <a:fillRef idx="0">
              <a:schemeClr val="accent2"/>
            </a:fillRef>
            <a:effectRef idx="0">
              <a:schemeClr val="accent2"/>
            </a:effectRef>
            <a:fontRef idx="minor">
              <a:schemeClr val="tx1"/>
            </a:fontRef>
          </p:style>
        </p:cxnSp>
      </p:gr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71" name="Rectángulo 11">
            <a:extLst>
              <a:ext uri="{FF2B5EF4-FFF2-40B4-BE49-F238E27FC236}">
                <a16:creationId xmlns:a16="http://schemas.microsoft.com/office/drawing/2014/main" id="{6F96B11C-C902-4C1A-95F5-771788C39BFB}"/>
              </a:ext>
            </a:extLst>
          </p:cNvPr>
          <p:cNvSpPr/>
          <p:nvPr/>
        </p:nvSpPr>
        <p:spPr bwMode="auto">
          <a:xfrm>
            <a:off x="0" y="-27384"/>
            <a:ext cx="12192000" cy="432048"/>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defRPr/>
            </a:pPr>
            <a:r>
              <a:rPr lang="es-ES" dirty="0" err="1"/>
              <a:t>Backend</a:t>
            </a:r>
            <a:endParaRPr dirty="0"/>
          </a:p>
        </p:txBody>
      </p:sp>
      <p:sp>
        <p:nvSpPr>
          <p:cNvPr id="8" name="Rectángulo 7">
            <a:extLst>
              <a:ext uri="{FF2B5EF4-FFF2-40B4-BE49-F238E27FC236}">
                <a16:creationId xmlns:a16="http://schemas.microsoft.com/office/drawing/2014/main" id="{8B44FD3D-572B-4E80-BC0E-C9E66294CCB6}"/>
              </a:ext>
            </a:extLst>
          </p:cNvPr>
          <p:cNvSpPr/>
          <p:nvPr/>
        </p:nvSpPr>
        <p:spPr bwMode="auto">
          <a:xfrm>
            <a:off x="839416" y="548680"/>
            <a:ext cx="10585176" cy="584775"/>
          </a:xfrm>
          <a:prstGeom prst="rect">
            <a:avLst/>
          </a:prstGeom>
          <a:noFill/>
        </p:spPr>
        <p:txBody>
          <a:bodyPr wrap="square" lIns="91440" tIns="45720" rIns="91440" bIns="45720">
            <a:spAutoFit/>
          </a:bodyPr>
          <a:lstStyle/>
          <a:p>
            <a:pPr algn="ctr"/>
            <a:r>
              <a:rPr lang="es-ES" sz="3200" b="1" dirty="0">
                <a:ln w="0"/>
                <a:solidFill>
                  <a:schemeClr val="accent2"/>
                </a:solidFill>
              </a:rPr>
              <a:t>Componentes de infraestructura implementados en </a:t>
            </a:r>
            <a:r>
              <a:rPr lang="es-ES" sz="3200" b="1" dirty="0" err="1">
                <a:ln w="0"/>
                <a:solidFill>
                  <a:schemeClr val="accent2"/>
                </a:solidFill>
              </a:rPr>
              <a:t>ITI.Core</a:t>
            </a:r>
            <a:endParaRPr lang="es-ES" sz="3200" b="1" cap="none" spc="0" dirty="0">
              <a:ln w="0"/>
              <a:solidFill>
                <a:schemeClr val="accent2"/>
              </a:solidFill>
              <a:effectLst/>
            </a:endParaRPr>
          </a:p>
        </p:txBody>
      </p:sp>
      <p:pic>
        <p:nvPicPr>
          <p:cNvPr id="2" name="Imagen 1"/>
          <p:cNvPicPr>
            <a:picLocks noChangeAspect="1"/>
          </p:cNvPicPr>
          <p:nvPr/>
        </p:nvPicPr>
        <p:blipFill>
          <a:blip r:embed="rId2"/>
          <a:stretch>
            <a:fillRect/>
          </a:stretch>
        </p:blipFill>
        <p:spPr>
          <a:xfrm>
            <a:off x="4114628" y="1844824"/>
            <a:ext cx="3962743" cy="2461473"/>
          </a:xfrm>
          <a:prstGeom prst="rect">
            <a:avLst/>
          </a:prstGeom>
        </p:spPr>
      </p:pic>
      <p:grpSp>
        <p:nvGrpSpPr>
          <p:cNvPr id="9" name="Grupo 8">
            <a:extLst>
              <a:ext uri="{FF2B5EF4-FFF2-40B4-BE49-F238E27FC236}">
                <a16:creationId xmlns:a16="http://schemas.microsoft.com/office/drawing/2014/main" id="{6BD7EFB5-8BBC-4F69-BED6-6721ADD515FE}"/>
              </a:ext>
            </a:extLst>
          </p:cNvPr>
          <p:cNvGrpSpPr/>
          <p:nvPr/>
        </p:nvGrpSpPr>
        <p:grpSpPr>
          <a:xfrm>
            <a:off x="0" y="6048740"/>
            <a:ext cx="12192000" cy="798576"/>
            <a:chOff x="0" y="6048740"/>
            <a:chExt cx="12192000" cy="798576"/>
          </a:xfrm>
        </p:grpSpPr>
        <p:sp>
          <p:nvSpPr>
            <p:cNvPr id="10" name="Rectángulo 6">
              <a:extLst>
                <a:ext uri="{FF2B5EF4-FFF2-40B4-BE49-F238E27FC236}">
                  <a16:creationId xmlns:a16="http://schemas.microsoft.com/office/drawing/2014/main" id="{9FDD3C2E-8CEB-419C-8E16-FD6519751E93}"/>
                </a:ext>
              </a:extLst>
            </p:cNvPr>
            <p:cNvSpPr/>
            <p:nvPr/>
          </p:nvSpPr>
          <p:spPr bwMode="auto">
            <a:xfrm>
              <a:off x="0" y="6048740"/>
              <a:ext cx="12192000" cy="798576"/>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defRPr/>
              </a:pPr>
              <a:r>
                <a:rPr lang="es-ES" dirty="0">
                  <a:solidFill>
                    <a:schemeClr val="accent2"/>
                  </a:solidFill>
                </a:rPr>
                <a:t>ITI Core</a:t>
              </a:r>
              <a:endParaRPr dirty="0">
                <a:solidFill>
                  <a:schemeClr val="accent2"/>
                </a:solidFill>
              </a:endParaRPr>
            </a:p>
          </p:txBody>
        </p:sp>
        <p:pic>
          <p:nvPicPr>
            <p:cNvPr id="11" name="Imagen 10">
              <a:extLst>
                <a:ext uri="{FF2B5EF4-FFF2-40B4-BE49-F238E27FC236}">
                  <a16:creationId xmlns:a16="http://schemas.microsoft.com/office/drawing/2014/main" id="{3784D3C9-3FE5-4957-84EB-FD53BD9991E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56240" y="6198447"/>
              <a:ext cx="3696072" cy="499594"/>
            </a:xfrm>
            <a:prstGeom prst="rect">
              <a:avLst/>
            </a:prstGeom>
          </p:spPr>
        </p:pic>
        <p:cxnSp>
          <p:nvCxnSpPr>
            <p:cNvPr id="12" name="Conector recto 11">
              <a:extLst>
                <a:ext uri="{FF2B5EF4-FFF2-40B4-BE49-F238E27FC236}">
                  <a16:creationId xmlns:a16="http://schemas.microsoft.com/office/drawing/2014/main" id="{161EABA2-5754-47B1-BE4E-448E44317093}"/>
                </a:ext>
              </a:extLst>
            </p:cNvPr>
            <p:cNvCxnSpPr>
              <a:cxnSpLocks/>
            </p:cNvCxnSpPr>
            <p:nvPr/>
          </p:nvCxnSpPr>
          <p:spPr>
            <a:xfrm>
              <a:off x="0" y="6093296"/>
              <a:ext cx="12192000" cy="0"/>
            </a:xfrm>
            <a:prstGeom prst="line">
              <a:avLst/>
            </a:prstGeom>
            <a:ln w="38100"/>
          </p:spPr>
          <p:style>
            <a:lnRef idx="1">
              <a:schemeClr val="accent2"/>
            </a:lnRef>
            <a:fillRef idx="0">
              <a:schemeClr val="accent2"/>
            </a:fillRef>
            <a:effectRef idx="0">
              <a:schemeClr val="accent2"/>
            </a:effectRef>
            <a:fontRef idx="minor">
              <a:schemeClr val="tx1"/>
            </a:fontRef>
          </p:style>
        </p:cxnSp>
      </p:grpSp>
    </p:spTree>
    <p:extLst>
      <p:ext uri="{BB962C8B-B14F-4D97-AF65-F5344CB8AC3E}">
        <p14:creationId xmlns:p14="http://schemas.microsoft.com/office/powerpoint/2010/main" val="387328342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71" name="Rectángulo 11">
            <a:extLst>
              <a:ext uri="{FF2B5EF4-FFF2-40B4-BE49-F238E27FC236}">
                <a16:creationId xmlns:a16="http://schemas.microsoft.com/office/drawing/2014/main" id="{6F96B11C-C902-4C1A-95F5-771788C39BFB}"/>
              </a:ext>
            </a:extLst>
          </p:cNvPr>
          <p:cNvSpPr/>
          <p:nvPr/>
        </p:nvSpPr>
        <p:spPr bwMode="auto">
          <a:xfrm>
            <a:off x="0" y="-27384"/>
            <a:ext cx="12192000" cy="432048"/>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defRPr/>
            </a:pPr>
            <a:r>
              <a:rPr lang="es-ES" dirty="0" err="1"/>
              <a:t>Backend</a:t>
            </a:r>
            <a:endParaRPr dirty="0"/>
          </a:p>
        </p:txBody>
      </p:sp>
      <p:sp>
        <p:nvSpPr>
          <p:cNvPr id="8" name="Rectángulo 7">
            <a:extLst>
              <a:ext uri="{FF2B5EF4-FFF2-40B4-BE49-F238E27FC236}">
                <a16:creationId xmlns:a16="http://schemas.microsoft.com/office/drawing/2014/main" id="{8B44FD3D-572B-4E80-BC0E-C9E66294CCB6}"/>
              </a:ext>
            </a:extLst>
          </p:cNvPr>
          <p:cNvSpPr/>
          <p:nvPr/>
        </p:nvSpPr>
        <p:spPr bwMode="auto">
          <a:xfrm>
            <a:off x="983432" y="548680"/>
            <a:ext cx="5904656" cy="584775"/>
          </a:xfrm>
          <a:prstGeom prst="rect">
            <a:avLst/>
          </a:prstGeom>
          <a:noFill/>
        </p:spPr>
        <p:txBody>
          <a:bodyPr wrap="square" lIns="91440" tIns="45720" rIns="91440" bIns="45720">
            <a:spAutoFit/>
          </a:bodyPr>
          <a:lstStyle/>
          <a:p>
            <a:pPr algn="ctr"/>
            <a:r>
              <a:rPr lang="es-ES" sz="3200" b="1" dirty="0">
                <a:ln w="0"/>
                <a:solidFill>
                  <a:schemeClr val="accent2"/>
                </a:solidFill>
              </a:rPr>
              <a:t>Autenticación basada en </a:t>
            </a:r>
            <a:r>
              <a:rPr lang="es-ES" sz="3200" b="1" dirty="0" err="1">
                <a:ln w="0"/>
                <a:solidFill>
                  <a:schemeClr val="accent2"/>
                </a:solidFill>
              </a:rPr>
              <a:t>Token</a:t>
            </a:r>
            <a:endParaRPr lang="es-ES" sz="3200" b="1" cap="none" spc="0" dirty="0">
              <a:ln w="0"/>
              <a:solidFill>
                <a:schemeClr val="accent2"/>
              </a:solidFill>
              <a:effectLst/>
            </a:endParaRPr>
          </a:p>
        </p:txBody>
      </p:sp>
      <p:pic>
        <p:nvPicPr>
          <p:cNvPr id="4" name="Imagen 3"/>
          <p:cNvPicPr>
            <a:picLocks noChangeAspect="1"/>
          </p:cNvPicPr>
          <p:nvPr/>
        </p:nvPicPr>
        <p:blipFill>
          <a:blip r:embed="rId3"/>
          <a:stretch>
            <a:fillRect/>
          </a:stretch>
        </p:blipFill>
        <p:spPr>
          <a:xfrm>
            <a:off x="2483807" y="1325697"/>
            <a:ext cx="7224386" cy="4206605"/>
          </a:xfrm>
          <a:prstGeom prst="rect">
            <a:avLst/>
          </a:prstGeom>
        </p:spPr>
      </p:pic>
      <p:grpSp>
        <p:nvGrpSpPr>
          <p:cNvPr id="9" name="Grupo 8">
            <a:extLst>
              <a:ext uri="{FF2B5EF4-FFF2-40B4-BE49-F238E27FC236}">
                <a16:creationId xmlns:a16="http://schemas.microsoft.com/office/drawing/2014/main" id="{B53CBDCA-4148-4A6F-A5DE-B71360FFB5C6}"/>
              </a:ext>
            </a:extLst>
          </p:cNvPr>
          <p:cNvGrpSpPr/>
          <p:nvPr/>
        </p:nvGrpSpPr>
        <p:grpSpPr>
          <a:xfrm>
            <a:off x="0" y="6048740"/>
            <a:ext cx="12192000" cy="798576"/>
            <a:chOff x="0" y="6048740"/>
            <a:chExt cx="12192000" cy="798576"/>
          </a:xfrm>
        </p:grpSpPr>
        <p:sp>
          <p:nvSpPr>
            <p:cNvPr id="10" name="Rectángulo 6">
              <a:extLst>
                <a:ext uri="{FF2B5EF4-FFF2-40B4-BE49-F238E27FC236}">
                  <a16:creationId xmlns:a16="http://schemas.microsoft.com/office/drawing/2014/main" id="{A2358374-F75A-401A-8B1C-62929CA689D2}"/>
                </a:ext>
              </a:extLst>
            </p:cNvPr>
            <p:cNvSpPr/>
            <p:nvPr/>
          </p:nvSpPr>
          <p:spPr bwMode="auto">
            <a:xfrm>
              <a:off x="0" y="6048740"/>
              <a:ext cx="12192000" cy="798576"/>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defRPr/>
              </a:pPr>
              <a:r>
                <a:rPr lang="es-ES" dirty="0">
                  <a:solidFill>
                    <a:schemeClr val="accent2"/>
                  </a:solidFill>
                </a:rPr>
                <a:t>ITI Core</a:t>
              </a:r>
              <a:endParaRPr dirty="0">
                <a:solidFill>
                  <a:schemeClr val="accent2"/>
                </a:solidFill>
              </a:endParaRPr>
            </a:p>
          </p:txBody>
        </p:sp>
        <p:pic>
          <p:nvPicPr>
            <p:cNvPr id="11" name="Imagen 10">
              <a:extLst>
                <a:ext uri="{FF2B5EF4-FFF2-40B4-BE49-F238E27FC236}">
                  <a16:creationId xmlns:a16="http://schemas.microsoft.com/office/drawing/2014/main" id="{1C8A03A4-C739-4BD5-81B3-6103D66B88F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56240" y="6198447"/>
              <a:ext cx="3696072" cy="499594"/>
            </a:xfrm>
            <a:prstGeom prst="rect">
              <a:avLst/>
            </a:prstGeom>
          </p:spPr>
        </p:pic>
        <p:cxnSp>
          <p:nvCxnSpPr>
            <p:cNvPr id="12" name="Conector recto 11">
              <a:extLst>
                <a:ext uri="{FF2B5EF4-FFF2-40B4-BE49-F238E27FC236}">
                  <a16:creationId xmlns:a16="http://schemas.microsoft.com/office/drawing/2014/main" id="{00F8ED83-82F6-42EA-82E7-53259CBD2B1A}"/>
                </a:ext>
              </a:extLst>
            </p:cNvPr>
            <p:cNvCxnSpPr>
              <a:cxnSpLocks/>
            </p:cNvCxnSpPr>
            <p:nvPr/>
          </p:nvCxnSpPr>
          <p:spPr>
            <a:xfrm>
              <a:off x="0" y="6093296"/>
              <a:ext cx="12192000" cy="0"/>
            </a:xfrm>
            <a:prstGeom prst="line">
              <a:avLst/>
            </a:prstGeom>
            <a:ln w="38100"/>
          </p:spPr>
          <p:style>
            <a:lnRef idx="1">
              <a:schemeClr val="accent2"/>
            </a:lnRef>
            <a:fillRef idx="0">
              <a:schemeClr val="accent2"/>
            </a:fillRef>
            <a:effectRef idx="0">
              <a:schemeClr val="accent2"/>
            </a:effectRef>
            <a:fontRef idx="minor">
              <a:schemeClr val="tx1"/>
            </a:fontRef>
          </p:style>
        </p:cxnSp>
      </p:grpSp>
    </p:spTree>
    <p:extLst>
      <p:ext uri="{BB962C8B-B14F-4D97-AF65-F5344CB8AC3E}">
        <p14:creationId xmlns:p14="http://schemas.microsoft.com/office/powerpoint/2010/main" val="88342318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71" name="Rectángulo 11">
            <a:extLst>
              <a:ext uri="{FF2B5EF4-FFF2-40B4-BE49-F238E27FC236}">
                <a16:creationId xmlns:a16="http://schemas.microsoft.com/office/drawing/2014/main" id="{6F96B11C-C902-4C1A-95F5-771788C39BFB}"/>
              </a:ext>
            </a:extLst>
          </p:cNvPr>
          <p:cNvSpPr/>
          <p:nvPr/>
        </p:nvSpPr>
        <p:spPr bwMode="auto">
          <a:xfrm>
            <a:off x="0" y="-27384"/>
            <a:ext cx="12192000" cy="432048"/>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defRPr/>
            </a:pPr>
            <a:r>
              <a:rPr lang="es-ES" dirty="0" err="1"/>
              <a:t>Backend</a:t>
            </a:r>
            <a:endParaRPr dirty="0"/>
          </a:p>
        </p:txBody>
      </p:sp>
      <p:sp>
        <p:nvSpPr>
          <p:cNvPr id="8" name="Rectángulo 7">
            <a:extLst>
              <a:ext uri="{FF2B5EF4-FFF2-40B4-BE49-F238E27FC236}">
                <a16:creationId xmlns:a16="http://schemas.microsoft.com/office/drawing/2014/main" id="{8B44FD3D-572B-4E80-BC0E-C9E66294CCB6}"/>
              </a:ext>
            </a:extLst>
          </p:cNvPr>
          <p:cNvSpPr/>
          <p:nvPr/>
        </p:nvSpPr>
        <p:spPr bwMode="auto">
          <a:xfrm>
            <a:off x="767408" y="616332"/>
            <a:ext cx="4536504" cy="584775"/>
          </a:xfrm>
          <a:prstGeom prst="rect">
            <a:avLst/>
          </a:prstGeom>
          <a:noFill/>
        </p:spPr>
        <p:txBody>
          <a:bodyPr wrap="square" lIns="91440" tIns="45720" rIns="91440" bIns="45720">
            <a:spAutoFit/>
          </a:bodyPr>
          <a:lstStyle/>
          <a:p>
            <a:pPr algn="ctr"/>
            <a:r>
              <a:rPr lang="es-ES" sz="3200" b="1" dirty="0">
                <a:ln w="0"/>
                <a:solidFill>
                  <a:schemeClr val="accent2"/>
                </a:solidFill>
              </a:rPr>
              <a:t>¿Qué es un </a:t>
            </a:r>
            <a:r>
              <a:rPr lang="es-ES" sz="3200" b="1" dirty="0" err="1">
                <a:ln w="0"/>
                <a:solidFill>
                  <a:schemeClr val="accent2"/>
                </a:solidFill>
              </a:rPr>
              <a:t>token</a:t>
            </a:r>
            <a:r>
              <a:rPr lang="es-ES" sz="3200" b="1" dirty="0">
                <a:ln w="0"/>
                <a:solidFill>
                  <a:schemeClr val="accent2"/>
                </a:solidFill>
              </a:rPr>
              <a:t> JWT?</a:t>
            </a:r>
            <a:endParaRPr lang="es-ES" sz="3200" b="1" cap="none" spc="0" dirty="0">
              <a:ln w="0"/>
              <a:solidFill>
                <a:schemeClr val="accent2"/>
              </a:solidFill>
              <a:effectLst/>
            </a:endParaRPr>
          </a:p>
        </p:txBody>
      </p:sp>
      <p:sp>
        <p:nvSpPr>
          <p:cNvPr id="2" name="Rectángulo 1"/>
          <p:cNvSpPr/>
          <p:nvPr/>
        </p:nvSpPr>
        <p:spPr>
          <a:xfrm>
            <a:off x="881020" y="1412776"/>
            <a:ext cx="3846828" cy="923330"/>
          </a:xfrm>
          <a:prstGeom prst="rect">
            <a:avLst/>
          </a:prstGeom>
        </p:spPr>
        <p:txBody>
          <a:bodyPr wrap="square">
            <a:spAutoFit/>
          </a:bodyPr>
          <a:lstStyle/>
          <a:p>
            <a:r>
              <a:rPr lang="es-ES" dirty="0"/>
              <a:t>JWT </a:t>
            </a:r>
            <a:r>
              <a:rPr lang="es-ES" dirty="0" err="1"/>
              <a:t>Token</a:t>
            </a:r>
            <a:r>
              <a:rPr lang="es-ES" dirty="0"/>
              <a:t> es un estándar que especifica como transferir información de identificación de un usuario</a:t>
            </a:r>
          </a:p>
        </p:txBody>
      </p:sp>
      <p:pic>
        <p:nvPicPr>
          <p:cNvPr id="4" name="Imagen 3"/>
          <p:cNvPicPr>
            <a:picLocks noChangeAspect="1"/>
          </p:cNvPicPr>
          <p:nvPr/>
        </p:nvPicPr>
        <p:blipFill>
          <a:blip r:embed="rId3"/>
          <a:stretch>
            <a:fillRect/>
          </a:stretch>
        </p:blipFill>
        <p:spPr>
          <a:xfrm>
            <a:off x="5868615" y="458815"/>
            <a:ext cx="6206434" cy="5546458"/>
          </a:xfrm>
          <a:prstGeom prst="rect">
            <a:avLst/>
          </a:prstGeom>
        </p:spPr>
      </p:pic>
      <p:sp>
        <p:nvSpPr>
          <p:cNvPr id="10" name="Rectángulo 9"/>
          <p:cNvSpPr/>
          <p:nvPr/>
        </p:nvSpPr>
        <p:spPr bwMode="auto">
          <a:xfrm>
            <a:off x="881020" y="2996952"/>
            <a:ext cx="4278876" cy="646331"/>
          </a:xfrm>
          <a:prstGeom prst="rect">
            <a:avLst/>
          </a:prstGeom>
        </p:spPr>
        <p:txBody>
          <a:bodyPr wrap="square">
            <a:spAutoFit/>
          </a:bodyPr>
          <a:lstStyle/>
          <a:p>
            <a:r>
              <a:rPr lang="es-ES" dirty="0" err="1"/>
              <a:t>Libería</a:t>
            </a:r>
            <a:r>
              <a:rPr lang="es-ES" dirty="0"/>
              <a:t> </a:t>
            </a:r>
            <a:r>
              <a:rPr lang="es-ES" i="1" dirty="0" err="1"/>
              <a:t>System.IdentityModel.Token.Jwt</a:t>
            </a:r>
            <a:r>
              <a:rPr lang="es-ES" dirty="0"/>
              <a:t> integrada en </a:t>
            </a:r>
            <a:r>
              <a:rPr lang="es-ES" dirty="0" err="1"/>
              <a:t>.Net</a:t>
            </a:r>
            <a:endParaRPr lang="es-ES" dirty="0"/>
          </a:p>
        </p:txBody>
      </p:sp>
      <p:grpSp>
        <p:nvGrpSpPr>
          <p:cNvPr id="11" name="Grupo 10">
            <a:extLst>
              <a:ext uri="{FF2B5EF4-FFF2-40B4-BE49-F238E27FC236}">
                <a16:creationId xmlns:a16="http://schemas.microsoft.com/office/drawing/2014/main" id="{0D47E9C5-FB5E-4F14-B413-6E70A1FE07FD}"/>
              </a:ext>
            </a:extLst>
          </p:cNvPr>
          <p:cNvGrpSpPr/>
          <p:nvPr/>
        </p:nvGrpSpPr>
        <p:grpSpPr>
          <a:xfrm>
            <a:off x="0" y="6048740"/>
            <a:ext cx="12192000" cy="798576"/>
            <a:chOff x="0" y="6048740"/>
            <a:chExt cx="12192000" cy="798576"/>
          </a:xfrm>
        </p:grpSpPr>
        <p:sp>
          <p:nvSpPr>
            <p:cNvPr id="12" name="Rectángulo 6">
              <a:extLst>
                <a:ext uri="{FF2B5EF4-FFF2-40B4-BE49-F238E27FC236}">
                  <a16:creationId xmlns:a16="http://schemas.microsoft.com/office/drawing/2014/main" id="{21E30037-17C8-4DBA-A5D9-567AD9E96CB2}"/>
                </a:ext>
              </a:extLst>
            </p:cNvPr>
            <p:cNvSpPr/>
            <p:nvPr/>
          </p:nvSpPr>
          <p:spPr bwMode="auto">
            <a:xfrm>
              <a:off x="0" y="6048740"/>
              <a:ext cx="12192000" cy="798576"/>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defRPr/>
              </a:pPr>
              <a:r>
                <a:rPr lang="es-ES" dirty="0">
                  <a:solidFill>
                    <a:schemeClr val="accent2"/>
                  </a:solidFill>
                </a:rPr>
                <a:t>ITI Core</a:t>
              </a:r>
              <a:endParaRPr dirty="0">
                <a:solidFill>
                  <a:schemeClr val="accent2"/>
                </a:solidFill>
              </a:endParaRPr>
            </a:p>
          </p:txBody>
        </p:sp>
        <p:pic>
          <p:nvPicPr>
            <p:cNvPr id="13" name="Imagen 12">
              <a:extLst>
                <a:ext uri="{FF2B5EF4-FFF2-40B4-BE49-F238E27FC236}">
                  <a16:creationId xmlns:a16="http://schemas.microsoft.com/office/drawing/2014/main" id="{B853272F-F831-4261-8F5C-FEB2801D3D3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56240" y="6198447"/>
              <a:ext cx="3696072" cy="499594"/>
            </a:xfrm>
            <a:prstGeom prst="rect">
              <a:avLst/>
            </a:prstGeom>
          </p:spPr>
        </p:pic>
        <p:cxnSp>
          <p:nvCxnSpPr>
            <p:cNvPr id="14" name="Conector recto 13">
              <a:extLst>
                <a:ext uri="{FF2B5EF4-FFF2-40B4-BE49-F238E27FC236}">
                  <a16:creationId xmlns:a16="http://schemas.microsoft.com/office/drawing/2014/main" id="{E8AF6577-8752-4A2D-8A56-38E628E7FFAF}"/>
                </a:ext>
              </a:extLst>
            </p:cNvPr>
            <p:cNvCxnSpPr>
              <a:cxnSpLocks/>
            </p:cNvCxnSpPr>
            <p:nvPr/>
          </p:nvCxnSpPr>
          <p:spPr>
            <a:xfrm>
              <a:off x="0" y="6093296"/>
              <a:ext cx="12192000" cy="0"/>
            </a:xfrm>
            <a:prstGeom prst="line">
              <a:avLst/>
            </a:prstGeom>
            <a:ln w="38100"/>
          </p:spPr>
          <p:style>
            <a:lnRef idx="1">
              <a:schemeClr val="accent2"/>
            </a:lnRef>
            <a:fillRef idx="0">
              <a:schemeClr val="accent2"/>
            </a:fillRef>
            <a:effectRef idx="0">
              <a:schemeClr val="accent2"/>
            </a:effectRef>
            <a:fontRef idx="minor">
              <a:schemeClr val="tx1"/>
            </a:fontRef>
          </p:style>
        </p:cxnSp>
      </p:grpSp>
    </p:spTree>
    <p:extLst>
      <p:ext uri="{BB962C8B-B14F-4D97-AF65-F5344CB8AC3E}">
        <p14:creationId xmlns:p14="http://schemas.microsoft.com/office/powerpoint/2010/main" val="76331046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71" name="Rectángulo 11">
            <a:extLst>
              <a:ext uri="{FF2B5EF4-FFF2-40B4-BE49-F238E27FC236}">
                <a16:creationId xmlns:a16="http://schemas.microsoft.com/office/drawing/2014/main" id="{6F96B11C-C902-4C1A-95F5-771788C39BFB}"/>
              </a:ext>
            </a:extLst>
          </p:cNvPr>
          <p:cNvSpPr/>
          <p:nvPr/>
        </p:nvSpPr>
        <p:spPr bwMode="auto">
          <a:xfrm>
            <a:off x="0" y="-27384"/>
            <a:ext cx="12192000" cy="432048"/>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defRPr/>
            </a:pPr>
            <a:r>
              <a:rPr lang="es-ES" dirty="0" err="1"/>
              <a:t>Backend</a:t>
            </a:r>
            <a:endParaRPr dirty="0"/>
          </a:p>
        </p:txBody>
      </p:sp>
      <p:sp>
        <p:nvSpPr>
          <p:cNvPr id="8" name="Rectángulo 7">
            <a:extLst>
              <a:ext uri="{FF2B5EF4-FFF2-40B4-BE49-F238E27FC236}">
                <a16:creationId xmlns:a16="http://schemas.microsoft.com/office/drawing/2014/main" id="{8B44FD3D-572B-4E80-BC0E-C9E66294CCB6}"/>
              </a:ext>
            </a:extLst>
          </p:cNvPr>
          <p:cNvSpPr/>
          <p:nvPr/>
        </p:nvSpPr>
        <p:spPr bwMode="auto">
          <a:xfrm>
            <a:off x="767408" y="616332"/>
            <a:ext cx="7848872" cy="584775"/>
          </a:xfrm>
          <a:prstGeom prst="rect">
            <a:avLst/>
          </a:prstGeom>
          <a:noFill/>
        </p:spPr>
        <p:txBody>
          <a:bodyPr wrap="square" lIns="91440" tIns="45720" rIns="91440" bIns="45720">
            <a:spAutoFit/>
          </a:bodyPr>
          <a:lstStyle/>
          <a:p>
            <a:pPr algn="ctr"/>
            <a:r>
              <a:rPr lang="es-ES" sz="3200" b="1" dirty="0">
                <a:ln w="0"/>
                <a:solidFill>
                  <a:schemeClr val="accent2"/>
                </a:solidFill>
              </a:rPr>
              <a:t>Ejemplo de un </a:t>
            </a:r>
            <a:r>
              <a:rPr lang="es-ES" sz="3200" b="1" dirty="0" err="1">
                <a:ln w="0"/>
                <a:solidFill>
                  <a:schemeClr val="accent2"/>
                </a:solidFill>
              </a:rPr>
              <a:t>token</a:t>
            </a:r>
            <a:r>
              <a:rPr lang="es-ES" sz="3200" b="1" dirty="0">
                <a:ln w="0"/>
                <a:solidFill>
                  <a:schemeClr val="accent2"/>
                </a:solidFill>
              </a:rPr>
              <a:t> de autenticación</a:t>
            </a:r>
            <a:endParaRPr lang="es-ES" sz="3200" b="1" cap="none" spc="0" dirty="0">
              <a:ln w="0"/>
              <a:solidFill>
                <a:schemeClr val="accent2"/>
              </a:solidFill>
              <a:effectLst/>
            </a:endParaRPr>
          </a:p>
        </p:txBody>
      </p:sp>
      <p:pic>
        <p:nvPicPr>
          <p:cNvPr id="3" name="Imagen 2"/>
          <p:cNvPicPr>
            <a:picLocks noChangeAspect="1"/>
          </p:cNvPicPr>
          <p:nvPr/>
        </p:nvPicPr>
        <p:blipFill>
          <a:blip r:embed="rId3"/>
          <a:stretch>
            <a:fillRect/>
          </a:stretch>
        </p:blipFill>
        <p:spPr>
          <a:xfrm>
            <a:off x="587415" y="2718694"/>
            <a:ext cx="11364897" cy="1420612"/>
          </a:xfrm>
          <a:prstGeom prst="rect">
            <a:avLst/>
          </a:prstGeom>
        </p:spPr>
      </p:pic>
      <p:grpSp>
        <p:nvGrpSpPr>
          <p:cNvPr id="9" name="Grupo 8">
            <a:extLst>
              <a:ext uri="{FF2B5EF4-FFF2-40B4-BE49-F238E27FC236}">
                <a16:creationId xmlns:a16="http://schemas.microsoft.com/office/drawing/2014/main" id="{F52102D6-1297-42EE-8FAF-CE8A6B5E5E9A}"/>
              </a:ext>
            </a:extLst>
          </p:cNvPr>
          <p:cNvGrpSpPr/>
          <p:nvPr/>
        </p:nvGrpSpPr>
        <p:grpSpPr>
          <a:xfrm>
            <a:off x="0" y="6048740"/>
            <a:ext cx="12192000" cy="798576"/>
            <a:chOff x="0" y="6048740"/>
            <a:chExt cx="12192000" cy="798576"/>
          </a:xfrm>
        </p:grpSpPr>
        <p:sp>
          <p:nvSpPr>
            <p:cNvPr id="10" name="Rectángulo 6">
              <a:extLst>
                <a:ext uri="{FF2B5EF4-FFF2-40B4-BE49-F238E27FC236}">
                  <a16:creationId xmlns:a16="http://schemas.microsoft.com/office/drawing/2014/main" id="{2ACE4555-0FA7-47AA-9BE5-2171C2A6B64D}"/>
                </a:ext>
              </a:extLst>
            </p:cNvPr>
            <p:cNvSpPr/>
            <p:nvPr/>
          </p:nvSpPr>
          <p:spPr bwMode="auto">
            <a:xfrm>
              <a:off x="0" y="6048740"/>
              <a:ext cx="12192000" cy="798576"/>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defRPr/>
              </a:pPr>
              <a:r>
                <a:rPr lang="es-ES" dirty="0">
                  <a:solidFill>
                    <a:schemeClr val="accent2"/>
                  </a:solidFill>
                </a:rPr>
                <a:t>ITI Core</a:t>
              </a:r>
              <a:endParaRPr dirty="0">
                <a:solidFill>
                  <a:schemeClr val="accent2"/>
                </a:solidFill>
              </a:endParaRPr>
            </a:p>
          </p:txBody>
        </p:sp>
        <p:pic>
          <p:nvPicPr>
            <p:cNvPr id="11" name="Imagen 10">
              <a:extLst>
                <a:ext uri="{FF2B5EF4-FFF2-40B4-BE49-F238E27FC236}">
                  <a16:creationId xmlns:a16="http://schemas.microsoft.com/office/drawing/2014/main" id="{91B50C73-6B95-4C1C-899D-7B9575E197B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56240" y="6198447"/>
              <a:ext cx="3696072" cy="499594"/>
            </a:xfrm>
            <a:prstGeom prst="rect">
              <a:avLst/>
            </a:prstGeom>
          </p:spPr>
        </p:pic>
        <p:cxnSp>
          <p:nvCxnSpPr>
            <p:cNvPr id="12" name="Conector recto 11">
              <a:extLst>
                <a:ext uri="{FF2B5EF4-FFF2-40B4-BE49-F238E27FC236}">
                  <a16:creationId xmlns:a16="http://schemas.microsoft.com/office/drawing/2014/main" id="{1B131485-EFB0-4209-B9DF-2C8ECCA96AB5}"/>
                </a:ext>
              </a:extLst>
            </p:cNvPr>
            <p:cNvCxnSpPr>
              <a:cxnSpLocks/>
            </p:cNvCxnSpPr>
            <p:nvPr/>
          </p:nvCxnSpPr>
          <p:spPr>
            <a:xfrm>
              <a:off x="0" y="6093296"/>
              <a:ext cx="12192000" cy="0"/>
            </a:xfrm>
            <a:prstGeom prst="line">
              <a:avLst/>
            </a:prstGeom>
            <a:ln w="38100"/>
          </p:spPr>
          <p:style>
            <a:lnRef idx="1">
              <a:schemeClr val="accent2"/>
            </a:lnRef>
            <a:fillRef idx="0">
              <a:schemeClr val="accent2"/>
            </a:fillRef>
            <a:effectRef idx="0">
              <a:schemeClr val="accent2"/>
            </a:effectRef>
            <a:fontRef idx="minor">
              <a:schemeClr val="tx1"/>
            </a:fontRef>
          </p:style>
        </p:cxnSp>
      </p:grpSp>
    </p:spTree>
    <p:extLst>
      <p:ext uri="{BB962C8B-B14F-4D97-AF65-F5344CB8AC3E}">
        <p14:creationId xmlns:p14="http://schemas.microsoft.com/office/powerpoint/2010/main" val="80224816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71" name="Rectángulo 11">
            <a:extLst>
              <a:ext uri="{FF2B5EF4-FFF2-40B4-BE49-F238E27FC236}">
                <a16:creationId xmlns:a16="http://schemas.microsoft.com/office/drawing/2014/main" id="{6F96B11C-C902-4C1A-95F5-771788C39BFB}"/>
              </a:ext>
            </a:extLst>
          </p:cNvPr>
          <p:cNvSpPr/>
          <p:nvPr/>
        </p:nvSpPr>
        <p:spPr bwMode="auto">
          <a:xfrm>
            <a:off x="0" y="-27384"/>
            <a:ext cx="12192000" cy="432048"/>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defRPr/>
            </a:pPr>
            <a:r>
              <a:rPr lang="es-ES" dirty="0" err="1"/>
              <a:t>Backend</a:t>
            </a:r>
            <a:endParaRPr dirty="0"/>
          </a:p>
        </p:txBody>
      </p:sp>
      <p:sp>
        <p:nvSpPr>
          <p:cNvPr id="8" name="Rectángulo 7">
            <a:extLst>
              <a:ext uri="{FF2B5EF4-FFF2-40B4-BE49-F238E27FC236}">
                <a16:creationId xmlns:a16="http://schemas.microsoft.com/office/drawing/2014/main" id="{8B44FD3D-572B-4E80-BC0E-C9E66294CCB6}"/>
              </a:ext>
            </a:extLst>
          </p:cNvPr>
          <p:cNvSpPr/>
          <p:nvPr/>
        </p:nvSpPr>
        <p:spPr bwMode="auto">
          <a:xfrm>
            <a:off x="767408" y="616332"/>
            <a:ext cx="7848872" cy="584775"/>
          </a:xfrm>
          <a:prstGeom prst="rect">
            <a:avLst/>
          </a:prstGeom>
          <a:noFill/>
        </p:spPr>
        <p:txBody>
          <a:bodyPr wrap="square" lIns="91440" tIns="45720" rIns="91440" bIns="45720">
            <a:spAutoFit/>
          </a:bodyPr>
          <a:lstStyle/>
          <a:p>
            <a:pPr algn="ctr"/>
            <a:r>
              <a:rPr lang="es-ES" sz="3200" b="1" dirty="0">
                <a:ln w="0"/>
                <a:solidFill>
                  <a:schemeClr val="accent2"/>
                </a:solidFill>
              </a:rPr>
              <a:t>Configuración del API con autenticación</a:t>
            </a:r>
            <a:endParaRPr lang="es-ES" sz="3200" b="1" cap="none" spc="0" dirty="0">
              <a:ln w="0"/>
              <a:solidFill>
                <a:schemeClr val="accent2"/>
              </a:solidFill>
              <a:effectLst/>
            </a:endParaRPr>
          </a:p>
        </p:txBody>
      </p:sp>
      <p:pic>
        <p:nvPicPr>
          <p:cNvPr id="2" name="Imagen 1"/>
          <p:cNvPicPr>
            <a:picLocks noChangeAspect="1"/>
          </p:cNvPicPr>
          <p:nvPr/>
        </p:nvPicPr>
        <p:blipFill>
          <a:blip r:embed="rId3"/>
          <a:stretch>
            <a:fillRect/>
          </a:stretch>
        </p:blipFill>
        <p:spPr>
          <a:xfrm>
            <a:off x="1974765" y="1386867"/>
            <a:ext cx="7083890" cy="4439072"/>
          </a:xfrm>
          <a:prstGeom prst="rect">
            <a:avLst/>
          </a:prstGeom>
        </p:spPr>
      </p:pic>
      <p:grpSp>
        <p:nvGrpSpPr>
          <p:cNvPr id="9" name="Grupo 8">
            <a:extLst>
              <a:ext uri="{FF2B5EF4-FFF2-40B4-BE49-F238E27FC236}">
                <a16:creationId xmlns:a16="http://schemas.microsoft.com/office/drawing/2014/main" id="{557F5B96-AB38-4979-94C0-576F1843C205}"/>
              </a:ext>
            </a:extLst>
          </p:cNvPr>
          <p:cNvGrpSpPr/>
          <p:nvPr/>
        </p:nvGrpSpPr>
        <p:grpSpPr>
          <a:xfrm>
            <a:off x="0" y="6048740"/>
            <a:ext cx="12192000" cy="798576"/>
            <a:chOff x="0" y="6048740"/>
            <a:chExt cx="12192000" cy="798576"/>
          </a:xfrm>
        </p:grpSpPr>
        <p:sp>
          <p:nvSpPr>
            <p:cNvPr id="10" name="Rectángulo 6">
              <a:extLst>
                <a:ext uri="{FF2B5EF4-FFF2-40B4-BE49-F238E27FC236}">
                  <a16:creationId xmlns:a16="http://schemas.microsoft.com/office/drawing/2014/main" id="{3D2F0F20-77DD-44A5-9947-E579C6B9BA2E}"/>
                </a:ext>
              </a:extLst>
            </p:cNvPr>
            <p:cNvSpPr/>
            <p:nvPr/>
          </p:nvSpPr>
          <p:spPr bwMode="auto">
            <a:xfrm>
              <a:off x="0" y="6048740"/>
              <a:ext cx="12192000" cy="798576"/>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defRPr/>
              </a:pPr>
              <a:r>
                <a:rPr lang="es-ES" dirty="0">
                  <a:solidFill>
                    <a:schemeClr val="accent2"/>
                  </a:solidFill>
                </a:rPr>
                <a:t>ITI Core</a:t>
              </a:r>
              <a:endParaRPr dirty="0">
                <a:solidFill>
                  <a:schemeClr val="accent2"/>
                </a:solidFill>
              </a:endParaRPr>
            </a:p>
          </p:txBody>
        </p:sp>
        <p:pic>
          <p:nvPicPr>
            <p:cNvPr id="11" name="Imagen 10">
              <a:extLst>
                <a:ext uri="{FF2B5EF4-FFF2-40B4-BE49-F238E27FC236}">
                  <a16:creationId xmlns:a16="http://schemas.microsoft.com/office/drawing/2014/main" id="{9890A20E-AFD2-435A-B57A-4C89D62578D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56240" y="6198447"/>
              <a:ext cx="3696072" cy="499594"/>
            </a:xfrm>
            <a:prstGeom prst="rect">
              <a:avLst/>
            </a:prstGeom>
          </p:spPr>
        </p:pic>
        <p:cxnSp>
          <p:nvCxnSpPr>
            <p:cNvPr id="12" name="Conector recto 11">
              <a:extLst>
                <a:ext uri="{FF2B5EF4-FFF2-40B4-BE49-F238E27FC236}">
                  <a16:creationId xmlns:a16="http://schemas.microsoft.com/office/drawing/2014/main" id="{BA7715BF-B220-43AF-9464-FFBEF69F34E9}"/>
                </a:ext>
              </a:extLst>
            </p:cNvPr>
            <p:cNvCxnSpPr>
              <a:cxnSpLocks/>
            </p:cNvCxnSpPr>
            <p:nvPr/>
          </p:nvCxnSpPr>
          <p:spPr>
            <a:xfrm>
              <a:off x="0" y="6093296"/>
              <a:ext cx="12192000" cy="0"/>
            </a:xfrm>
            <a:prstGeom prst="line">
              <a:avLst/>
            </a:prstGeom>
            <a:ln w="38100"/>
          </p:spPr>
          <p:style>
            <a:lnRef idx="1">
              <a:schemeClr val="accent2"/>
            </a:lnRef>
            <a:fillRef idx="0">
              <a:schemeClr val="accent2"/>
            </a:fillRef>
            <a:effectRef idx="0">
              <a:schemeClr val="accent2"/>
            </a:effectRef>
            <a:fontRef idx="minor">
              <a:schemeClr val="tx1"/>
            </a:fontRef>
          </p:style>
        </p:cxnSp>
      </p:grpSp>
    </p:spTree>
    <p:extLst>
      <p:ext uri="{BB962C8B-B14F-4D97-AF65-F5344CB8AC3E}">
        <p14:creationId xmlns:p14="http://schemas.microsoft.com/office/powerpoint/2010/main" val="154041621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71" name="Rectángulo 11">
            <a:extLst>
              <a:ext uri="{FF2B5EF4-FFF2-40B4-BE49-F238E27FC236}">
                <a16:creationId xmlns:a16="http://schemas.microsoft.com/office/drawing/2014/main" id="{6F96B11C-C902-4C1A-95F5-771788C39BFB}"/>
              </a:ext>
            </a:extLst>
          </p:cNvPr>
          <p:cNvSpPr/>
          <p:nvPr/>
        </p:nvSpPr>
        <p:spPr bwMode="auto">
          <a:xfrm>
            <a:off x="0" y="-27384"/>
            <a:ext cx="12192000" cy="432048"/>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defRPr/>
            </a:pPr>
            <a:r>
              <a:rPr lang="es-ES" dirty="0" err="1"/>
              <a:t>Backend</a:t>
            </a:r>
            <a:endParaRPr dirty="0"/>
          </a:p>
        </p:txBody>
      </p:sp>
      <p:sp>
        <p:nvSpPr>
          <p:cNvPr id="8" name="Rectángulo 7">
            <a:extLst>
              <a:ext uri="{FF2B5EF4-FFF2-40B4-BE49-F238E27FC236}">
                <a16:creationId xmlns:a16="http://schemas.microsoft.com/office/drawing/2014/main" id="{8B44FD3D-572B-4E80-BC0E-C9E66294CCB6}"/>
              </a:ext>
            </a:extLst>
          </p:cNvPr>
          <p:cNvSpPr/>
          <p:nvPr/>
        </p:nvSpPr>
        <p:spPr bwMode="auto">
          <a:xfrm>
            <a:off x="767408" y="616332"/>
            <a:ext cx="7848872" cy="584775"/>
          </a:xfrm>
          <a:prstGeom prst="rect">
            <a:avLst/>
          </a:prstGeom>
          <a:noFill/>
        </p:spPr>
        <p:txBody>
          <a:bodyPr wrap="square" lIns="91440" tIns="45720" rIns="91440" bIns="45720">
            <a:spAutoFit/>
          </a:bodyPr>
          <a:lstStyle/>
          <a:p>
            <a:pPr algn="ctr"/>
            <a:r>
              <a:rPr lang="es-ES" sz="3200" b="1" dirty="0">
                <a:ln w="0"/>
                <a:solidFill>
                  <a:schemeClr val="accent2"/>
                </a:solidFill>
              </a:rPr>
              <a:t>Configuración del API con autenticación</a:t>
            </a:r>
            <a:endParaRPr lang="es-ES" sz="3200" b="1" cap="none" spc="0" dirty="0">
              <a:ln w="0"/>
              <a:solidFill>
                <a:schemeClr val="accent2"/>
              </a:solidFill>
              <a:effectLst/>
            </a:endParaRPr>
          </a:p>
        </p:txBody>
      </p:sp>
      <p:pic>
        <p:nvPicPr>
          <p:cNvPr id="3" name="Imagen 2"/>
          <p:cNvPicPr>
            <a:picLocks noChangeAspect="1"/>
          </p:cNvPicPr>
          <p:nvPr/>
        </p:nvPicPr>
        <p:blipFill>
          <a:blip r:embed="rId2"/>
          <a:stretch>
            <a:fillRect/>
          </a:stretch>
        </p:blipFill>
        <p:spPr>
          <a:xfrm>
            <a:off x="1775520" y="1339557"/>
            <a:ext cx="8116003" cy="4465707"/>
          </a:xfrm>
          <a:prstGeom prst="rect">
            <a:avLst/>
          </a:prstGeom>
        </p:spPr>
      </p:pic>
      <p:grpSp>
        <p:nvGrpSpPr>
          <p:cNvPr id="9" name="Grupo 8">
            <a:extLst>
              <a:ext uri="{FF2B5EF4-FFF2-40B4-BE49-F238E27FC236}">
                <a16:creationId xmlns:a16="http://schemas.microsoft.com/office/drawing/2014/main" id="{18F17A2E-E772-4294-A272-279A23D83227}"/>
              </a:ext>
            </a:extLst>
          </p:cNvPr>
          <p:cNvGrpSpPr/>
          <p:nvPr/>
        </p:nvGrpSpPr>
        <p:grpSpPr>
          <a:xfrm>
            <a:off x="0" y="6048740"/>
            <a:ext cx="12192000" cy="798576"/>
            <a:chOff x="0" y="6048740"/>
            <a:chExt cx="12192000" cy="798576"/>
          </a:xfrm>
        </p:grpSpPr>
        <p:sp>
          <p:nvSpPr>
            <p:cNvPr id="10" name="Rectángulo 6">
              <a:extLst>
                <a:ext uri="{FF2B5EF4-FFF2-40B4-BE49-F238E27FC236}">
                  <a16:creationId xmlns:a16="http://schemas.microsoft.com/office/drawing/2014/main" id="{705C325C-7453-482C-8F8B-2C286F554E74}"/>
                </a:ext>
              </a:extLst>
            </p:cNvPr>
            <p:cNvSpPr/>
            <p:nvPr/>
          </p:nvSpPr>
          <p:spPr bwMode="auto">
            <a:xfrm>
              <a:off x="0" y="6048740"/>
              <a:ext cx="12192000" cy="798576"/>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defRPr/>
              </a:pPr>
              <a:r>
                <a:rPr lang="es-ES" dirty="0">
                  <a:solidFill>
                    <a:schemeClr val="accent2"/>
                  </a:solidFill>
                </a:rPr>
                <a:t>ITI Core</a:t>
              </a:r>
              <a:endParaRPr dirty="0">
                <a:solidFill>
                  <a:schemeClr val="accent2"/>
                </a:solidFill>
              </a:endParaRPr>
            </a:p>
          </p:txBody>
        </p:sp>
        <p:pic>
          <p:nvPicPr>
            <p:cNvPr id="11" name="Imagen 10">
              <a:extLst>
                <a:ext uri="{FF2B5EF4-FFF2-40B4-BE49-F238E27FC236}">
                  <a16:creationId xmlns:a16="http://schemas.microsoft.com/office/drawing/2014/main" id="{665067BC-0A52-4779-9F39-2122B26935B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56240" y="6198447"/>
              <a:ext cx="3696072" cy="499594"/>
            </a:xfrm>
            <a:prstGeom prst="rect">
              <a:avLst/>
            </a:prstGeom>
          </p:spPr>
        </p:pic>
        <p:cxnSp>
          <p:nvCxnSpPr>
            <p:cNvPr id="12" name="Conector recto 11">
              <a:extLst>
                <a:ext uri="{FF2B5EF4-FFF2-40B4-BE49-F238E27FC236}">
                  <a16:creationId xmlns:a16="http://schemas.microsoft.com/office/drawing/2014/main" id="{FF84522B-9D3D-4979-8444-AEF4FC6E6A39}"/>
                </a:ext>
              </a:extLst>
            </p:cNvPr>
            <p:cNvCxnSpPr>
              <a:cxnSpLocks/>
            </p:cNvCxnSpPr>
            <p:nvPr/>
          </p:nvCxnSpPr>
          <p:spPr>
            <a:xfrm>
              <a:off x="0" y="6093296"/>
              <a:ext cx="12192000" cy="0"/>
            </a:xfrm>
            <a:prstGeom prst="line">
              <a:avLst/>
            </a:prstGeom>
            <a:ln w="38100"/>
          </p:spPr>
          <p:style>
            <a:lnRef idx="1">
              <a:schemeClr val="accent2"/>
            </a:lnRef>
            <a:fillRef idx="0">
              <a:schemeClr val="accent2"/>
            </a:fillRef>
            <a:effectRef idx="0">
              <a:schemeClr val="accent2"/>
            </a:effectRef>
            <a:fontRef idx="minor">
              <a:schemeClr val="tx1"/>
            </a:fontRef>
          </p:style>
        </p:cxnSp>
      </p:grpSp>
    </p:spTree>
    <p:extLst>
      <p:ext uri="{BB962C8B-B14F-4D97-AF65-F5344CB8AC3E}">
        <p14:creationId xmlns:p14="http://schemas.microsoft.com/office/powerpoint/2010/main" val="417642965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71" name="Rectángulo 11">
            <a:extLst>
              <a:ext uri="{FF2B5EF4-FFF2-40B4-BE49-F238E27FC236}">
                <a16:creationId xmlns:a16="http://schemas.microsoft.com/office/drawing/2014/main" id="{6F96B11C-C902-4C1A-95F5-771788C39BFB}"/>
              </a:ext>
            </a:extLst>
          </p:cNvPr>
          <p:cNvSpPr/>
          <p:nvPr/>
        </p:nvSpPr>
        <p:spPr bwMode="auto">
          <a:xfrm>
            <a:off x="0" y="-27384"/>
            <a:ext cx="12192000" cy="432048"/>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defRPr/>
            </a:pPr>
            <a:r>
              <a:rPr lang="es-ES" dirty="0" err="1"/>
              <a:t>Backend</a:t>
            </a:r>
            <a:endParaRPr dirty="0"/>
          </a:p>
        </p:txBody>
      </p:sp>
      <p:sp>
        <p:nvSpPr>
          <p:cNvPr id="8" name="Rectángulo 7">
            <a:extLst>
              <a:ext uri="{FF2B5EF4-FFF2-40B4-BE49-F238E27FC236}">
                <a16:creationId xmlns:a16="http://schemas.microsoft.com/office/drawing/2014/main" id="{8B44FD3D-572B-4E80-BC0E-C9E66294CCB6}"/>
              </a:ext>
            </a:extLst>
          </p:cNvPr>
          <p:cNvSpPr/>
          <p:nvPr/>
        </p:nvSpPr>
        <p:spPr bwMode="auto">
          <a:xfrm>
            <a:off x="767408" y="616332"/>
            <a:ext cx="9001000" cy="584775"/>
          </a:xfrm>
          <a:prstGeom prst="rect">
            <a:avLst/>
          </a:prstGeom>
          <a:noFill/>
        </p:spPr>
        <p:txBody>
          <a:bodyPr wrap="square" lIns="91440" tIns="45720" rIns="91440" bIns="45720">
            <a:spAutoFit/>
          </a:bodyPr>
          <a:lstStyle/>
          <a:p>
            <a:pPr algn="ctr"/>
            <a:r>
              <a:rPr lang="es-ES" sz="3200" b="1" dirty="0">
                <a:ln w="0"/>
                <a:solidFill>
                  <a:schemeClr val="accent2"/>
                </a:solidFill>
              </a:rPr>
              <a:t>Ejemplo de solicitud de recurso sin autorización</a:t>
            </a:r>
            <a:endParaRPr lang="es-ES" sz="3200" b="1" cap="none" spc="0" dirty="0">
              <a:ln w="0"/>
              <a:solidFill>
                <a:schemeClr val="accent2"/>
              </a:solidFill>
              <a:effectLst/>
            </a:endParaRPr>
          </a:p>
        </p:txBody>
      </p:sp>
      <p:pic>
        <p:nvPicPr>
          <p:cNvPr id="2" name="Imagen 1"/>
          <p:cNvPicPr>
            <a:picLocks noChangeAspect="1"/>
          </p:cNvPicPr>
          <p:nvPr/>
        </p:nvPicPr>
        <p:blipFill>
          <a:blip r:embed="rId2"/>
          <a:stretch>
            <a:fillRect/>
          </a:stretch>
        </p:blipFill>
        <p:spPr>
          <a:xfrm>
            <a:off x="1206688" y="1401249"/>
            <a:ext cx="9251482" cy="685859"/>
          </a:xfrm>
          <a:prstGeom prst="rect">
            <a:avLst/>
          </a:prstGeom>
        </p:spPr>
      </p:pic>
      <p:pic>
        <p:nvPicPr>
          <p:cNvPr id="4" name="Imagen 3"/>
          <p:cNvPicPr>
            <a:picLocks noChangeAspect="1"/>
          </p:cNvPicPr>
          <p:nvPr/>
        </p:nvPicPr>
        <p:blipFill>
          <a:blip r:embed="rId3"/>
          <a:stretch>
            <a:fillRect/>
          </a:stretch>
        </p:blipFill>
        <p:spPr>
          <a:xfrm>
            <a:off x="1271464" y="2314176"/>
            <a:ext cx="9121930" cy="2850127"/>
          </a:xfrm>
          <a:prstGeom prst="rect">
            <a:avLst/>
          </a:prstGeom>
        </p:spPr>
      </p:pic>
      <p:grpSp>
        <p:nvGrpSpPr>
          <p:cNvPr id="9" name="Grupo 8">
            <a:extLst>
              <a:ext uri="{FF2B5EF4-FFF2-40B4-BE49-F238E27FC236}">
                <a16:creationId xmlns:a16="http://schemas.microsoft.com/office/drawing/2014/main" id="{1F56F7B2-80E5-456F-AABA-15452E5D2715}"/>
              </a:ext>
            </a:extLst>
          </p:cNvPr>
          <p:cNvGrpSpPr/>
          <p:nvPr/>
        </p:nvGrpSpPr>
        <p:grpSpPr>
          <a:xfrm>
            <a:off x="0" y="6048740"/>
            <a:ext cx="12192000" cy="798576"/>
            <a:chOff x="0" y="6048740"/>
            <a:chExt cx="12192000" cy="798576"/>
          </a:xfrm>
        </p:grpSpPr>
        <p:sp>
          <p:nvSpPr>
            <p:cNvPr id="10" name="Rectángulo 6">
              <a:extLst>
                <a:ext uri="{FF2B5EF4-FFF2-40B4-BE49-F238E27FC236}">
                  <a16:creationId xmlns:a16="http://schemas.microsoft.com/office/drawing/2014/main" id="{8BD453E4-F5C4-4C29-9140-861A54EAD512}"/>
                </a:ext>
              </a:extLst>
            </p:cNvPr>
            <p:cNvSpPr/>
            <p:nvPr/>
          </p:nvSpPr>
          <p:spPr bwMode="auto">
            <a:xfrm>
              <a:off x="0" y="6048740"/>
              <a:ext cx="12192000" cy="798576"/>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defRPr/>
              </a:pPr>
              <a:r>
                <a:rPr lang="es-ES" dirty="0">
                  <a:solidFill>
                    <a:schemeClr val="accent2"/>
                  </a:solidFill>
                </a:rPr>
                <a:t>ITI Core</a:t>
              </a:r>
              <a:endParaRPr dirty="0">
                <a:solidFill>
                  <a:schemeClr val="accent2"/>
                </a:solidFill>
              </a:endParaRPr>
            </a:p>
          </p:txBody>
        </p:sp>
        <p:pic>
          <p:nvPicPr>
            <p:cNvPr id="11" name="Imagen 10">
              <a:extLst>
                <a:ext uri="{FF2B5EF4-FFF2-40B4-BE49-F238E27FC236}">
                  <a16:creationId xmlns:a16="http://schemas.microsoft.com/office/drawing/2014/main" id="{5FA90E2A-8668-4548-B302-64EEF26BCD8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56240" y="6198447"/>
              <a:ext cx="3696072" cy="499594"/>
            </a:xfrm>
            <a:prstGeom prst="rect">
              <a:avLst/>
            </a:prstGeom>
          </p:spPr>
        </p:pic>
        <p:cxnSp>
          <p:nvCxnSpPr>
            <p:cNvPr id="12" name="Conector recto 11">
              <a:extLst>
                <a:ext uri="{FF2B5EF4-FFF2-40B4-BE49-F238E27FC236}">
                  <a16:creationId xmlns:a16="http://schemas.microsoft.com/office/drawing/2014/main" id="{32DDEF5E-6119-4637-B808-770AADFABFB2}"/>
                </a:ext>
              </a:extLst>
            </p:cNvPr>
            <p:cNvCxnSpPr>
              <a:cxnSpLocks/>
            </p:cNvCxnSpPr>
            <p:nvPr/>
          </p:nvCxnSpPr>
          <p:spPr>
            <a:xfrm>
              <a:off x="0" y="6093296"/>
              <a:ext cx="12192000" cy="0"/>
            </a:xfrm>
            <a:prstGeom prst="line">
              <a:avLst/>
            </a:prstGeom>
            <a:ln w="38100"/>
          </p:spPr>
          <p:style>
            <a:lnRef idx="1">
              <a:schemeClr val="accent2"/>
            </a:lnRef>
            <a:fillRef idx="0">
              <a:schemeClr val="accent2"/>
            </a:fillRef>
            <a:effectRef idx="0">
              <a:schemeClr val="accent2"/>
            </a:effectRef>
            <a:fontRef idx="minor">
              <a:schemeClr val="tx1"/>
            </a:fontRef>
          </p:style>
        </p:cxnSp>
      </p:grpSp>
    </p:spTree>
    <p:extLst>
      <p:ext uri="{BB962C8B-B14F-4D97-AF65-F5344CB8AC3E}">
        <p14:creationId xmlns:p14="http://schemas.microsoft.com/office/powerpoint/2010/main" val="17410930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71" name="Rectángulo 11">
            <a:extLst>
              <a:ext uri="{FF2B5EF4-FFF2-40B4-BE49-F238E27FC236}">
                <a16:creationId xmlns:a16="http://schemas.microsoft.com/office/drawing/2014/main" id="{6F96B11C-C902-4C1A-95F5-771788C39BFB}"/>
              </a:ext>
            </a:extLst>
          </p:cNvPr>
          <p:cNvSpPr/>
          <p:nvPr/>
        </p:nvSpPr>
        <p:spPr bwMode="auto">
          <a:xfrm>
            <a:off x="0" y="-27384"/>
            <a:ext cx="12192000" cy="432048"/>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defRPr/>
            </a:pPr>
            <a:r>
              <a:rPr lang="es-ES" dirty="0" err="1"/>
              <a:t>Backend</a:t>
            </a:r>
            <a:endParaRPr dirty="0"/>
          </a:p>
        </p:txBody>
      </p:sp>
      <p:sp>
        <p:nvSpPr>
          <p:cNvPr id="8" name="Rectángulo 7">
            <a:extLst>
              <a:ext uri="{FF2B5EF4-FFF2-40B4-BE49-F238E27FC236}">
                <a16:creationId xmlns:a16="http://schemas.microsoft.com/office/drawing/2014/main" id="{8B44FD3D-572B-4E80-BC0E-C9E66294CCB6}"/>
              </a:ext>
            </a:extLst>
          </p:cNvPr>
          <p:cNvSpPr/>
          <p:nvPr/>
        </p:nvSpPr>
        <p:spPr bwMode="auto">
          <a:xfrm>
            <a:off x="767408" y="548680"/>
            <a:ext cx="9001000" cy="584775"/>
          </a:xfrm>
          <a:prstGeom prst="rect">
            <a:avLst/>
          </a:prstGeom>
          <a:noFill/>
        </p:spPr>
        <p:txBody>
          <a:bodyPr wrap="square" lIns="91440" tIns="45720" rIns="91440" bIns="45720">
            <a:spAutoFit/>
          </a:bodyPr>
          <a:lstStyle/>
          <a:p>
            <a:pPr algn="ctr"/>
            <a:r>
              <a:rPr lang="es-ES" sz="3200" b="1" dirty="0">
                <a:ln w="0"/>
                <a:solidFill>
                  <a:schemeClr val="accent2"/>
                </a:solidFill>
              </a:rPr>
              <a:t>Ejemplo de solicitud de recurso con autorización</a:t>
            </a:r>
            <a:endParaRPr lang="es-ES" sz="3200" b="1" cap="none" spc="0" dirty="0">
              <a:ln w="0"/>
              <a:solidFill>
                <a:schemeClr val="accent2"/>
              </a:solidFill>
              <a:effectLst/>
            </a:endParaRPr>
          </a:p>
        </p:txBody>
      </p:sp>
      <p:pic>
        <p:nvPicPr>
          <p:cNvPr id="9" name="Imagen 8"/>
          <p:cNvPicPr>
            <a:picLocks noChangeAspect="1"/>
          </p:cNvPicPr>
          <p:nvPr/>
        </p:nvPicPr>
        <p:blipFill>
          <a:blip r:embed="rId2"/>
          <a:stretch>
            <a:fillRect/>
          </a:stretch>
        </p:blipFill>
        <p:spPr>
          <a:xfrm>
            <a:off x="479376" y="1570043"/>
            <a:ext cx="9048288" cy="4134556"/>
          </a:xfrm>
          <a:prstGeom prst="rect">
            <a:avLst/>
          </a:prstGeom>
        </p:spPr>
      </p:pic>
      <p:pic>
        <p:nvPicPr>
          <p:cNvPr id="3" name="Imagen 2"/>
          <p:cNvPicPr>
            <a:picLocks noChangeAspect="1"/>
          </p:cNvPicPr>
          <p:nvPr/>
        </p:nvPicPr>
        <p:blipFill>
          <a:blip r:embed="rId3"/>
          <a:stretch>
            <a:fillRect/>
          </a:stretch>
        </p:blipFill>
        <p:spPr>
          <a:xfrm>
            <a:off x="4655840" y="1215218"/>
            <a:ext cx="6918698" cy="1607258"/>
          </a:xfrm>
          <a:prstGeom prst="rect">
            <a:avLst/>
          </a:prstGeom>
        </p:spPr>
      </p:pic>
      <p:grpSp>
        <p:nvGrpSpPr>
          <p:cNvPr id="10" name="Grupo 9">
            <a:extLst>
              <a:ext uri="{FF2B5EF4-FFF2-40B4-BE49-F238E27FC236}">
                <a16:creationId xmlns:a16="http://schemas.microsoft.com/office/drawing/2014/main" id="{74BF0049-D6C1-44C9-B933-082EE9544448}"/>
              </a:ext>
            </a:extLst>
          </p:cNvPr>
          <p:cNvGrpSpPr/>
          <p:nvPr/>
        </p:nvGrpSpPr>
        <p:grpSpPr>
          <a:xfrm>
            <a:off x="0" y="6048740"/>
            <a:ext cx="12192000" cy="798576"/>
            <a:chOff x="0" y="6048740"/>
            <a:chExt cx="12192000" cy="798576"/>
          </a:xfrm>
        </p:grpSpPr>
        <p:sp>
          <p:nvSpPr>
            <p:cNvPr id="11" name="Rectángulo 6">
              <a:extLst>
                <a:ext uri="{FF2B5EF4-FFF2-40B4-BE49-F238E27FC236}">
                  <a16:creationId xmlns:a16="http://schemas.microsoft.com/office/drawing/2014/main" id="{A6C57F3C-B776-438A-8882-8B10EA33CC0D}"/>
                </a:ext>
              </a:extLst>
            </p:cNvPr>
            <p:cNvSpPr/>
            <p:nvPr/>
          </p:nvSpPr>
          <p:spPr bwMode="auto">
            <a:xfrm>
              <a:off x="0" y="6048740"/>
              <a:ext cx="12192000" cy="798576"/>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defRPr/>
              </a:pPr>
              <a:r>
                <a:rPr lang="es-ES" dirty="0">
                  <a:solidFill>
                    <a:schemeClr val="accent2"/>
                  </a:solidFill>
                </a:rPr>
                <a:t>ITI Core</a:t>
              </a:r>
              <a:endParaRPr dirty="0">
                <a:solidFill>
                  <a:schemeClr val="accent2"/>
                </a:solidFill>
              </a:endParaRPr>
            </a:p>
          </p:txBody>
        </p:sp>
        <p:pic>
          <p:nvPicPr>
            <p:cNvPr id="12" name="Imagen 11">
              <a:extLst>
                <a:ext uri="{FF2B5EF4-FFF2-40B4-BE49-F238E27FC236}">
                  <a16:creationId xmlns:a16="http://schemas.microsoft.com/office/drawing/2014/main" id="{8445C1F4-AD90-4D34-83FF-41EF4336B5E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56240" y="6198447"/>
              <a:ext cx="3696072" cy="499594"/>
            </a:xfrm>
            <a:prstGeom prst="rect">
              <a:avLst/>
            </a:prstGeom>
          </p:spPr>
        </p:pic>
        <p:cxnSp>
          <p:nvCxnSpPr>
            <p:cNvPr id="13" name="Conector recto 12">
              <a:extLst>
                <a:ext uri="{FF2B5EF4-FFF2-40B4-BE49-F238E27FC236}">
                  <a16:creationId xmlns:a16="http://schemas.microsoft.com/office/drawing/2014/main" id="{A03178A2-6EB8-4CA5-947F-E33A87485FF0}"/>
                </a:ext>
              </a:extLst>
            </p:cNvPr>
            <p:cNvCxnSpPr>
              <a:cxnSpLocks/>
            </p:cNvCxnSpPr>
            <p:nvPr/>
          </p:nvCxnSpPr>
          <p:spPr>
            <a:xfrm>
              <a:off x="0" y="6093296"/>
              <a:ext cx="12192000" cy="0"/>
            </a:xfrm>
            <a:prstGeom prst="line">
              <a:avLst/>
            </a:prstGeom>
            <a:ln w="38100"/>
          </p:spPr>
          <p:style>
            <a:lnRef idx="1">
              <a:schemeClr val="accent2"/>
            </a:lnRef>
            <a:fillRef idx="0">
              <a:schemeClr val="accent2"/>
            </a:fillRef>
            <a:effectRef idx="0">
              <a:schemeClr val="accent2"/>
            </a:effectRef>
            <a:fontRef idx="minor">
              <a:schemeClr val="tx1"/>
            </a:fontRef>
          </p:style>
        </p:cxnSp>
      </p:grpSp>
    </p:spTree>
    <p:extLst>
      <p:ext uri="{BB962C8B-B14F-4D97-AF65-F5344CB8AC3E}">
        <p14:creationId xmlns:p14="http://schemas.microsoft.com/office/powerpoint/2010/main" val="64420091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71" name="Rectángulo 11">
            <a:extLst>
              <a:ext uri="{FF2B5EF4-FFF2-40B4-BE49-F238E27FC236}">
                <a16:creationId xmlns:a16="http://schemas.microsoft.com/office/drawing/2014/main" id="{6F96B11C-C902-4C1A-95F5-771788C39BFB}"/>
              </a:ext>
            </a:extLst>
          </p:cNvPr>
          <p:cNvSpPr/>
          <p:nvPr/>
        </p:nvSpPr>
        <p:spPr bwMode="auto">
          <a:xfrm>
            <a:off x="0" y="-27384"/>
            <a:ext cx="12192000" cy="432048"/>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defRPr/>
            </a:pPr>
            <a:endParaRPr dirty="0"/>
          </a:p>
        </p:txBody>
      </p:sp>
      <p:grpSp>
        <p:nvGrpSpPr>
          <p:cNvPr id="9" name="Grupo 8">
            <a:extLst>
              <a:ext uri="{FF2B5EF4-FFF2-40B4-BE49-F238E27FC236}">
                <a16:creationId xmlns:a16="http://schemas.microsoft.com/office/drawing/2014/main" id="{3DD93B6B-936C-4931-9F31-AA44A9986001}"/>
              </a:ext>
            </a:extLst>
          </p:cNvPr>
          <p:cNvGrpSpPr/>
          <p:nvPr/>
        </p:nvGrpSpPr>
        <p:grpSpPr>
          <a:xfrm>
            <a:off x="0" y="6048740"/>
            <a:ext cx="12192000" cy="798576"/>
            <a:chOff x="0" y="6048740"/>
            <a:chExt cx="12192000" cy="798576"/>
          </a:xfrm>
        </p:grpSpPr>
        <p:sp>
          <p:nvSpPr>
            <p:cNvPr id="10" name="Rectángulo 6">
              <a:extLst>
                <a:ext uri="{FF2B5EF4-FFF2-40B4-BE49-F238E27FC236}">
                  <a16:creationId xmlns:a16="http://schemas.microsoft.com/office/drawing/2014/main" id="{98A8E31E-A4EF-4A7E-AE08-C33BBA2552B1}"/>
                </a:ext>
              </a:extLst>
            </p:cNvPr>
            <p:cNvSpPr/>
            <p:nvPr/>
          </p:nvSpPr>
          <p:spPr bwMode="auto">
            <a:xfrm>
              <a:off x="0" y="6048740"/>
              <a:ext cx="12192000" cy="798576"/>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defRPr/>
              </a:pPr>
              <a:r>
                <a:rPr lang="es-ES" dirty="0">
                  <a:solidFill>
                    <a:schemeClr val="accent2"/>
                  </a:solidFill>
                </a:rPr>
                <a:t>ITI Core</a:t>
              </a:r>
              <a:endParaRPr dirty="0">
                <a:solidFill>
                  <a:schemeClr val="accent2"/>
                </a:solidFill>
              </a:endParaRPr>
            </a:p>
          </p:txBody>
        </p:sp>
        <p:pic>
          <p:nvPicPr>
            <p:cNvPr id="11" name="Imagen 10">
              <a:extLst>
                <a:ext uri="{FF2B5EF4-FFF2-40B4-BE49-F238E27FC236}">
                  <a16:creationId xmlns:a16="http://schemas.microsoft.com/office/drawing/2014/main" id="{BA8CAF55-6D6C-4D65-91CD-F7FBA951F38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56240" y="6198447"/>
              <a:ext cx="3696072" cy="499594"/>
            </a:xfrm>
            <a:prstGeom prst="rect">
              <a:avLst/>
            </a:prstGeom>
          </p:spPr>
        </p:pic>
        <p:cxnSp>
          <p:nvCxnSpPr>
            <p:cNvPr id="12" name="Conector recto 11">
              <a:extLst>
                <a:ext uri="{FF2B5EF4-FFF2-40B4-BE49-F238E27FC236}">
                  <a16:creationId xmlns:a16="http://schemas.microsoft.com/office/drawing/2014/main" id="{229157B0-D696-4607-ABB3-76DD02AA754E}"/>
                </a:ext>
              </a:extLst>
            </p:cNvPr>
            <p:cNvCxnSpPr>
              <a:cxnSpLocks/>
            </p:cNvCxnSpPr>
            <p:nvPr/>
          </p:nvCxnSpPr>
          <p:spPr>
            <a:xfrm>
              <a:off x="0" y="6093296"/>
              <a:ext cx="12192000" cy="0"/>
            </a:xfrm>
            <a:prstGeom prst="line">
              <a:avLst/>
            </a:prstGeom>
            <a:ln w="38100"/>
          </p:spPr>
          <p:style>
            <a:lnRef idx="1">
              <a:schemeClr val="accent2"/>
            </a:lnRef>
            <a:fillRef idx="0">
              <a:schemeClr val="accent2"/>
            </a:fillRef>
            <a:effectRef idx="0">
              <a:schemeClr val="accent2"/>
            </a:effectRef>
            <a:fontRef idx="minor">
              <a:schemeClr val="tx1"/>
            </a:fontRef>
          </p:style>
        </p:cxnSp>
      </p:grpSp>
      <p:sp>
        <p:nvSpPr>
          <p:cNvPr id="16" name="CuadroTexto 5">
            <a:extLst>
              <a:ext uri="{FF2B5EF4-FFF2-40B4-BE49-F238E27FC236}">
                <a16:creationId xmlns:a16="http://schemas.microsoft.com/office/drawing/2014/main" id="{E2021742-C8EB-4DF7-A4C2-1AC5FCB2176B}"/>
              </a:ext>
            </a:extLst>
          </p:cNvPr>
          <p:cNvSpPr/>
          <p:nvPr/>
        </p:nvSpPr>
        <p:spPr bwMode="auto">
          <a:xfrm>
            <a:off x="1991544" y="1809329"/>
            <a:ext cx="8879845" cy="944915"/>
          </a:xfrm>
          <a:prstGeom prst="rect">
            <a:avLst/>
          </a:prstGeom>
          <a:ln>
            <a:noFill/>
          </a:ln>
        </p:spPr>
        <p:style>
          <a:lnRef idx="2">
            <a:schemeClr val="dk1"/>
          </a:lnRef>
          <a:fillRef idx="1">
            <a:schemeClr val="lt1"/>
          </a:fillRef>
          <a:effectRef idx="0">
            <a:schemeClr val="dk1"/>
          </a:effectRef>
          <a:fontRef idx="minor">
            <a:schemeClr val="dk1"/>
          </a:fontRef>
        </p:style>
        <p:txBody>
          <a:bodyPr wrap="square" rtlCol="0">
            <a:noAutofit/>
          </a:bodyPr>
          <a:lstStyle/>
          <a:p>
            <a:pPr>
              <a:defRPr/>
            </a:pPr>
            <a:r>
              <a:rPr lang="es-ES" sz="6000" dirty="0" err="1">
                <a:latin typeface="Arial" panose="020B0604020202020204" pitchFamily="34" charset="0"/>
                <a:cs typeface="Arial" panose="020B0604020202020204" pitchFamily="34" charset="0"/>
              </a:rPr>
              <a:t>Talk</a:t>
            </a:r>
            <a:r>
              <a:rPr lang="es-ES" sz="6000" dirty="0">
                <a:latin typeface="Arial" panose="020B0604020202020204" pitchFamily="34" charset="0"/>
                <a:cs typeface="Arial" panose="020B0604020202020204" pitchFamily="34" charset="0"/>
              </a:rPr>
              <a:t> </a:t>
            </a:r>
            <a:r>
              <a:rPr lang="es-ES" sz="6000" dirty="0" err="1">
                <a:latin typeface="Arial" panose="020B0604020202020204" pitchFamily="34" charset="0"/>
                <a:cs typeface="Arial" panose="020B0604020202020204" pitchFamily="34" charset="0"/>
              </a:rPr>
              <a:t>is</a:t>
            </a:r>
            <a:r>
              <a:rPr lang="es-ES" sz="6000" dirty="0">
                <a:latin typeface="Arial" panose="020B0604020202020204" pitchFamily="34" charset="0"/>
                <a:cs typeface="Arial" panose="020B0604020202020204" pitchFamily="34" charset="0"/>
              </a:rPr>
              <a:t> </a:t>
            </a:r>
            <a:r>
              <a:rPr lang="es-ES" sz="6000" dirty="0" err="1">
                <a:latin typeface="Arial" panose="020B0604020202020204" pitchFamily="34" charset="0"/>
                <a:cs typeface="Arial" panose="020B0604020202020204" pitchFamily="34" charset="0"/>
              </a:rPr>
              <a:t>creap</a:t>
            </a:r>
            <a:r>
              <a:rPr lang="es-ES" sz="6000" dirty="0">
                <a:latin typeface="Arial" panose="020B0604020202020204" pitchFamily="34" charset="0"/>
                <a:cs typeface="Arial" panose="020B0604020202020204" pitchFamily="34" charset="0"/>
              </a:rPr>
              <a:t>. Show me </a:t>
            </a:r>
            <a:r>
              <a:rPr lang="es-ES" sz="6000" dirty="0" err="1">
                <a:latin typeface="Arial" panose="020B0604020202020204" pitchFamily="34" charset="0"/>
                <a:cs typeface="Arial" panose="020B0604020202020204" pitchFamily="34" charset="0"/>
              </a:rPr>
              <a:t>the</a:t>
            </a:r>
            <a:r>
              <a:rPr lang="es-ES" sz="6000" dirty="0">
                <a:latin typeface="Arial" panose="020B0604020202020204" pitchFamily="34" charset="0"/>
                <a:cs typeface="Arial" panose="020B0604020202020204" pitchFamily="34" charset="0"/>
              </a:rPr>
              <a:t> </a:t>
            </a:r>
            <a:r>
              <a:rPr lang="es-ES" sz="6000" dirty="0" err="1">
                <a:latin typeface="Arial" panose="020B0604020202020204" pitchFamily="34" charset="0"/>
                <a:cs typeface="Arial" panose="020B0604020202020204" pitchFamily="34" charset="0"/>
              </a:rPr>
              <a:t>code</a:t>
            </a:r>
            <a:r>
              <a:rPr lang="es-ES" sz="2800" dirty="0">
                <a:latin typeface="Arial" panose="020B0604020202020204" pitchFamily="34" charset="0"/>
                <a:cs typeface="Arial" panose="020B0604020202020204" pitchFamily="34" charset="0"/>
              </a:rPr>
              <a:t>.</a:t>
            </a:r>
          </a:p>
        </p:txBody>
      </p:sp>
      <p:sp>
        <p:nvSpPr>
          <p:cNvPr id="17" name="Subtitle 3">
            <a:extLst>
              <a:ext uri="{FF2B5EF4-FFF2-40B4-BE49-F238E27FC236}">
                <a16:creationId xmlns:a16="http://schemas.microsoft.com/office/drawing/2014/main" id="{966CCEA1-6350-4545-AB70-D9979169A3DC}"/>
              </a:ext>
            </a:extLst>
          </p:cNvPr>
          <p:cNvSpPr txBox="1">
            <a:spLocks/>
          </p:cNvSpPr>
          <p:nvPr/>
        </p:nvSpPr>
        <p:spPr bwMode="auto">
          <a:xfrm>
            <a:off x="8832304" y="4076973"/>
            <a:ext cx="1795263" cy="329544"/>
          </a:xfrm>
          <a:prstGeom prst="rect">
            <a:avLst/>
          </a:prstGeom>
        </p:spPr>
        <p:txBody>
          <a:bodyPr vert="horz" lIns="91440" tIns="45720" rIns="91440" bIns="45720" rtlCol="0">
            <a:normAutofit fontScale="55000" lnSpcReduction="20000"/>
          </a:bodyPr>
          <a:lstStyle>
            <a:lvl1pPr marL="228600" indent="-228600" algn="l" defTabSz="914400">
              <a:lnSpc>
                <a:spcPct val="90000"/>
              </a:lnSpc>
              <a:spcBef>
                <a:spcPts val="1000"/>
              </a:spcBef>
              <a:buFont typeface="Arial"/>
              <a:buChar char="•"/>
              <a:defRPr sz="3200">
                <a:solidFill>
                  <a:schemeClr val="tx1"/>
                </a:solidFill>
                <a:latin typeface="+mn-lt"/>
                <a:ea typeface="+mn-ea"/>
                <a:cs typeface="+mn-cs"/>
              </a:defRPr>
            </a:lvl1pPr>
            <a:lvl2pPr marL="685800" indent="-228600" algn="l" defTabSz="914400">
              <a:lnSpc>
                <a:spcPct val="90000"/>
              </a:lnSpc>
              <a:spcBef>
                <a:spcPts val="500"/>
              </a:spcBef>
              <a:buFont typeface="Arial"/>
              <a:buChar char="•"/>
              <a:defRPr sz="2800">
                <a:solidFill>
                  <a:schemeClr val="tx1"/>
                </a:solidFill>
                <a:latin typeface="+mn-lt"/>
                <a:ea typeface="+mn-ea"/>
                <a:cs typeface="+mn-cs"/>
              </a:defRPr>
            </a:lvl2pPr>
            <a:lvl3pPr marL="1143000" indent="-228600" algn="l" defTabSz="914400">
              <a:lnSpc>
                <a:spcPct val="90000"/>
              </a:lnSpc>
              <a:spcBef>
                <a:spcPts val="500"/>
              </a:spcBef>
              <a:buFont typeface="Arial"/>
              <a:buChar char="•"/>
              <a:defRPr sz="2400">
                <a:solidFill>
                  <a:schemeClr val="tx1"/>
                </a:solidFill>
                <a:latin typeface="+mn-lt"/>
                <a:ea typeface="+mn-ea"/>
                <a:cs typeface="+mn-cs"/>
              </a:defRPr>
            </a:lvl3pPr>
            <a:lvl4pPr marL="1600200" indent="-228600" algn="l" defTabSz="914400">
              <a:lnSpc>
                <a:spcPct val="90000"/>
              </a:lnSpc>
              <a:spcBef>
                <a:spcPts val="500"/>
              </a:spcBef>
              <a:buFont typeface="Arial"/>
              <a:buChar char="•"/>
              <a:defRPr sz="2000">
                <a:solidFill>
                  <a:schemeClr val="tx1"/>
                </a:solidFill>
                <a:latin typeface="+mn-lt"/>
                <a:ea typeface="+mn-ea"/>
                <a:cs typeface="+mn-cs"/>
              </a:defRPr>
            </a:lvl4pPr>
            <a:lvl5pPr marL="2057400" indent="-228600" algn="l" defTabSz="914400">
              <a:lnSpc>
                <a:spcPct val="90000"/>
              </a:lnSpc>
              <a:spcBef>
                <a:spcPts val="500"/>
              </a:spcBef>
              <a:buFont typeface="Arial"/>
              <a:buChar char="•"/>
              <a:defRPr sz="2000">
                <a:solidFill>
                  <a:schemeClr val="tx1"/>
                </a:solidFill>
                <a:latin typeface="+mn-lt"/>
                <a:ea typeface="+mn-ea"/>
                <a:cs typeface="+mn-cs"/>
              </a:defRPr>
            </a:lvl5pPr>
            <a:lvl6pPr marL="2514600" indent="-228600" algn="l" defTabSz="914400">
              <a:lnSpc>
                <a:spcPct val="90000"/>
              </a:lnSpc>
              <a:spcBef>
                <a:spcPts val="500"/>
              </a:spcBef>
              <a:buFont typeface="Arial"/>
              <a:buChar char="•"/>
              <a:defRPr sz="2000">
                <a:solidFill>
                  <a:schemeClr val="tx1"/>
                </a:solidFill>
                <a:latin typeface="+mn-lt"/>
                <a:ea typeface="+mn-ea"/>
                <a:cs typeface="+mn-cs"/>
              </a:defRPr>
            </a:lvl6pPr>
            <a:lvl7pPr marL="2971800" indent="-228600" algn="l" defTabSz="914400">
              <a:lnSpc>
                <a:spcPct val="90000"/>
              </a:lnSpc>
              <a:spcBef>
                <a:spcPts val="500"/>
              </a:spcBef>
              <a:buFont typeface="Arial"/>
              <a:buChar char="•"/>
              <a:defRPr sz="2000">
                <a:solidFill>
                  <a:schemeClr val="tx1"/>
                </a:solidFill>
                <a:latin typeface="+mn-lt"/>
                <a:ea typeface="+mn-ea"/>
                <a:cs typeface="+mn-cs"/>
              </a:defRPr>
            </a:lvl7pPr>
            <a:lvl8pPr marL="3429000" indent="-228600" algn="l" defTabSz="914400">
              <a:lnSpc>
                <a:spcPct val="90000"/>
              </a:lnSpc>
              <a:spcBef>
                <a:spcPts val="500"/>
              </a:spcBef>
              <a:buFont typeface="Arial"/>
              <a:buChar char="•"/>
              <a:defRPr sz="2000">
                <a:solidFill>
                  <a:schemeClr val="tx1"/>
                </a:solidFill>
                <a:latin typeface="+mn-lt"/>
                <a:ea typeface="+mn-ea"/>
                <a:cs typeface="+mn-cs"/>
              </a:defRPr>
            </a:lvl8pPr>
            <a:lvl9pPr marL="3886200" indent="-228600" algn="l" defTabSz="914400">
              <a:lnSpc>
                <a:spcPct val="90000"/>
              </a:lnSpc>
              <a:spcBef>
                <a:spcPts val="500"/>
              </a:spcBef>
              <a:buFont typeface="Arial"/>
              <a:buChar char="•"/>
              <a:defRPr sz="2000">
                <a:solidFill>
                  <a:schemeClr val="tx1"/>
                </a:solidFill>
                <a:latin typeface="+mn-lt"/>
                <a:ea typeface="+mn-ea"/>
                <a:cs typeface="+mn-cs"/>
              </a:defRPr>
            </a:lvl9pPr>
          </a:lstStyle>
          <a:p>
            <a:pPr marL="0" indent="0">
              <a:buNone/>
            </a:pPr>
            <a:r>
              <a:rPr lang="en-US" i="1" dirty="0">
                <a:latin typeface="Times New Roman" panose="02020603050405020304" pitchFamily="18" charset="0"/>
                <a:cs typeface="Times New Roman" panose="02020603050405020304" pitchFamily="18" charset="0"/>
              </a:rPr>
              <a:t>- Linus Torvalds</a:t>
            </a:r>
          </a:p>
        </p:txBody>
      </p:sp>
    </p:spTree>
    <p:extLst>
      <p:ext uri="{BB962C8B-B14F-4D97-AF65-F5344CB8AC3E}">
        <p14:creationId xmlns:p14="http://schemas.microsoft.com/office/powerpoint/2010/main" val="40070618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71" name="Rectángulo 11">
            <a:extLst>
              <a:ext uri="{FF2B5EF4-FFF2-40B4-BE49-F238E27FC236}">
                <a16:creationId xmlns:a16="http://schemas.microsoft.com/office/drawing/2014/main" id="{6F96B11C-C902-4C1A-95F5-771788C39BFB}"/>
              </a:ext>
            </a:extLst>
          </p:cNvPr>
          <p:cNvSpPr/>
          <p:nvPr/>
        </p:nvSpPr>
        <p:spPr bwMode="auto">
          <a:xfrm>
            <a:off x="0" y="-27384"/>
            <a:ext cx="12192000" cy="432048"/>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defRPr/>
            </a:pPr>
            <a:r>
              <a:rPr lang="es-ES" dirty="0"/>
              <a:t>Modelado</a:t>
            </a:r>
            <a:endParaRPr dirty="0"/>
          </a:p>
        </p:txBody>
      </p:sp>
      <p:sp>
        <p:nvSpPr>
          <p:cNvPr id="8" name="Rectángulo 7">
            <a:extLst>
              <a:ext uri="{FF2B5EF4-FFF2-40B4-BE49-F238E27FC236}">
                <a16:creationId xmlns:a16="http://schemas.microsoft.com/office/drawing/2014/main" id="{8B44FD3D-572B-4E80-BC0E-C9E66294CCB6}"/>
              </a:ext>
            </a:extLst>
          </p:cNvPr>
          <p:cNvSpPr/>
          <p:nvPr/>
        </p:nvSpPr>
        <p:spPr bwMode="auto">
          <a:xfrm>
            <a:off x="911424" y="616332"/>
            <a:ext cx="4608512" cy="584775"/>
          </a:xfrm>
          <a:prstGeom prst="rect">
            <a:avLst/>
          </a:prstGeom>
          <a:noFill/>
        </p:spPr>
        <p:txBody>
          <a:bodyPr wrap="square" lIns="91440" tIns="45720" rIns="91440" bIns="45720">
            <a:spAutoFit/>
          </a:bodyPr>
          <a:lstStyle/>
          <a:p>
            <a:pPr algn="ctr"/>
            <a:r>
              <a:rPr lang="es-ES" sz="3200" b="1" dirty="0">
                <a:ln w="0"/>
                <a:solidFill>
                  <a:schemeClr val="accent2"/>
                </a:solidFill>
              </a:rPr>
              <a:t>Modelado de entidades</a:t>
            </a:r>
            <a:endParaRPr lang="es-ES" sz="3200" b="1" cap="none" spc="0" dirty="0">
              <a:ln w="0"/>
              <a:solidFill>
                <a:schemeClr val="accent2"/>
              </a:solidFill>
              <a:effectLst/>
            </a:endParaRPr>
          </a:p>
        </p:txBody>
      </p:sp>
      <p:sp>
        <p:nvSpPr>
          <p:cNvPr id="2" name="Rectángulo 1"/>
          <p:cNvSpPr/>
          <p:nvPr/>
        </p:nvSpPr>
        <p:spPr>
          <a:xfrm>
            <a:off x="1127448" y="1268760"/>
            <a:ext cx="9217024" cy="369332"/>
          </a:xfrm>
          <a:prstGeom prst="rect">
            <a:avLst/>
          </a:prstGeom>
        </p:spPr>
        <p:txBody>
          <a:bodyPr wrap="square">
            <a:spAutoFit/>
          </a:bodyPr>
          <a:lstStyle/>
          <a:p>
            <a:r>
              <a:rPr lang="es-ES" dirty="0"/>
              <a:t>Una </a:t>
            </a:r>
            <a:r>
              <a:rPr lang="es-ES" b="1" dirty="0"/>
              <a:t>entidad</a:t>
            </a:r>
            <a:r>
              <a:rPr lang="es-ES" dirty="0"/>
              <a:t> puede ser cualquier objeto del dominio que cumpla las siguientes condiciones</a:t>
            </a:r>
          </a:p>
        </p:txBody>
      </p:sp>
      <p:sp>
        <p:nvSpPr>
          <p:cNvPr id="4" name="Rectángulo 3"/>
          <p:cNvSpPr/>
          <p:nvPr/>
        </p:nvSpPr>
        <p:spPr>
          <a:xfrm>
            <a:off x="1631504" y="1700808"/>
            <a:ext cx="7992888" cy="646331"/>
          </a:xfrm>
          <a:prstGeom prst="rect">
            <a:avLst/>
          </a:prstGeom>
        </p:spPr>
        <p:txBody>
          <a:bodyPr wrap="square">
            <a:spAutoFit/>
          </a:bodyPr>
          <a:lstStyle/>
          <a:p>
            <a:pPr marL="285750" indent="-285750">
              <a:buFont typeface="Arial" panose="020B0604020202020204" pitchFamily="34" charset="0"/>
              <a:buChar char="•"/>
            </a:pPr>
            <a:r>
              <a:rPr lang="es-ES" dirty="0"/>
              <a:t>Mantenga estado y comportamiento después de ejecutar la aplicación</a:t>
            </a:r>
          </a:p>
          <a:p>
            <a:pPr marL="285750" indent="-285750">
              <a:buFont typeface="Arial" panose="020B0604020202020204" pitchFamily="34" charset="0"/>
              <a:buChar char="•"/>
            </a:pPr>
            <a:r>
              <a:rPr lang="es-ES" dirty="0"/>
              <a:t>Tenga un identificador único</a:t>
            </a:r>
          </a:p>
        </p:txBody>
      </p:sp>
      <p:pic>
        <p:nvPicPr>
          <p:cNvPr id="10" name="Imagen 9"/>
          <p:cNvPicPr>
            <a:picLocks noChangeAspect="1"/>
          </p:cNvPicPr>
          <p:nvPr/>
        </p:nvPicPr>
        <p:blipFill>
          <a:blip r:embed="rId2"/>
          <a:stretch>
            <a:fillRect/>
          </a:stretch>
        </p:blipFill>
        <p:spPr>
          <a:xfrm>
            <a:off x="1127448" y="2648110"/>
            <a:ext cx="7823773" cy="3411313"/>
          </a:xfrm>
          <a:prstGeom prst="rect">
            <a:avLst/>
          </a:prstGeom>
        </p:spPr>
      </p:pic>
      <p:sp>
        <p:nvSpPr>
          <p:cNvPr id="11" name="CuadroTexto 10">
            <a:extLst>
              <a:ext uri="{FF2B5EF4-FFF2-40B4-BE49-F238E27FC236}">
                <a16:creationId xmlns:a16="http://schemas.microsoft.com/office/drawing/2014/main" id="{CEEBC056-0D88-4014-BA75-93B96A3FF747}"/>
              </a:ext>
            </a:extLst>
          </p:cNvPr>
          <p:cNvSpPr txBox="1"/>
          <p:nvPr/>
        </p:nvSpPr>
        <p:spPr bwMode="auto">
          <a:xfrm>
            <a:off x="0" y="-1235"/>
            <a:ext cx="1090363" cy="369332"/>
          </a:xfrm>
          <a:prstGeom prst="rect">
            <a:avLst/>
          </a:prstGeom>
          <a:noFill/>
        </p:spPr>
        <p:txBody>
          <a:bodyPr wrap="none" rtlCol="0">
            <a:spAutoFit/>
          </a:bodyPr>
          <a:lstStyle/>
          <a:p>
            <a:r>
              <a:rPr lang="es-ES" dirty="0">
                <a:solidFill>
                  <a:schemeClr val="bg1"/>
                </a:solidFill>
              </a:rPr>
              <a:t>BACKEND</a:t>
            </a:r>
          </a:p>
        </p:txBody>
      </p:sp>
      <p:grpSp>
        <p:nvGrpSpPr>
          <p:cNvPr id="12" name="Grupo 11">
            <a:extLst>
              <a:ext uri="{FF2B5EF4-FFF2-40B4-BE49-F238E27FC236}">
                <a16:creationId xmlns:a16="http://schemas.microsoft.com/office/drawing/2014/main" id="{4860B7C6-31E4-474F-9B6D-D5B900E5B656}"/>
              </a:ext>
            </a:extLst>
          </p:cNvPr>
          <p:cNvGrpSpPr/>
          <p:nvPr/>
        </p:nvGrpSpPr>
        <p:grpSpPr>
          <a:xfrm>
            <a:off x="0" y="6048740"/>
            <a:ext cx="12192000" cy="798576"/>
            <a:chOff x="0" y="6048740"/>
            <a:chExt cx="12192000" cy="798576"/>
          </a:xfrm>
        </p:grpSpPr>
        <p:sp>
          <p:nvSpPr>
            <p:cNvPr id="13" name="Rectángulo 6">
              <a:extLst>
                <a:ext uri="{FF2B5EF4-FFF2-40B4-BE49-F238E27FC236}">
                  <a16:creationId xmlns:a16="http://schemas.microsoft.com/office/drawing/2014/main" id="{70DDE3FC-F580-4CA7-8B64-4D2618F9217D}"/>
                </a:ext>
              </a:extLst>
            </p:cNvPr>
            <p:cNvSpPr/>
            <p:nvPr/>
          </p:nvSpPr>
          <p:spPr bwMode="auto">
            <a:xfrm>
              <a:off x="0" y="6048740"/>
              <a:ext cx="12192000" cy="798576"/>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defRPr/>
              </a:pPr>
              <a:r>
                <a:rPr lang="es-ES" dirty="0">
                  <a:solidFill>
                    <a:schemeClr val="accent2"/>
                  </a:solidFill>
                </a:rPr>
                <a:t>ITI Core</a:t>
              </a:r>
              <a:endParaRPr dirty="0">
                <a:solidFill>
                  <a:schemeClr val="accent2"/>
                </a:solidFill>
              </a:endParaRPr>
            </a:p>
          </p:txBody>
        </p:sp>
        <p:pic>
          <p:nvPicPr>
            <p:cNvPr id="14" name="Imagen 13">
              <a:extLst>
                <a:ext uri="{FF2B5EF4-FFF2-40B4-BE49-F238E27FC236}">
                  <a16:creationId xmlns:a16="http://schemas.microsoft.com/office/drawing/2014/main" id="{E89AE674-C01E-4A26-860E-E92D11A0144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56240" y="6198447"/>
              <a:ext cx="3696072" cy="499594"/>
            </a:xfrm>
            <a:prstGeom prst="rect">
              <a:avLst/>
            </a:prstGeom>
          </p:spPr>
        </p:pic>
        <p:cxnSp>
          <p:nvCxnSpPr>
            <p:cNvPr id="15" name="Conector recto 14">
              <a:extLst>
                <a:ext uri="{FF2B5EF4-FFF2-40B4-BE49-F238E27FC236}">
                  <a16:creationId xmlns:a16="http://schemas.microsoft.com/office/drawing/2014/main" id="{CC386372-C811-465A-9E94-6F3ABB32D1A0}"/>
                </a:ext>
              </a:extLst>
            </p:cNvPr>
            <p:cNvCxnSpPr>
              <a:cxnSpLocks/>
            </p:cNvCxnSpPr>
            <p:nvPr/>
          </p:nvCxnSpPr>
          <p:spPr>
            <a:xfrm>
              <a:off x="0" y="6093296"/>
              <a:ext cx="12192000" cy="0"/>
            </a:xfrm>
            <a:prstGeom prst="line">
              <a:avLst/>
            </a:prstGeom>
            <a:ln w="38100"/>
          </p:spPr>
          <p:style>
            <a:lnRef idx="1">
              <a:schemeClr val="accent2"/>
            </a:lnRef>
            <a:fillRef idx="0">
              <a:schemeClr val="accent2"/>
            </a:fillRef>
            <a:effectRef idx="0">
              <a:schemeClr val="accent2"/>
            </a:effectRef>
            <a:fontRef idx="minor">
              <a:schemeClr val="tx1"/>
            </a:fontRef>
          </p:style>
        </p:cxnSp>
      </p:grpSp>
    </p:spTree>
    <p:extLst>
      <p:ext uri="{BB962C8B-B14F-4D97-AF65-F5344CB8AC3E}">
        <p14:creationId xmlns:p14="http://schemas.microsoft.com/office/powerpoint/2010/main" val="19387500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grpSp>
        <p:nvGrpSpPr>
          <p:cNvPr id="8" name="Grupo 7">
            <a:extLst>
              <a:ext uri="{FF2B5EF4-FFF2-40B4-BE49-F238E27FC236}">
                <a16:creationId xmlns:a16="http://schemas.microsoft.com/office/drawing/2014/main" id="{E507BC42-7025-42A9-A425-323200E39BE6}"/>
              </a:ext>
            </a:extLst>
          </p:cNvPr>
          <p:cNvGrpSpPr/>
          <p:nvPr/>
        </p:nvGrpSpPr>
        <p:grpSpPr>
          <a:xfrm>
            <a:off x="551384" y="1448912"/>
            <a:ext cx="11233247" cy="4430724"/>
            <a:chOff x="551384" y="1448912"/>
            <a:chExt cx="11233247" cy="4430724"/>
          </a:xfrm>
        </p:grpSpPr>
        <p:sp>
          <p:nvSpPr>
            <p:cNvPr id="39" name="Rectángulo: esquinas redondeadas 38">
              <a:extLst>
                <a:ext uri="{FF2B5EF4-FFF2-40B4-BE49-F238E27FC236}">
                  <a16:creationId xmlns:a16="http://schemas.microsoft.com/office/drawing/2014/main" id="{34B94E1D-9F42-4386-90EE-E1712930C829}"/>
                </a:ext>
              </a:extLst>
            </p:cNvPr>
            <p:cNvSpPr/>
            <p:nvPr/>
          </p:nvSpPr>
          <p:spPr bwMode="auto">
            <a:xfrm>
              <a:off x="7207382" y="1448912"/>
              <a:ext cx="4577249" cy="4430723"/>
            </a:xfrm>
            <a:prstGeom prst="roundRect">
              <a:avLst>
                <a:gd name="adj" fmla="val 2960"/>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s-ES"/>
            </a:p>
          </p:txBody>
        </p:sp>
        <p:sp>
          <p:nvSpPr>
            <p:cNvPr id="25" name="Rectángulo: esquinas redondeadas 24">
              <a:extLst>
                <a:ext uri="{FF2B5EF4-FFF2-40B4-BE49-F238E27FC236}">
                  <a16:creationId xmlns:a16="http://schemas.microsoft.com/office/drawing/2014/main" id="{7931119E-C68B-4A5E-9900-87E553CB5900}"/>
                </a:ext>
              </a:extLst>
            </p:cNvPr>
            <p:cNvSpPr/>
            <p:nvPr/>
          </p:nvSpPr>
          <p:spPr bwMode="auto">
            <a:xfrm>
              <a:off x="551384" y="3691801"/>
              <a:ext cx="3168352" cy="2187835"/>
            </a:xfrm>
            <a:prstGeom prst="roundRect">
              <a:avLst>
                <a:gd name="adj" fmla="val 6374"/>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s-ES"/>
            </a:p>
          </p:txBody>
        </p:sp>
        <p:sp>
          <p:nvSpPr>
            <p:cNvPr id="23" name="Rectángulo: esquinas redondeadas 22">
              <a:extLst>
                <a:ext uri="{FF2B5EF4-FFF2-40B4-BE49-F238E27FC236}">
                  <a16:creationId xmlns:a16="http://schemas.microsoft.com/office/drawing/2014/main" id="{A345751C-042A-476C-A1C0-54BDED607A6E}"/>
                </a:ext>
              </a:extLst>
            </p:cNvPr>
            <p:cNvSpPr/>
            <p:nvPr/>
          </p:nvSpPr>
          <p:spPr bwMode="auto">
            <a:xfrm>
              <a:off x="551384" y="1448912"/>
              <a:ext cx="3168352" cy="1047855"/>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s-ES"/>
            </a:p>
          </p:txBody>
        </p:sp>
        <p:sp>
          <p:nvSpPr>
            <p:cNvPr id="22" name="Rectángulo: esquinas redondeadas 21">
              <a:extLst>
                <a:ext uri="{FF2B5EF4-FFF2-40B4-BE49-F238E27FC236}">
                  <a16:creationId xmlns:a16="http://schemas.microsoft.com/office/drawing/2014/main" id="{BCF0A0AB-57BA-4874-996B-9F0CD88467CE}"/>
                </a:ext>
              </a:extLst>
            </p:cNvPr>
            <p:cNvSpPr/>
            <p:nvPr/>
          </p:nvSpPr>
          <p:spPr>
            <a:xfrm>
              <a:off x="551384" y="2636912"/>
              <a:ext cx="3168352" cy="931263"/>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s-ES"/>
            </a:p>
          </p:txBody>
        </p:sp>
        <p:pic>
          <p:nvPicPr>
            <p:cNvPr id="3" name="Imagen 2">
              <a:extLst>
                <a:ext uri="{FF2B5EF4-FFF2-40B4-BE49-F238E27FC236}">
                  <a16:creationId xmlns:a16="http://schemas.microsoft.com/office/drawing/2014/main" id="{7C0266FC-9CC2-4B70-9395-C29CC1F6D2D2}"/>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6764021" y="4530065"/>
              <a:ext cx="931263" cy="931263"/>
            </a:xfrm>
            <a:prstGeom prst="rect">
              <a:avLst/>
            </a:prstGeom>
          </p:spPr>
        </p:pic>
        <p:pic>
          <p:nvPicPr>
            <p:cNvPr id="12" name="Imagen 11">
              <a:extLst>
                <a:ext uri="{FF2B5EF4-FFF2-40B4-BE49-F238E27FC236}">
                  <a16:creationId xmlns:a16="http://schemas.microsoft.com/office/drawing/2014/main" id="{0AAF60EC-465A-40D4-BDED-A767B32C656C}"/>
                </a:ext>
              </a:extLst>
            </p:cNvPr>
            <p:cNvPicPr>
              <a:picLocks noChangeAspect="1"/>
            </p:cNvPicPr>
            <p:nvPr/>
          </p:nvPicPr>
          <p:blipFill>
            <a:blip r:embed="rId4" cstate="print">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3116501" y="4847708"/>
              <a:ext cx="864096" cy="864096"/>
            </a:xfrm>
            <a:prstGeom prst="rect">
              <a:avLst/>
            </a:prstGeom>
          </p:spPr>
        </p:pic>
        <p:pic>
          <p:nvPicPr>
            <p:cNvPr id="14" name="Imagen 13">
              <a:extLst>
                <a:ext uri="{FF2B5EF4-FFF2-40B4-BE49-F238E27FC236}">
                  <a16:creationId xmlns:a16="http://schemas.microsoft.com/office/drawing/2014/main" id="{261E4CF9-7122-4C8E-9339-665DA7D290CC}"/>
                </a:ext>
              </a:extLst>
            </p:cNvPr>
            <p:cNvPicPr>
              <a:picLocks noChangeAspect="1"/>
            </p:cNvPicPr>
            <p:nvPr/>
          </p:nvPicPr>
          <p:blipFill>
            <a:blip r:embed="rId6" cstate="print">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2873896" y="3850781"/>
              <a:ext cx="1403648" cy="1052736"/>
            </a:xfrm>
            <a:prstGeom prst="rect">
              <a:avLst/>
            </a:prstGeom>
          </p:spPr>
        </p:pic>
        <p:pic>
          <p:nvPicPr>
            <p:cNvPr id="17" name="Imagen 16">
              <a:extLst>
                <a:ext uri="{FF2B5EF4-FFF2-40B4-BE49-F238E27FC236}">
                  <a16:creationId xmlns:a16="http://schemas.microsoft.com/office/drawing/2014/main" id="{5D960D54-826B-4973-B84B-0C37E6F92749}"/>
                </a:ext>
              </a:extLst>
            </p:cNvPr>
            <p:cNvPicPr>
              <a:picLocks noChangeAspect="1"/>
            </p:cNvPicPr>
            <p:nvPr/>
          </p:nvPicPr>
          <p:blipFill>
            <a:blip r:embed="rId8" cstate="print">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2988343" y="1543020"/>
              <a:ext cx="1174754" cy="887537"/>
            </a:xfrm>
            <a:prstGeom prst="rect">
              <a:avLst/>
            </a:prstGeom>
          </p:spPr>
        </p:pic>
        <p:pic>
          <p:nvPicPr>
            <p:cNvPr id="19" name="Imagen 18">
              <a:extLst>
                <a:ext uri="{FF2B5EF4-FFF2-40B4-BE49-F238E27FC236}">
                  <a16:creationId xmlns:a16="http://schemas.microsoft.com/office/drawing/2014/main" id="{9778CB5B-8D62-4FE2-9A57-7BDC808458E4}"/>
                </a:ext>
              </a:extLst>
            </p:cNvPr>
            <p:cNvPicPr>
              <a:picLocks noChangeAspect="1"/>
            </p:cNvPicPr>
            <p:nvPr/>
          </p:nvPicPr>
          <p:blipFill>
            <a:blip r:embed="rId10" cstate="print">
              <a:extLst>
                <a:ext uri="{28A0092B-C50C-407E-A947-70E740481C1C}">
                  <a14:useLocalDpi xmlns:a14="http://schemas.microsoft.com/office/drawing/2010/main" val="0"/>
                </a:ext>
                <a:ext uri="{837473B0-CC2E-450A-ABE3-18F120FF3D39}">
                  <a1611:picAttrSrcUrl xmlns:a1611="http://schemas.microsoft.com/office/drawing/2016/11/main" r:id="rId11"/>
                </a:ext>
              </a:extLst>
            </a:blip>
            <a:stretch>
              <a:fillRect/>
            </a:stretch>
          </p:blipFill>
          <p:spPr>
            <a:xfrm>
              <a:off x="2694928" y="2816700"/>
              <a:ext cx="1285669" cy="612300"/>
            </a:xfrm>
            <a:prstGeom prst="rect">
              <a:avLst/>
            </a:prstGeom>
          </p:spPr>
        </p:pic>
        <p:pic>
          <p:nvPicPr>
            <p:cNvPr id="21" name="Imagen 20">
              <a:extLst>
                <a:ext uri="{FF2B5EF4-FFF2-40B4-BE49-F238E27FC236}">
                  <a16:creationId xmlns:a16="http://schemas.microsoft.com/office/drawing/2014/main" id="{1D6A4CF3-7566-4269-A4F9-6790921C3A33}"/>
                </a:ext>
              </a:extLst>
            </p:cNvPr>
            <p:cNvPicPr>
              <a:picLocks noChangeAspect="1"/>
            </p:cNvPicPr>
            <p:nvPr/>
          </p:nvPicPr>
          <p:blipFill>
            <a:blip r:embed="rId12"/>
            <a:stretch>
              <a:fillRect/>
            </a:stretch>
          </p:blipFill>
          <p:spPr>
            <a:xfrm>
              <a:off x="1490010" y="2748238"/>
              <a:ext cx="645550" cy="680762"/>
            </a:xfrm>
            <a:prstGeom prst="rect">
              <a:avLst/>
            </a:prstGeom>
          </p:spPr>
        </p:pic>
        <p:pic>
          <p:nvPicPr>
            <p:cNvPr id="24" name="Imagen 23">
              <a:extLst>
                <a:ext uri="{FF2B5EF4-FFF2-40B4-BE49-F238E27FC236}">
                  <a16:creationId xmlns:a16="http://schemas.microsoft.com/office/drawing/2014/main" id="{3B03CEC9-2E68-4D4E-B693-EC583EBA55E2}"/>
                </a:ext>
              </a:extLst>
            </p:cNvPr>
            <p:cNvPicPr>
              <a:picLocks noChangeAspect="1"/>
            </p:cNvPicPr>
            <p:nvPr/>
          </p:nvPicPr>
          <p:blipFill>
            <a:blip r:embed="rId13"/>
            <a:stretch>
              <a:fillRect/>
            </a:stretch>
          </p:blipFill>
          <p:spPr>
            <a:xfrm>
              <a:off x="718258" y="1617259"/>
              <a:ext cx="2024831" cy="682959"/>
            </a:xfrm>
            <a:prstGeom prst="rect">
              <a:avLst/>
            </a:prstGeom>
          </p:spPr>
        </p:pic>
        <p:pic>
          <p:nvPicPr>
            <p:cNvPr id="26" name="Imagen 25">
              <a:extLst>
                <a:ext uri="{FF2B5EF4-FFF2-40B4-BE49-F238E27FC236}">
                  <a16:creationId xmlns:a16="http://schemas.microsoft.com/office/drawing/2014/main" id="{B673F44A-991F-4B8A-905D-4D26CFCDC18F}"/>
                </a:ext>
              </a:extLst>
            </p:cNvPr>
            <p:cNvPicPr>
              <a:picLocks noChangeAspect="1"/>
            </p:cNvPicPr>
            <p:nvPr/>
          </p:nvPicPr>
          <p:blipFill>
            <a:blip r:embed="rId14"/>
            <a:stretch>
              <a:fillRect/>
            </a:stretch>
          </p:blipFill>
          <p:spPr>
            <a:xfrm>
              <a:off x="718258" y="3867182"/>
              <a:ext cx="658674" cy="586064"/>
            </a:xfrm>
            <a:prstGeom prst="rect">
              <a:avLst/>
            </a:prstGeom>
          </p:spPr>
        </p:pic>
        <p:pic>
          <p:nvPicPr>
            <p:cNvPr id="27" name="Imagen 26">
              <a:extLst>
                <a:ext uri="{FF2B5EF4-FFF2-40B4-BE49-F238E27FC236}">
                  <a16:creationId xmlns:a16="http://schemas.microsoft.com/office/drawing/2014/main" id="{C0A50EAE-CA06-4934-AD7F-91A3088E5A2B}"/>
                </a:ext>
              </a:extLst>
            </p:cNvPr>
            <p:cNvPicPr>
              <a:picLocks noChangeAspect="1"/>
            </p:cNvPicPr>
            <p:nvPr/>
          </p:nvPicPr>
          <p:blipFill>
            <a:blip r:embed="rId15"/>
            <a:stretch>
              <a:fillRect/>
            </a:stretch>
          </p:blipFill>
          <p:spPr>
            <a:xfrm>
              <a:off x="720705" y="4871095"/>
              <a:ext cx="591989" cy="628661"/>
            </a:xfrm>
            <a:prstGeom prst="rect">
              <a:avLst/>
            </a:prstGeom>
          </p:spPr>
        </p:pic>
        <p:grpSp>
          <p:nvGrpSpPr>
            <p:cNvPr id="33" name="Grupo 32">
              <a:extLst>
                <a:ext uri="{FF2B5EF4-FFF2-40B4-BE49-F238E27FC236}">
                  <a16:creationId xmlns:a16="http://schemas.microsoft.com/office/drawing/2014/main" id="{A81D8EAC-AA2A-439B-A377-F8337E27BF1A}"/>
                </a:ext>
              </a:extLst>
            </p:cNvPr>
            <p:cNvGrpSpPr/>
            <p:nvPr/>
          </p:nvGrpSpPr>
          <p:grpSpPr>
            <a:xfrm>
              <a:off x="1379461" y="3679500"/>
              <a:ext cx="1692203" cy="931263"/>
              <a:chOff x="1379461" y="3679500"/>
              <a:chExt cx="1692203" cy="931263"/>
            </a:xfrm>
          </p:grpSpPr>
          <p:pic>
            <p:nvPicPr>
              <p:cNvPr id="31" name="Imagen 30">
                <a:extLst>
                  <a:ext uri="{FF2B5EF4-FFF2-40B4-BE49-F238E27FC236}">
                    <a16:creationId xmlns:a16="http://schemas.microsoft.com/office/drawing/2014/main" id="{1195AF67-DF14-4330-88BF-A8D832AC4F2B}"/>
                  </a:ext>
                </a:extLst>
              </p:cNvPr>
              <p:cNvPicPr>
                <a:picLocks noChangeAspect="1"/>
              </p:cNvPicPr>
              <p:nvPr/>
            </p:nvPicPr>
            <p:blipFill>
              <a:blip r:embed="rId16"/>
              <a:stretch>
                <a:fillRect/>
              </a:stretch>
            </p:blipFill>
            <p:spPr>
              <a:xfrm>
                <a:off x="1379461" y="3679500"/>
                <a:ext cx="1692203" cy="931263"/>
              </a:xfrm>
              <a:prstGeom prst="rect">
                <a:avLst/>
              </a:prstGeom>
            </p:spPr>
          </p:pic>
          <p:sp>
            <p:nvSpPr>
              <p:cNvPr id="32" name="CuadroTexto 31">
                <a:extLst>
                  <a:ext uri="{FF2B5EF4-FFF2-40B4-BE49-F238E27FC236}">
                    <a16:creationId xmlns:a16="http://schemas.microsoft.com/office/drawing/2014/main" id="{6722A250-46CF-4B2C-96FE-11D366B799F6}"/>
                  </a:ext>
                </a:extLst>
              </p:cNvPr>
              <p:cNvSpPr txBox="1"/>
              <p:nvPr/>
            </p:nvSpPr>
            <p:spPr>
              <a:xfrm>
                <a:off x="1543806" y="4083914"/>
                <a:ext cx="1337226" cy="369332"/>
              </a:xfrm>
              <a:prstGeom prst="rect">
                <a:avLst/>
              </a:prstGeom>
              <a:noFill/>
            </p:spPr>
            <p:txBody>
              <a:bodyPr wrap="none" rtlCol="0">
                <a:spAutoFit/>
              </a:bodyPr>
              <a:lstStyle/>
              <a:p>
                <a:r>
                  <a:rPr lang="es-ES" dirty="0" err="1">
                    <a:solidFill>
                      <a:schemeClr val="accent2"/>
                    </a:solidFill>
                  </a:rPr>
                  <a:t>ITI.Core.Vue</a:t>
                </a:r>
                <a:endParaRPr lang="es-ES" dirty="0">
                  <a:solidFill>
                    <a:schemeClr val="accent2"/>
                  </a:solidFill>
                </a:endParaRPr>
              </a:p>
            </p:txBody>
          </p:sp>
        </p:grpSp>
        <p:grpSp>
          <p:nvGrpSpPr>
            <p:cNvPr id="34" name="Grupo 33">
              <a:extLst>
                <a:ext uri="{FF2B5EF4-FFF2-40B4-BE49-F238E27FC236}">
                  <a16:creationId xmlns:a16="http://schemas.microsoft.com/office/drawing/2014/main" id="{EF31E05F-5174-4828-A112-6BFD134EC55F}"/>
                </a:ext>
              </a:extLst>
            </p:cNvPr>
            <p:cNvGrpSpPr/>
            <p:nvPr/>
          </p:nvGrpSpPr>
          <p:grpSpPr>
            <a:xfrm>
              <a:off x="1379461" y="4691666"/>
              <a:ext cx="1692203" cy="931263"/>
              <a:chOff x="1379461" y="3679500"/>
              <a:chExt cx="1692203" cy="931263"/>
            </a:xfrm>
          </p:grpSpPr>
          <p:pic>
            <p:nvPicPr>
              <p:cNvPr id="35" name="Imagen 34">
                <a:extLst>
                  <a:ext uri="{FF2B5EF4-FFF2-40B4-BE49-F238E27FC236}">
                    <a16:creationId xmlns:a16="http://schemas.microsoft.com/office/drawing/2014/main" id="{359F67E4-8D14-4ACF-90D8-5F13C04C68BA}"/>
                  </a:ext>
                </a:extLst>
              </p:cNvPr>
              <p:cNvPicPr>
                <a:picLocks noChangeAspect="1"/>
              </p:cNvPicPr>
              <p:nvPr/>
            </p:nvPicPr>
            <p:blipFill>
              <a:blip r:embed="rId16"/>
              <a:stretch>
                <a:fillRect/>
              </a:stretch>
            </p:blipFill>
            <p:spPr>
              <a:xfrm>
                <a:off x="1379461" y="3679500"/>
                <a:ext cx="1692203" cy="931263"/>
              </a:xfrm>
              <a:prstGeom prst="rect">
                <a:avLst/>
              </a:prstGeom>
            </p:spPr>
          </p:pic>
          <p:sp>
            <p:nvSpPr>
              <p:cNvPr id="36" name="CuadroTexto 35">
                <a:extLst>
                  <a:ext uri="{FF2B5EF4-FFF2-40B4-BE49-F238E27FC236}">
                    <a16:creationId xmlns:a16="http://schemas.microsoft.com/office/drawing/2014/main" id="{4BC32A81-585A-42FA-948C-41FC99DA5340}"/>
                  </a:ext>
                </a:extLst>
              </p:cNvPr>
              <p:cNvSpPr txBox="1"/>
              <p:nvPr/>
            </p:nvSpPr>
            <p:spPr>
              <a:xfrm>
                <a:off x="1630033" y="4079830"/>
                <a:ext cx="1199367" cy="369332"/>
              </a:xfrm>
              <a:prstGeom prst="rect">
                <a:avLst/>
              </a:prstGeom>
              <a:noFill/>
            </p:spPr>
            <p:txBody>
              <a:bodyPr wrap="none" rtlCol="0">
                <a:spAutoFit/>
              </a:bodyPr>
              <a:lstStyle/>
              <a:p>
                <a:r>
                  <a:rPr lang="es-ES" dirty="0">
                    <a:solidFill>
                      <a:schemeClr val="accent2"/>
                    </a:solidFill>
                  </a:rPr>
                  <a:t>ITI.Core.ng</a:t>
                </a:r>
              </a:p>
            </p:txBody>
          </p:sp>
        </p:grpSp>
        <p:grpSp>
          <p:nvGrpSpPr>
            <p:cNvPr id="38" name="Grupo 37">
              <a:extLst>
                <a:ext uri="{FF2B5EF4-FFF2-40B4-BE49-F238E27FC236}">
                  <a16:creationId xmlns:a16="http://schemas.microsoft.com/office/drawing/2014/main" id="{B12EAB0A-C87F-447A-8319-1BC5FEAAD7C8}"/>
                </a:ext>
              </a:extLst>
            </p:cNvPr>
            <p:cNvGrpSpPr/>
            <p:nvPr/>
          </p:nvGrpSpPr>
          <p:grpSpPr>
            <a:xfrm>
              <a:off x="4539479" y="4213875"/>
              <a:ext cx="1991212" cy="1379283"/>
              <a:chOff x="4740234" y="2300217"/>
              <a:chExt cx="1991212" cy="1379283"/>
            </a:xfrm>
          </p:grpSpPr>
          <p:pic>
            <p:nvPicPr>
              <p:cNvPr id="29" name="Imagen 28">
                <a:extLst>
                  <a:ext uri="{FF2B5EF4-FFF2-40B4-BE49-F238E27FC236}">
                    <a16:creationId xmlns:a16="http://schemas.microsoft.com/office/drawing/2014/main" id="{789390EE-D047-483F-B7E5-C9D28A31B973}"/>
                  </a:ext>
                </a:extLst>
              </p:cNvPr>
              <p:cNvPicPr>
                <a:picLocks noChangeAspect="1"/>
              </p:cNvPicPr>
              <p:nvPr/>
            </p:nvPicPr>
            <p:blipFill>
              <a:blip r:embed="rId17">
                <a:extLst>
                  <a:ext uri="{28A0092B-C50C-407E-A947-70E740481C1C}">
                    <a14:useLocalDpi xmlns:a14="http://schemas.microsoft.com/office/drawing/2010/main" val="0"/>
                  </a:ext>
                  <a:ext uri="{837473B0-CC2E-450A-ABE3-18F120FF3D39}">
                    <a1611:picAttrSrcUrl xmlns:a1611="http://schemas.microsoft.com/office/drawing/2016/11/main" r:id="rId18"/>
                  </a:ext>
                </a:extLst>
              </a:blip>
              <a:stretch>
                <a:fillRect/>
              </a:stretch>
            </p:blipFill>
            <p:spPr>
              <a:xfrm>
                <a:off x="4740234" y="2300217"/>
                <a:ext cx="1991212" cy="1379283"/>
              </a:xfrm>
              <a:prstGeom prst="rect">
                <a:avLst/>
              </a:prstGeom>
            </p:spPr>
          </p:pic>
          <p:sp>
            <p:nvSpPr>
              <p:cNvPr id="37" name="CuadroTexto 36">
                <a:extLst>
                  <a:ext uri="{FF2B5EF4-FFF2-40B4-BE49-F238E27FC236}">
                    <a16:creationId xmlns:a16="http://schemas.microsoft.com/office/drawing/2014/main" id="{D730F908-652E-47BF-8812-2B6904029B76}"/>
                  </a:ext>
                </a:extLst>
              </p:cNvPr>
              <p:cNvSpPr txBox="1"/>
              <p:nvPr/>
            </p:nvSpPr>
            <p:spPr>
              <a:xfrm>
                <a:off x="5343875" y="2748238"/>
                <a:ext cx="760144" cy="646331"/>
              </a:xfrm>
              <a:prstGeom prst="rect">
                <a:avLst/>
              </a:prstGeom>
              <a:noFill/>
            </p:spPr>
            <p:txBody>
              <a:bodyPr wrap="none" rtlCol="0">
                <a:spAutoFit/>
              </a:bodyPr>
              <a:lstStyle/>
              <a:p>
                <a:r>
                  <a:rPr lang="es-ES" dirty="0">
                    <a:solidFill>
                      <a:schemeClr val="accent1"/>
                    </a:solidFill>
                  </a:rPr>
                  <a:t>HTTP</a:t>
                </a:r>
              </a:p>
              <a:p>
                <a:r>
                  <a:rPr lang="es-ES" dirty="0">
                    <a:solidFill>
                      <a:schemeClr val="accent1"/>
                    </a:solidFill>
                  </a:rPr>
                  <a:t>Token</a:t>
                </a:r>
              </a:p>
            </p:txBody>
          </p:sp>
        </p:grpSp>
        <p:grpSp>
          <p:nvGrpSpPr>
            <p:cNvPr id="40" name="Grupo 39">
              <a:extLst>
                <a:ext uri="{FF2B5EF4-FFF2-40B4-BE49-F238E27FC236}">
                  <a16:creationId xmlns:a16="http://schemas.microsoft.com/office/drawing/2014/main" id="{AC9BBC8D-5A31-4AB7-897D-13DD72958E61}"/>
                </a:ext>
              </a:extLst>
            </p:cNvPr>
            <p:cNvGrpSpPr/>
            <p:nvPr/>
          </p:nvGrpSpPr>
          <p:grpSpPr>
            <a:xfrm>
              <a:off x="8061966" y="4183715"/>
              <a:ext cx="3164171" cy="1632903"/>
              <a:chOff x="1360861" y="3858508"/>
              <a:chExt cx="1367921" cy="752802"/>
            </a:xfrm>
          </p:grpSpPr>
          <p:pic>
            <p:nvPicPr>
              <p:cNvPr id="41" name="Imagen 40">
                <a:extLst>
                  <a:ext uri="{FF2B5EF4-FFF2-40B4-BE49-F238E27FC236}">
                    <a16:creationId xmlns:a16="http://schemas.microsoft.com/office/drawing/2014/main" id="{B7AD6D4F-C585-461F-AE07-64E0DF0FFB8C}"/>
                  </a:ext>
                </a:extLst>
              </p:cNvPr>
              <p:cNvPicPr>
                <a:picLocks noChangeAspect="1"/>
              </p:cNvPicPr>
              <p:nvPr/>
            </p:nvPicPr>
            <p:blipFill>
              <a:blip r:embed="rId16"/>
              <a:stretch>
                <a:fillRect/>
              </a:stretch>
            </p:blipFill>
            <p:spPr>
              <a:xfrm>
                <a:off x="1360861" y="3858508"/>
                <a:ext cx="1367921" cy="752802"/>
              </a:xfrm>
              <a:prstGeom prst="rect">
                <a:avLst/>
              </a:prstGeom>
            </p:spPr>
          </p:pic>
          <p:sp>
            <p:nvSpPr>
              <p:cNvPr id="42" name="CuadroTexto 41">
                <a:extLst>
                  <a:ext uri="{FF2B5EF4-FFF2-40B4-BE49-F238E27FC236}">
                    <a16:creationId xmlns:a16="http://schemas.microsoft.com/office/drawing/2014/main" id="{21032113-A849-44F7-B5A5-251EB235F2DA}"/>
                  </a:ext>
                </a:extLst>
              </p:cNvPr>
              <p:cNvSpPr txBox="1"/>
              <p:nvPr/>
            </p:nvSpPr>
            <p:spPr>
              <a:xfrm>
                <a:off x="1821678" y="4195488"/>
                <a:ext cx="446287" cy="170270"/>
              </a:xfrm>
              <a:prstGeom prst="rect">
                <a:avLst/>
              </a:prstGeom>
              <a:noFill/>
            </p:spPr>
            <p:txBody>
              <a:bodyPr wrap="square" rtlCol="0">
                <a:spAutoFit/>
              </a:bodyPr>
              <a:lstStyle/>
              <a:p>
                <a:r>
                  <a:rPr lang="es-ES" dirty="0" err="1">
                    <a:solidFill>
                      <a:schemeClr val="accent2"/>
                    </a:solidFill>
                  </a:rPr>
                  <a:t>ITI.Core</a:t>
                </a:r>
                <a:endParaRPr lang="es-ES" dirty="0">
                  <a:solidFill>
                    <a:schemeClr val="accent2"/>
                  </a:solidFill>
                </a:endParaRPr>
              </a:p>
            </p:txBody>
          </p:sp>
        </p:grpSp>
        <p:pic>
          <p:nvPicPr>
            <p:cNvPr id="43" name="Imagen 42">
              <a:extLst>
                <a:ext uri="{FF2B5EF4-FFF2-40B4-BE49-F238E27FC236}">
                  <a16:creationId xmlns:a16="http://schemas.microsoft.com/office/drawing/2014/main" id="{5EE7E8E7-1FE8-46E0-9791-F09A4A326049}"/>
                </a:ext>
              </a:extLst>
            </p:cNvPr>
            <p:cNvPicPr>
              <a:picLocks noChangeAspect="1"/>
            </p:cNvPicPr>
            <p:nvPr/>
          </p:nvPicPr>
          <p:blipFill>
            <a:blip r:embed="rId19"/>
            <a:stretch>
              <a:fillRect/>
            </a:stretch>
          </p:blipFill>
          <p:spPr>
            <a:xfrm>
              <a:off x="8184232" y="1596426"/>
              <a:ext cx="2736304" cy="2624073"/>
            </a:xfrm>
            <a:prstGeom prst="rect">
              <a:avLst/>
            </a:prstGeom>
          </p:spPr>
        </p:pic>
        <p:cxnSp>
          <p:nvCxnSpPr>
            <p:cNvPr id="45" name="Conector recto de flecha 44">
              <a:extLst>
                <a:ext uri="{FF2B5EF4-FFF2-40B4-BE49-F238E27FC236}">
                  <a16:creationId xmlns:a16="http://schemas.microsoft.com/office/drawing/2014/main" id="{2C9DE0CD-A4D2-43D9-A471-130825AC729B}"/>
                </a:ext>
              </a:extLst>
            </p:cNvPr>
            <p:cNvCxnSpPr>
              <a:cxnSpLocks/>
            </p:cNvCxnSpPr>
            <p:nvPr/>
          </p:nvCxnSpPr>
          <p:spPr>
            <a:xfrm>
              <a:off x="3921768" y="2098966"/>
              <a:ext cx="1332626" cy="2260964"/>
            </a:xfrm>
            <a:prstGeom prst="straightConnector1">
              <a:avLst/>
            </a:prstGeom>
            <a:ln w="127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7" name="Conector recto de flecha 46">
              <a:extLst>
                <a:ext uri="{FF2B5EF4-FFF2-40B4-BE49-F238E27FC236}">
                  <a16:creationId xmlns:a16="http://schemas.microsoft.com/office/drawing/2014/main" id="{8B6359FE-B914-4E60-BE21-EFA388A607FF}"/>
                </a:ext>
              </a:extLst>
            </p:cNvPr>
            <p:cNvCxnSpPr>
              <a:cxnSpLocks/>
            </p:cNvCxnSpPr>
            <p:nvPr/>
          </p:nvCxnSpPr>
          <p:spPr>
            <a:xfrm>
              <a:off x="4007416" y="3122850"/>
              <a:ext cx="969324" cy="1330396"/>
            </a:xfrm>
            <a:prstGeom prst="straightConnector1">
              <a:avLst/>
            </a:prstGeom>
            <a:ln w="127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9" name="Conector recto de flecha 48">
              <a:extLst>
                <a:ext uri="{FF2B5EF4-FFF2-40B4-BE49-F238E27FC236}">
                  <a16:creationId xmlns:a16="http://schemas.microsoft.com/office/drawing/2014/main" id="{D4E96CBD-1D24-4301-A94F-4E78AB47AD43}"/>
                </a:ext>
              </a:extLst>
            </p:cNvPr>
            <p:cNvCxnSpPr>
              <a:cxnSpLocks/>
            </p:cNvCxnSpPr>
            <p:nvPr/>
          </p:nvCxnSpPr>
          <p:spPr>
            <a:xfrm>
              <a:off x="4013820" y="4539718"/>
              <a:ext cx="822606" cy="167832"/>
            </a:xfrm>
            <a:prstGeom prst="straightConnector1">
              <a:avLst/>
            </a:prstGeom>
            <a:ln w="127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1" name="Conector recto de flecha 50">
              <a:extLst>
                <a:ext uri="{FF2B5EF4-FFF2-40B4-BE49-F238E27FC236}">
                  <a16:creationId xmlns:a16="http://schemas.microsoft.com/office/drawing/2014/main" id="{DC6D2DFB-E7AB-496D-9FF9-84C7F2E9ECB2}"/>
                </a:ext>
              </a:extLst>
            </p:cNvPr>
            <p:cNvCxnSpPr>
              <a:cxnSpLocks/>
              <a:stCxn id="12" idx="3"/>
            </p:cNvCxnSpPr>
            <p:nvPr/>
          </p:nvCxnSpPr>
          <p:spPr>
            <a:xfrm flipV="1">
              <a:off x="3980597" y="5173816"/>
              <a:ext cx="627972" cy="105940"/>
            </a:xfrm>
            <a:prstGeom prst="straightConnector1">
              <a:avLst/>
            </a:prstGeom>
            <a:ln w="127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5" name="Conector recto de flecha 64">
              <a:extLst>
                <a:ext uri="{FF2B5EF4-FFF2-40B4-BE49-F238E27FC236}">
                  <a16:creationId xmlns:a16="http://schemas.microsoft.com/office/drawing/2014/main" id="{8F463BB8-0E41-474A-8F1F-F902A96910D6}"/>
                </a:ext>
              </a:extLst>
            </p:cNvPr>
            <p:cNvCxnSpPr>
              <a:cxnSpLocks/>
            </p:cNvCxnSpPr>
            <p:nvPr/>
          </p:nvCxnSpPr>
          <p:spPr bwMode="auto">
            <a:xfrm>
              <a:off x="6353823" y="5373216"/>
              <a:ext cx="671059" cy="0"/>
            </a:xfrm>
            <a:prstGeom prst="straightConnector1">
              <a:avLst/>
            </a:prstGeom>
            <a:ln w="12700">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69" name="Rectángulo 68">
            <a:extLst>
              <a:ext uri="{FF2B5EF4-FFF2-40B4-BE49-F238E27FC236}">
                <a16:creationId xmlns:a16="http://schemas.microsoft.com/office/drawing/2014/main" id="{B8528735-4666-4B0F-919C-984E373D2BB7}"/>
              </a:ext>
            </a:extLst>
          </p:cNvPr>
          <p:cNvSpPr/>
          <p:nvPr/>
        </p:nvSpPr>
        <p:spPr>
          <a:xfrm>
            <a:off x="1402261" y="919288"/>
            <a:ext cx="1466598" cy="461665"/>
          </a:xfrm>
          <a:prstGeom prst="rect">
            <a:avLst/>
          </a:prstGeom>
          <a:noFill/>
        </p:spPr>
        <p:txBody>
          <a:bodyPr wrap="square" lIns="91440" tIns="45720" rIns="91440" bIns="45720">
            <a:spAutoFit/>
          </a:bodyPr>
          <a:lstStyle/>
          <a:p>
            <a:pPr algn="ctr"/>
            <a:r>
              <a:rPr lang="es-ES" sz="2400" b="0" cap="none" spc="0" dirty="0">
                <a:ln w="0"/>
                <a:gradFill>
                  <a:gsLst>
                    <a:gs pos="21000">
                      <a:srgbClr val="53575C"/>
                    </a:gs>
                    <a:gs pos="88000">
                      <a:srgbClr val="C5C7CA"/>
                    </a:gs>
                  </a:gsLst>
                  <a:lin ang="5400000"/>
                </a:gradFill>
                <a:effectLst/>
              </a:rPr>
              <a:t>Cliente</a:t>
            </a:r>
          </a:p>
        </p:txBody>
      </p:sp>
      <p:sp>
        <p:nvSpPr>
          <p:cNvPr id="70" name="Rectángulo 69">
            <a:extLst>
              <a:ext uri="{FF2B5EF4-FFF2-40B4-BE49-F238E27FC236}">
                <a16:creationId xmlns:a16="http://schemas.microsoft.com/office/drawing/2014/main" id="{72E5F6F6-91BB-465D-AE6C-C12B41E5B6F1}"/>
              </a:ext>
            </a:extLst>
          </p:cNvPr>
          <p:cNvSpPr/>
          <p:nvPr/>
        </p:nvSpPr>
        <p:spPr bwMode="auto">
          <a:xfrm>
            <a:off x="8762707" y="984947"/>
            <a:ext cx="1466598" cy="461665"/>
          </a:xfrm>
          <a:prstGeom prst="rect">
            <a:avLst/>
          </a:prstGeom>
          <a:noFill/>
        </p:spPr>
        <p:txBody>
          <a:bodyPr wrap="square" lIns="91440" tIns="45720" rIns="91440" bIns="45720">
            <a:spAutoFit/>
          </a:bodyPr>
          <a:lstStyle/>
          <a:p>
            <a:pPr algn="ctr"/>
            <a:r>
              <a:rPr lang="es-ES" sz="2400" b="0" cap="none" spc="0" dirty="0">
                <a:ln w="0"/>
                <a:gradFill>
                  <a:gsLst>
                    <a:gs pos="21000">
                      <a:srgbClr val="53575C"/>
                    </a:gs>
                    <a:gs pos="88000">
                      <a:srgbClr val="C5C7CA"/>
                    </a:gs>
                  </a:gsLst>
                  <a:lin ang="5400000"/>
                </a:gradFill>
                <a:effectLst/>
              </a:rPr>
              <a:t>Servidor</a:t>
            </a:r>
          </a:p>
        </p:txBody>
      </p:sp>
      <p:grpSp>
        <p:nvGrpSpPr>
          <p:cNvPr id="4" name="Grupo 3">
            <a:extLst>
              <a:ext uri="{FF2B5EF4-FFF2-40B4-BE49-F238E27FC236}">
                <a16:creationId xmlns:a16="http://schemas.microsoft.com/office/drawing/2014/main" id="{4C11355F-5B3F-4AC6-945F-D3A8C30093FA}"/>
              </a:ext>
            </a:extLst>
          </p:cNvPr>
          <p:cNvGrpSpPr/>
          <p:nvPr/>
        </p:nvGrpSpPr>
        <p:grpSpPr>
          <a:xfrm>
            <a:off x="0" y="-27384"/>
            <a:ext cx="12192000" cy="432048"/>
            <a:chOff x="0" y="-27384"/>
            <a:chExt cx="12192000" cy="432048"/>
          </a:xfrm>
        </p:grpSpPr>
        <p:sp>
          <p:nvSpPr>
            <p:cNvPr id="71" name="Rectángulo 11">
              <a:extLst>
                <a:ext uri="{FF2B5EF4-FFF2-40B4-BE49-F238E27FC236}">
                  <a16:creationId xmlns:a16="http://schemas.microsoft.com/office/drawing/2014/main" id="{6F96B11C-C902-4C1A-95F5-771788C39BFB}"/>
                </a:ext>
              </a:extLst>
            </p:cNvPr>
            <p:cNvSpPr/>
            <p:nvPr/>
          </p:nvSpPr>
          <p:spPr bwMode="auto">
            <a:xfrm>
              <a:off x="0" y="-27384"/>
              <a:ext cx="12192000" cy="432048"/>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defRPr/>
              </a:pPr>
              <a:r>
                <a:rPr lang="es-ES" dirty="0"/>
                <a:t>Arquitectura</a:t>
              </a:r>
              <a:endParaRPr dirty="0"/>
            </a:p>
          </p:txBody>
        </p:sp>
        <p:sp>
          <p:nvSpPr>
            <p:cNvPr id="2" name="CuadroTexto 1">
              <a:extLst>
                <a:ext uri="{FF2B5EF4-FFF2-40B4-BE49-F238E27FC236}">
                  <a16:creationId xmlns:a16="http://schemas.microsoft.com/office/drawing/2014/main" id="{CEEBC056-0D88-4014-BA75-93B96A3FF747}"/>
                </a:ext>
              </a:extLst>
            </p:cNvPr>
            <p:cNvSpPr txBox="1"/>
            <p:nvPr/>
          </p:nvSpPr>
          <p:spPr>
            <a:xfrm>
              <a:off x="0" y="-1235"/>
              <a:ext cx="1101584" cy="369332"/>
            </a:xfrm>
            <a:prstGeom prst="rect">
              <a:avLst/>
            </a:prstGeom>
            <a:noFill/>
          </p:spPr>
          <p:txBody>
            <a:bodyPr wrap="none" rtlCol="0">
              <a:spAutoFit/>
            </a:bodyPr>
            <a:lstStyle/>
            <a:p>
              <a:r>
                <a:rPr lang="es-ES" dirty="0">
                  <a:solidFill>
                    <a:schemeClr val="bg1"/>
                  </a:solidFill>
                </a:rPr>
                <a:t>OBJETIVO</a:t>
              </a:r>
            </a:p>
          </p:txBody>
        </p:sp>
      </p:grpSp>
      <p:grpSp>
        <p:nvGrpSpPr>
          <p:cNvPr id="44" name="Grupo 43">
            <a:extLst>
              <a:ext uri="{FF2B5EF4-FFF2-40B4-BE49-F238E27FC236}">
                <a16:creationId xmlns:a16="http://schemas.microsoft.com/office/drawing/2014/main" id="{2ADD3898-D126-454E-A7DA-3483BC9FDC76}"/>
              </a:ext>
            </a:extLst>
          </p:cNvPr>
          <p:cNvGrpSpPr/>
          <p:nvPr/>
        </p:nvGrpSpPr>
        <p:grpSpPr>
          <a:xfrm>
            <a:off x="0" y="6048740"/>
            <a:ext cx="12192000" cy="798576"/>
            <a:chOff x="0" y="6048740"/>
            <a:chExt cx="12192000" cy="798576"/>
          </a:xfrm>
        </p:grpSpPr>
        <p:sp>
          <p:nvSpPr>
            <p:cNvPr id="46" name="Rectángulo 6">
              <a:extLst>
                <a:ext uri="{FF2B5EF4-FFF2-40B4-BE49-F238E27FC236}">
                  <a16:creationId xmlns:a16="http://schemas.microsoft.com/office/drawing/2014/main" id="{7502F141-1EAC-4CD0-B6C2-B14DE2F05713}"/>
                </a:ext>
              </a:extLst>
            </p:cNvPr>
            <p:cNvSpPr/>
            <p:nvPr/>
          </p:nvSpPr>
          <p:spPr bwMode="auto">
            <a:xfrm>
              <a:off x="0" y="6048740"/>
              <a:ext cx="12192000" cy="798576"/>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defRPr/>
              </a:pPr>
              <a:r>
                <a:rPr lang="es-ES" dirty="0">
                  <a:solidFill>
                    <a:schemeClr val="accent2"/>
                  </a:solidFill>
                </a:rPr>
                <a:t>ITI Core</a:t>
              </a:r>
              <a:endParaRPr dirty="0">
                <a:solidFill>
                  <a:schemeClr val="accent2"/>
                </a:solidFill>
              </a:endParaRPr>
            </a:p>
          </p:txBody>
        </p:sp>
        <p:pic>
          <p:nvPicPr>
            <p:cNvPr id="48" name="Imagen 47">
              <a:extLst>
                <a:ext uri="{FF2B5EF4-FFF2-40B4-BE49-F238E27FC236}">
                  <a16:creationId xmlns:a16="http://schemas.microsoft.com/office/drawing/2014/main" id="{308AB8D7-8628-48ED-A78F-3DA58FAF8F2B}"/>
                </a:ext>
              </a:extLst>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8256240" y="6198447"/>
              <a:ext cx="3696072" cy="499594"/>
            </a:xfrm>
            <a:prstGeom prst="rect">
              <a:avLst/>
            </a:prstGeom>
          </p:spPr>
        </p:pic>
        <p:cxnSp>
          <p:nvCxnSpPr>
            <p:cNvPr id="50" name="Conector recto 49">
              <a:extLst>
                <a:ext uri="{FF2B5EF4-FFF2-40B4-BE49-F238E27FC236}">
                  <a16:creationId xmlns:a16="http://schemas.microsoft.com/office/drawing/2014/main" id="{DCD0B0A4-0729-4B30-B7B6-D3B95166D1A8}"/>
                </a:ext>
              </a:extLst>
            </p:cNvPr>
            <p:cNvCxnSpPr>
              <a:cxnSpLocks/>
            </p:cNvCxnSpPr>
            <p:nvPr/>
          </p:nvCxnSpPr>
          <p:spPr>
            <a:xfrm>
              <a:off x="0" y="6093296"/>
              <a:ext cx="12192000" cy="0"/>
            </a:xfrm>
            <a:prstGeom prst="line">
              <a:avLst/>
            </a:prstGeom>
            <a:ln w="38100"/>
          </p:spPr>
          <p:style>
            <a:lnRef idx="1">
              <a:schemeClr val="accent2"/>
            </a:lnRef>
            <a:fillRef idx="0">
              <a:schemeClr val="accent2"/>
            </a:fillRef>
            <a:effectRef idx="0">
              <a:schemeClr val="accent2"/>
            </a:effectRef>
            <a:fontRef idx="minor">
              <a:schemeClr val="tx1"/>
            </a:fontRef>
          </p:style>
        </p:cxnSp>
      </p:grpSp>
    </p:spTree>
    <p:extLst>
      <p:ext uri="{BB962C8B-B14F-4D97-AF65-F5344CB8AC3E}">
        <p14:creationId xmlns:p14="http://schemas.microsoft.com/office/powerpoint/2010/main" val="252696871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71" name="Rectángulo 11">
            <a:extLst>
              <a:ext uri="{FF2B5EF4-FFF2-40B4-BE49-F238E27FC236}">
                <a16:creationId xmlns:a16="http://schemas.microsoft.com/office/drawing/2014/main" id="{6F96B11C-C902-4C1A-95F5-771788C39BFB}"/>
              </a:ext>
            </a:extLst>
          </p:cNvPr>
          <p:cNvSpPr/>
          <p:nvPr/>
        </p:nvSpPr>
        <p:spPr bwMode="auto">
          <a:xfrm>
            <a:off x="0" y="-27384"/>
            <a:ext cx="12192000" cy="432048"/>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defRPr/>
            </a:pPr>
            <a:r>
              <a:rPr lang="es-ES" dirty="0"/>
              <a:t>Modelado</a:t>
            </a:r>
            <a:endParaRPr dirty="0"/>
          </a:p>
        </p:txBody>
      </p:sp>
      <p:sp>
        <p:nvSpPr>
          <p:cNvPr id="8" name="Rectángulo 7">
            <a:extLst>
              <a:ext uri="{FF2B5EF4-FFF2-40B4-BE49-F238E27FC236}">
                <a16:creationId xmlns:a16="http://schemas.microsoft.com/office/drawing/2014/main" id="{8B44FD3D-572B-4E80-BC0E-C9E66294CCB6}"/>
              </a:ext>
            </a:extLst>
          </p:cNvPr>
          <p:cNvSpPr/>
          <p:nvPr/>
        </p:nvSpPr>
        <p:spPr bwMode="auto">
          <a:xfrm>
            <a:off x="911424" y="616332"/>
            <a:ext cx="4608512" cy="584775"/>
          </a:xfrm>
          <a:prstGeom prst="rect">
            <a:avLst/>
          </a:prstGeom>
          <a:noFill/>
        </p:spPr>
        <p:txBody>
          <a:bodyPr wrap="square" lIns="91440" tIns="45720" rIns="91440" bIns="45720">
            <a:spAutoFit/>
          </a:bodyPr>
          <a:lstStyle/>
          <a:p>
            <a:pPr algn="ctr"/>
            <a:r>
              <a:rPr lang="es-ES" sz="3200" b="1" dirty="0">
                <a:ln w="0"/>
                <a:solidFill>
                  <a:schemeClr val="accent2"/>
                </a:solidFill>
              </a:rPr>
              <a:t>Modelado de entidades</a:t>
            </a:r>
            <a:endParaRPr lang="es-ES" sz="3200" b="1" cap="none" spc="0" dirty="0">
              <a:ln w="0"/>
              <a:solidFill>
                <a:schemeClr val="accent2"/>
              </a:solidFill>
              <a:effectLst/>
            </a:endParaRPr>
          </a:p>
        </p:txBody>
      </p:sp>
      <p:sp>
        <p:nvSpPr>
          <p:cNvPr id="2" name="Rectángulo 1"/>
          <p:cNvSpPr/>
          <p:nvPr/>
        </p:nvSpPr>
        <p:spPr>
          <a:xfrm>
            <a:off x="1127448" y="1268760"/>
            <a:ext cx="9217024" cy="646331"/>
          </a:xfrm>
          <a:prstGeom prst="rect">
            <a:avLst/>
          </a:prstGeom>
        </p:spPr>
        <p:txBody>
          <a:bodyPr wrap="square">
            <a:spAutoFit/>
          </a:bodyPr>
          <a:lstStyle/>
          <a:p>
            <a:r>
              <a:rPr lang="es-ES" dirty="0"/>
              <a:t>Trabajo de analizar el contexto de nuestra aplicación, identificar los objetos que hacen parte de ese contexto y determinar cuales deben ser identificados como entidad y sus relaciones</a:t>
            </a:r>
          </a:p>
        </p:txBody>
      </p:sp>
      <p:sp>
        <p:nvSpPr>
          <p:cNvPr id="12" name="Rectángulo 11"/>
          <p:cNvSpPr/>
          <p:nvPr/>
        </p:nvSpPr>
        <p:spPr bwMode="auto">
          <a:xfrm>
            <a:off x="1127448" y="2257127"/>
            <a:ext cx="9217024" cy="307777"/>
          </a:xfrm>
          <a:prstGeom prst="rect">
            <a:avLst/>
          </a:prstGeom>
        </p:spPr>
        <p:txBody>
          <a:bodyPr wrap="square">
            <a:spAutoFit/>
          </a:bodyPr>
          <a:lstStyle/>
          <a:p>
            <a:r>
              <a:rPr lang="es-ES" sz="1400" dirty="0"/>
              <a:t>Por ejemplo, en un contexto de la gestión de predicciones diagnósticas de un hospital</a:t>
            </a:r>
          </a:p>
        </p:txBody>
      </p:sp>
      <p:pic>
        <p:nvPicPr>
          <p:cNvPr id="11" name="Imagen 10"/>
          <p:cNvPicPr>
            <a:picLocks noChangeAspect="1"/>
          </p:cNvPicPr>
          <p:nvPr/>
        </p:nvPicPr>
        <p:blipFill>
          <a:blip r:embed="rId3"/>
          <a:stretch>
            <a:fillRect/>
          </a:stretch>
        </p:blipFill>
        <p:spPr>
          <a:xfrm>
            <a:off x="1415480" y="2691245"/>
            <a:ext cx="8580864" cy="3246401"/>
          </a:xfrm>
          <a:prstGeom prst="rect">
            <a:avLst/>
          </a:prstGeom>
        </p:spPr>
      </p:pic>
      <p:sp>
        <p:nvSpPr>
          <p:cNvPr id="10" name="CuadroTexto 9">
            <a:extLst>
              <a:ext uri="{FF2B5EF4-FFF2-40B4-BE49-F238E27FC236}">
                <a16:creationId xmlns:a16="http://schemas.microsoft.com/office/drawing/2014/main" id="{CEEBC056-0D88-4014-BA75-93B96A3FF747}"/>
              </a:ext>
            </a:extLst>
          </p:cNvPr>
          <p:cNvSpPr txBox="1"/>
          <p:nvPr/>
        </p:nvSpPr>
        <p:spPr bwMode="auto">
          <a:xfrm>
            <a:off x="0" y="-1235"/>
            <a:ext cx="1090363" cy="369332"/>
          </a:xfrm>
          <a:prstGeom prst="rect">
            <a:avLst/>
          </a:prstGeom>
          <a:noFill/>
        </p:spPr>
        <p:txBody>
          <a:bodyPr wrap="none" rtlCol="0">
            <a:spAutoFit/>
          </a:bodyPr>
          <a:lstStyle/>
          <a:p>
            <a:r>
              <a:rPr lang="es-ES" dirty="0">
                <a:solidFill>
                  <a:schemeClr val="bg1"/>
                </a:solidFill>
              </a:rPr>
              <a:t>BACKEND</a:t>
            </a:r>
          </a:p>
        </p:txBody>
      </p:sp>
      <p:grpSp>
        <p:nvGrpSpPr>
          <p:cNvPr id="13" name="Grupo 12">
            <a:extLst>
              <a:ext uri="{FF2B5EF4-FFF2-40B4-BE49-F238E27FC236}">
                <a16:creationId xmlns:a16="http://schemas.microsoft.com/office/drawing/2014/main" id="{70F34545-BD8A-4525-873E-05D4AB53FC30}"/>
              </a:ext>
            </a:extLst>
          </p:cNvPr>
          <p:cNvGrpSpPr/>
          <p:nvPr/>
        </p:nvGrpSpPr>
        <p:grpSpPr>
          <a:xfrm>
            <a:off x="0" y="6048740"/>
            <a:ext cx="12192000" cy="798576"/>
            <a:chOff x="0" y="6048740"/>
            <a:chExt cx="12192000" cy="798576"/>
          </a:xfrm>
        </p:grpSpPr>
        <p:sp>
          <p:nvSpPr>
            <p:cNvPr id="14" name="Rectángulo 6">
              <a:extLst>
                <a:ext uri="{FF2B5EF4-FFF2-40B4-BE49-F238E27FC236}">
                  <a16:creationId xmlns:a16="http://schemas.microsoft.com/office/drawing/2014/main" id="{080349AD-3695-4778-B901-FCD1C0C3145F}"/>
                </a:ext>
              </a:extLst>
            </p:cNvPr>
            <p:cNvSpPr/>
            <p:nvPr/>
          </p:nvSpPr>
          <p:spPr bwMode="auto">
            <a:xfrm>
              <a:off x="0" y="6048740"/>
              <a:ext cx="12192000" cy="798576"/>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defRPr/>
              </a:pPr>
              <a:r>
                <a:rPr lang="es-ES" dirty="0">
                  <a:solidFill>
                    <a:schemeClr val="accent2"/>
                  </a:solidFill>
                </a:rPr>
                <a:t>ITI Core</a:t>
              </a:r>
              <a:endParaRPr dirty="0">
                <a:solidFill>
                  <a:schemeClr val="accent2"/>
                </a:solidFill>
              </a:endParaRPr>
            </a:p>
          </p:txBody>
        </p:sp>
        <p:pic>
          <p:nvPicPr>
            <p:cNvPr id="15" name="Imagen 14">
              <a:extLst>
                <a:ext uri="{FF2B5EF4-FFF2-40B4-BE49-F238E27FC236}">
                  <a16:creationId xmlns:a16="http://schemas.microsoft.com/office/drawing/2014/main" id="{267695EA-2CAF-4E23-BD05-C94B7AC0B8B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56240" y="6198447"/>
              <a:ext cx="3696072" cy="499594"/>
            </a:xfrm>
            <a:prstGeom prst="rect">
              <a:avLst/>
            </a:prstGeom>
          </p:spPr>
        </p:pic>
        <p:cxnSp>
          <p:nvCxnSpPr>
            <p:cNvPr id="16" name="Conector recto 15">
              <a:extLst>
                <a:ext uri="{FF2B5EF4-FFF2-40B4-BE49-F238E27FC236}">
                  <a16:creationId xmlns:a16="http://schemas.microsoft.com/office/drawing/2014/main" id="{025955A4-253D-42E7-8835-92FB07F7B2CB}"/>
                </a:ext>
              </a:extLst>
            </p:cNvPr>
            <p:cNvCxnSpPr>
              <a:cxnSpLocks/>
            </p:cNvCxnSpPr>
            <p:nvPr/>
          </p:nvCxnSpPr>
          <p:spPr>
            <a:xfrm>
              <a:off x="0" y="6093296"/>
              <a:ext cx="12192000" cy="0"/>
            </a:xfrm>
            <a:prstGeom prst="line">
              <a:avLst/>
            </a:prstGeom>
            <a:ln w="38100"/>
          </p:spPr>
          <p:style>
            <a:lnRef idx="1">
              <a:schemeClr val="accent2"/>
            </a:lnRef>
            <a:fillRef idx="0">
              <a:schemeClr val="accent2"/>
            </a:fillRef>
            <a:effectRef idx="0">
              <a:schemeClr val="accent2"/>
            </a:effectRef>
            <a:fontRef idx="minor">
              <a:schemeClr val="tx1"/>
            </a:fontRef>
          </p:style>
        </p:cxnSp>
      </p:grpSp>
    </p:spTree>
    <p:extLst>
      <p:ext uri="{BB962C8B-B14F-4D97-AF65-F5344CB8AC3E}">
        <p14:creationId xmlns:p14="http://schemas.microsoft.com/office/powerpoint/2010/main" val="73270777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8" name="Rectángulo 7">
            <a:extLst>
              <a:ext uri="{FF2B5EF4-FFF2-40B4-BE49-F238E27FC236}">
                <a16:creationId xmlns:a16="http://schemas.microsoft.com/office/drawing/2014/main" id="{8B44FD3D-572B-4E80-BC0E-C9E66294CCB6}"/>
              </a:ext>
            </a:extLst>
          </p:cNvPr>
          <p:cNvSpPr/>
          <p:nvPr/>
        </p:nvSpPr>
        <p:spPr bwMode="auto">
          <a:xfrm>
            <a:off x="839416" y="568153"/>
            <a:ext cx="3672408" cy="584775"/>
          </a:xfrm>
          <a:prstGeom prst="rect">
            <a:avLst/>
          </a:prstGeom>
          <a:noFill/>
        </p:spPr>
        <p:txBody>
          <a:bodyPr wrap="square" lIns="91440" tIns="45720" rIns="91440" bIns="45720">
            <a:spAutoFit/>
          </a:bodyPr>
          <a:lstStyle/>
          <a:p>
            <a:pPr algn="ctr"/>
            <a:r>
              <a:rPr lang="es-ES" sz="3200" b="1" dirty="0">
                <a:ln w="0"/>
                <a:solidFill>
                  <a:schemeClr val="accent2"/>
                </a:solidFill>
              </a:rPr>
              <a:t>¿Qué es un ORM?</a:t>
            </a:r>
            <a:endParaRPr lang="es-ES" sz="3200" b="1" cap="none" spc="0" dirty="0">
              <a:ln w="0"/>
              <a:solidFill>
                <a:schemeClr val="accent2"/>
              </a:solidFill>
              <a:effectLst/>
            </a:endParaRPr>
          </a:p>
        </p:txBody>
      </p:sp>
      <p:sp>
        <p:nvSpPr>
          <p:cNvPr id="2" name="Rectángulo 1"/>
          <p:cNvSpPr/>
          <p:nvPr/>
        </p:nvSpPr>
        <p:spPr>
          <a:xfrm>
            <a:off x="1127448" y="1268760"/>
            <a:ext cx="9217024" cy="646331"/>
          </a:xfrm>
          <a:prstGeom prst="rect">
            <a:avLst/>
          </a:prstGeom>
        </p:spPr>
        <p:txBody>
          <a:bodyPr wrap="square">
            <a:spAutoFit/>
          </a:bodyPr>
          <a:lstStyle/>
          <a:p>
            <a:r>
              <a:rPr lang="es-ES" dirty="0"/>
              <a:t>Es un tipo de biblioteca de acceso a datos que hace posible la comunicación entre el sistema de tipos utilizado en un lenguaje de POO y la utilización de una BD como motor de persistencia</a:t>
            </a:r>
          </a:p>
        </p:txBody>
      </p:sp>
      <p:sp>
        <p:nvSpPr>
          <p:cNvPr id="13" name="Rectángulo 11">
            <a:extLst>
              <a:ext uri="{FF2B5EF4-FFF2-40B4-BE49-F238E27FC236}">
                <a16:creationId xmlns:a16="http://schemas.microsoft.com/office/drawing/2014/main" id="{6F96B11C-C902-4C1A-95F5-771788C39BFB}"/>
              </a:ext>
            </a:extLst>
          </p:cNvPr>
          <p:cNvSpPr/>
          <p:nvPr/>
        </p:nvSpPr>
        <p:spPr bwMode="auto">
          <a:xfrm>
            <a:off x="0" y="-27384"/>
            <a:ext cx="12192000" cy="432048"/>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defRPr/>
            </a:pPr>
            <a:r>
              <a:rPr lang="es-ES" dirty="0"/>
              <a:t>PERSISTENCIA</a:t>
            </a:r>
            <a:endParaRPr dirty="0"/>
          </a:p>
        </p:txBody>
      </p:sp>
      <p:sp>
        <p:nvSpPr>
          <p:cNvPr id="15" name="Rectángulo 14">
            <a:extLst>
              <a:ext uri="{FF2B5EF4-FFF2-40B4-BE49-F238E27FC236}">
                <a16:creationId xmlns:a16="http://schemas.microsoft.com/office/drawing/2014/main" id="{8B44FD3D-572B-4E80-BC0E-C9E66294CCB6}"/>
              </a:ext>
            </a:extLst>
          </p:cNvPr>
          <p:cNvSpPr/>
          <p:nvPr/>
        </p:nvSpPr>
        <p:spPr bwMode="auto">
          <a:xfrm>
            <a:off x="839416" y="3148089"/>
            <a:ext cx="6048672" cy="584775"/>
          </a:xfrm>
          <a:prstGeom prst="rect">
            <a:avLst/>
          </a:prstGeom>
          <a:noFill/>
        </p:spPr>
        <p:txBody>
          <a:bodyPr wrap="square" lIns="91440" tIns="45720" rIns="91440" bIns="45720">
            <a:spAutoFit/>
          </a:bodyPr>
          <a:lstStyle/>
          <a:p>
            <a:pPr algn="ctr"/>
            <a:r>
              <a:rPr lang="es-ES" sz="3200" b="1" dirty="0">
                <a:ln w="0"/>
                <a:solidFill>
                  <a:schemeClr val="accent2"/>
                </a:solidFill>
              </a:rPr>
              <a:t>¿Qué es el mapeo de entidades?</a:t>
            </a:r>
            <a:endParaRPr lang="es-ES" sz="3200" b="1" cap="none" spc="0" dirty="0">
              <a:ln w="0"/>
              <a:solidFill>
                <a:schemeClr val="accent2"/>
              </a:solidFill>
              <a:effectLst/>
            </a:endParaRPr>
          </a:p>
        </p:txBody>
      </p:sp>
      <p:sp>
        <p:nvSpPr>
          <p:cNvPr id="3" name="Rectángulo 2"/>
          <p:cNvSpPr/>
          <p:nvPr/>
        </p:nvSpPr>
        <p:spPr>
          <a:xfrm>
            <a:off x="1124802" y="3790781"/>
            <a:ext cx="9291677" cy="646331"/>
          </a:xfrm>
          <a:prstGeom prst="rect">
            <a:avLst/>
          </a:prstGeom>
        </p:spPr>
        <p:txBody>
          <a:bodyPr wrap="square">
            <a:spAutoFit/>
          </a:bodyPr>
          <a:lstStyle/>
          <a:p>
            <a:r>
              <a:rPr lang="es-ES" dirty="0"/>
              <a:t>Trabajo de relacionar las clases de nuestro modelo con la base de datos configurando el ORM que vamos a usar en la aplicación</a:t>
            </a:r>
          </a:p>
        </p:txBody>
      </p:sp>
      <p:sp>
        <p:nvSpPr>
          <p:cNvPr id="4" name="Rectángulo 3"/>
          <p:cNvSpPr/>
          <p:nvPr/>
        </p:nvSpPr>
        <p:spPr>
          <a:xfrm>
            <a:off x="1124802" y="2061821"/>
            <a:ext cx="7728520" cy="369332"/>
          </a:xfrm>
          <a:prstGeom prst="rect">
            <a:avLst/>
          </a:prstGeom>
        </p:spPr>
        <p:txBody>
          <a:bodyPr wrap="square">
            <a:spAutoFit/>
          </a:bodyPr>
          <a:lstStyle/>
          <a:p>
            <a:r>
              <a:rPr lang="es-ES" dirty="0"/>
              <a:t>La finalidad es extraer el Sistema de Gestión de Base de Datos de la solución.</a:t>
            </a:r>
          </a:p>
        </p:txBody>
      </p:sp>
      <p:sp>
        <p:nvSpPr>
          <p:cNvPr id="16" name="CuadroTexto 15">
            <a:extLst>
              <a:ext uri="{FF2B5EF4-FFF2-40B4-BE49-F238E27FC236}">
                <a16:creationId xmlns:a16="http://schemas.microsoft.com/office/drawing/2014/main" id="{CEEBC056-0D88-4014-BA75-93B96A3FF747}"/>
              </a:ext>
            </a:extLst>
          </p:cNvPr>
          <p:cNvSpPr txBox="1"/>
          <p:nvPr/>
        </p:nvSpPr>
        <p:spPr bwMode="auto">
          <a:xfrm>
            <a:off x="0" y="-1235"/>
            <a:ext cx="1090363" cy="369332"/>
          </a:xfrm>
          <a:prstGeom prst="rect">
            <a:avLst/>
          </a:prstGeom>
          <a:noFill/>
        </p:spPr>
        <p:txBody>
          <a:bodyPr wrap="none" rtlCol="0">
            <a:spAutoFit/>
          </a:bodyPr>
          <a:lstStyle/>
          <a:p>
            <a:r>
              <a:rPr lang="es-ES" dirty="0">
                <a:solidFill>
                  <a:schemeClr val="bg1"/>
                </a:solidFill>
              </a:rPr>
              <a:t>BACKEND</a:t>
            </a:r>
          </a:p>
        </p:txBody>
      </p:sp>
      <p:grpSp>
        <p:nvGrpSpPr>
          <p:cNvPr id="12" name="Grupo 11">
            <a:extLst>
              <a:ext uri="{FF2B5EF4-FFF2-40B4-BE49-F238E27FC236}">
                <a16:creationId xmlns:a16="http://schemas.microsoft.com/office/drawing/2014/main" id="{B209F4CF-F664-4FEF-9C51-2C1D2FC6A274}"/>
              </a:ext>
            </a:extLst>
          </p:cNvPr>
          <p:cNvGrpSpPr/>
          <p:nvPr/>
        </p:nvGrpSpPr>
        <p:grpSpPr>
          <a:xfrm>
            <a:off x="0" y="6048740"/>
            <a:ext cx="12192000" cy="798576"/>
            <a:chOff x="0" y="6048740"/>
            <a:chExt cx="12192000" cy="798576"/>
          </a:xfrm>
        </p:grpSpPr>
        <p:sp>
          <p:nvSpPr>
            <p:cNvPr id="14" name="Rectángulo 6">
              <a:extLst>
                <a:ext uri="{FF2B5EF4-FFF2-40B4-BE49-F238E27FC236}">
                  <a16:creationId xmlns:a16="http://schemas.microsoft.com/office/drawing/2014/main" id="{51E0FB6F-4A24-4F6E-A2D3-C1FCA8FF9261}"/>
                </a:ext>
              </a:extLst>
            </p:cNvPr>
            <p:cNvSpPr/>
            <p:nvPr/>
          </p:nvSpPr>
          <p:spPr bwMode="auto">
            <a:xfrm>
              <a:off x="0" y="6048740"/>
              <a:ext cx="12192000" cy="798576"/>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defRPr/>
              </a:pPr>
              <a:r>
                <a:rPr lang="es-ES" dirty="0">
                  <a:solidFill>
                    <a:schemeClr val="accent2"/>
                  </a:solidFill>
                </a:rPr>
                <a:t>ITI Core</a:t>
              </a:r>
              <a:endParaRPr dirty="0">
                <a:solidFill>
                  <a:schemeClr val="accent2"/>
                </a:solidFill>
              </a:endParaRPr>
            </a:p>
          </p:txBody>
        </p:sp>
        <p:pic>
          <p:nvPicPr>
            <p:cNvPr id="17" name="Imagen 16">
              <a:extLst>
                <a:ext uri="{FF2B5EF4-FFF2-40B4-BE49-F238E27FC236}">
                  <a16:creationId xmlns:a16="http://schemas.microsoft.com/office/drawing/2014/main" id="{3FE4423C-C8FB-4F1F-8A0F-60581689DBC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56240" y="6198447"/>
              <a:ext cx="3696072" cy="499594"/>
            </a:xfrm>
            <a:prstGeom prst="rect">
              <a:avLst/>
            </a:prstGeom>
          </p:spPr>
        </p:pic>
        <p:cxnSp>
          <p:nvCxnSpPr>
            <p:cNvPr id="18" name="Conector recto 17">
              <a:extLst>
                <a:ext uri="{FF2B5EF4-FFF2-40B4-BE49-F238E27FC236}">
                  <a16:creationId xmlns:a16="http://schemas.microsoft.com/office/drawing/2014/main" id="{EA652FC7-B4A3-435C-8048-776C6322AD84}"/>
                </a:ext>
              </a:extLst>
            </p:cNvPr>
            <p:cNvCxnSpPr>
              <a:cxnSpLocks/>
            </p:cNvCxnSpPr>
            <p:nvPr/>
          </p:nvCxnSpPr>
          <p:spPr>
            <a:xfrm>
              <a:off x="0" y="6093296"/>
              <a:ext cx="12192000" cy="0"/>
            </a:xfrm>
            <a:prstGeom prst="line">
              <a:avLst/>
            </a:prstGeom>
            <a:ln w="38100"/>
          </p:spPr>
          <p:style>
            <a:lnRef idx="1">
              <a:schemeClr val="accent2"/>
            </a:lnRef>
            <a:fillRef idx="0">
              <a:schemeClr val="accent2"/>
            </a:fillRef>
            <a:effectRef idx="0">
              <a:schemeClr val="accent2"/>
            </a:effectRef>
            <a:fontRef idx="minor">
              <a:schemeClr val="tx1"/>
            </a:fontRef>
          </p:style>
        </p:cxnSp>
      </p:grpSp>
    </p:spTree>
    <p:extLst>
      <p:ext uri="{BB962C8B-B14F-4D97-AF65-F5344CB8AC3E}">
        <p14:creationId xmlns:p14="http://schemas.microsoft.com/office/powerpoint/2010/main" val="106001988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8" name="Rectángulo 7">
            <a:extLst>
              <a:ext uri="{FF2B5EF4-FFF2-40B4-BE49-F238E27FC236}">
                <a16:creationId xmlns:a16="http://schemas.microsoft.com/office/drawing/2014/main" id="{8B44FD3D-572B-4E80-BC0E-C9E66294CCB6}"/>
              </a:ext>
            </a:extLst>
          </p:cNvPr>
          <p:cNvSpPr/>
          <p:nvPr/>
        </p:nvSpPr>
        <p:spPr bwMode="auto">
          <a:xfrm>
            <a:off x="839416" y="568153"/>
            <a:ext cx="4536504" cy="584775"/>
          </a:xfrm>
          <a:prstGeom prst="rect">
            <a:avLst/>
          </a:prstGeom>
          <a:noFill/>
        </p:spPr>
        <p:txBody>
          <a:bodyPr wrap="square" lIns="91440" tIns="45720" rIns="91440" bIns="45720">
            <a:spAutoFit/>
          </a:bodyPr>
          <a:lstStyle/>
          <a:p>
            <a:pPr algn="ctr"/>
            <a:r>
              <a:rPr lang="es-ES" sz="3200" b="1" dirty="0" err="1">
                <a:ln w="0"/>
                <a:solidFill>
                  <a:schemeClr val="accent2"/>
                </a:solidFill>
              </a:rPr>
              <a:t>Entity</a:t>
            </a:r>
            <a:r>
              <a:rPr lang="es-ES" sz="3200" b="1" dirty="0">
                <a:ln w="0"/>
                <a:solidFill>
                  <a:schemeClr val="accent2"/>
                </a:solidFill>
              </a:rPr>
              <a:t> Framework Core</a:t>
            </a:r>
            <a:endParaRPr lang="es-ES" sz="3200" b="1" cap="none" spc="0" dirty="0">
              <a:ln w="0"/>
              <a:solidFill>
                <a:schemeClr val="accent2"/>
              </a:solidFill>
              <a:effectLst/>
            </a:endParaRPr>
          </a:p>
        </p:txBody>
      </p:sp>
      <p:sp>
        <p:nvSpPr>
          <p:cNvPr id="13" name="Rectángulo 11">
            <a:extLst>
              <a:ext uri="{FF2B5EF4-FFF2-40B4-BE49-F238E27FC236}">
                <a16:creationId xmlns:a16="http://schemas.microsoft.com/office/drawing/2014/main" id="{6F96B11C-C902-4C1A-95F5-771788C39BFB}"/>
              </a:ext>
            </a:extLst>
          </p:cNvPr>
          <p:cNvSpPr/>
          <p:nvPr/>
        </p:nvSpPr>
        <p:spPr bwMode="auto">
          <a:xfrm>
            <a:off x="0" y="-27384"/>
            <a:ext cx="12192000" cy="432048"/>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defRPr/>
            </a:pPr>
            <a:r>
              <a:rPr lang="es-ES" dirty="0"/>
              <a:t>PERSISTENCIA</a:t>
            </a:r>
            <a:endParaRPr dirty="0"/>
          </a:p>
        </p:txBody>
      </p:sp>
      <p:sp>
        <p:nvSpPr>
          <p:cNvPr id="9" name="Rectángulo 8"/>
          <p:cNvSpPr/>
          <p:nvPr/>
        </p:nvSpPr>
        <p:spPr>
          <a:xfrm>
            <a:off x="1055440" y="1196752"/>
            <a:ext cx="10009112" cy="646331"/>
          </a:xfrm>
          <a:prstGeom prst="rect">
            <a:avLst/>
          </a:prstGeom>
        </p:spPr>
        <p:txBody>
          <a:bodyPr wrap="square">
            <a:spAutoFit/>
          </a:bodyPr>
          <a:lstStyle/>
          <a:p>
            <a:r>
              <a:rPr lang="es-ES" dirty="0"/>
              <a:t>ORM de Microsoft el cual relaciona las clases de nuestra aplicación con una base de datos relacional por medio de un </a:t>
            </a:r>
            <a:r>
              <a:rPr lang="es-ES" dirty="0" err="1"/>
              <a:t>DBContext</a:t>
            </a:r>
            <a:endParaRPr lang="es-ES" dirty="0"/>
          </a:p>
        </p:txBody>
      </p:sp>
      <p:pic>
        <p:nvPicPr>
          <p:cNvPr id="12" name="Imagen 11"/>
          <p:cNvPicPr>
            <a:picLocks noChangeAspect="1"/>
          </p:cNvPicPr>
          <p:nvPr/>
        </p:nvPicPr>
        <p:blipFill>
          <a:blip r:embed="rId2"/>
          <a:stretch>
            <a:fillRect/>
          </a:stretch>
        </p:blipFill>
        <p:spPr>
          <a:xfrm>
            <a:off x="1271464" y="2204864"/>
            <a:ext cx="9274344" cy="2613887"/>
          </a:xfrm>
          <a:prstGeom prst="rect">
            <a:avLst/>
          </a:prstGeom>
        </p:spPr>
      </p:pic>
      <p:sp>
        <p:nvSpPr>
          <p:cNvPr id="11" name="CuadroTexto 10">
            <a:extLst>
              <a:ext uri="{FF2B5EF4-FFF2-40B4-BE49-F238E27FC236}">
                <a16:creationId xmlns:a16="http://schemas.microsoft.com/office/drawing/2014/main" id="{CEEBC056-0D88-4014-BA75-93B96A3FF747}"/>
              </a:ext>
            </a:extLst>
          </p:cNvPr>
          <p:cNvSpPr txBox="1"/>
          <p:nvPr/>
        </p:nvSpPr>
        <p:spPr bwMode="auto">
          <a:xfrm>
            <a:off x="0" y="-1235"/>
            <a:ext cx="1090363" cy="369332"/>
          </a:xfrm>
          <a:prstGeom prst="rect">
            <a:avLst/>
          </a:prstGeom>
          <a:noFill/>
        </p:spPr>
        <p:txBody>
          <a:bodyPr wrap="none" rtlCol="0">
            <a:spAutoFit/>
          </a:bodyPr>
          <a:lstStyle/>
          <a:p>
            <a:r>
              <a:rPr lang="es-ES" dirty="0">
                <a:solidFill>
                  <a:schemeClr val="bg1"/>
                </a:solidFill>
              </a:rPr>
              <a:t>BACKEND</a:t>
            </a:r>
          </a:p>
        </p:txBody>
      </p:sp>
      <p:grpSp>
        <p:nvGrpSpPr>
          <p:cNvPr id="10" name="Grupo 9">
            <a:extLst>
              <a:ext uri="{FF2B5EF4-FFF2-40B4-BE49-F238E27FC236}">
                <a16:creationId xmlns:a16="http://schemas.microsoft.com/office/drawing/2014/main" id="{FD37A184-B795-41E6-B30F-76B33E4D32AF}"/>
              </a:ext>
            </a:extLst>
          </p:cNvPr>
          <p:cNvGrpSpPr/>
          <p:nvPr/>
        </p:nvGrpSpPr>
        <p:grpSpPr>
          <a:xfrm>
            <a:off x="0" y="6048740"/>
            <a:ext cx="12192000" cy="798576"/>
            <a:chOff x="0" y="6048740"/>
            <a:chExt cx="12192000" cy="798576"/>
          </a:xfrm>
        </p:grpSpPr>
        <p:sp>
          <p:nvSpPr>
            <p:cNvPr id="14" name="Rectángulo 6">
              <a:extLst>
                <a:ext uri="{FF2B5EF4-FFF2-40B4-BE49-F238E27FC236}">
                  <a16:creationId xmlns:a16="http://schemas.microsoft.com/office/drawing/2014/main" id="{9164DD16-885E-4665-8F38-00252444204E}"/>
                </a:ext>
              </a:extLst>
            </p:cNvPr>
            <p:cNvSpPr/>
            <p:nvPr/>
          </p:nvSpPr>
          <p:spPr bwMode="auto">
            <a:xfrm>
              <a:off x="0" y="6048740"/>
              <a:ext cx="12192000" cy="798576"/>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defRPr/>
              </a:pPr>
              <a:r>
                <a:rPr lang="es-ES" dirty="0">
                  <a:solidFill>
                    <a:schemeClr val="accent2"/>
                  </a:solidFill>
                </a:rPr>
                <a:t>ITI Core</a:t>
              </a:r>
              <a:endParaRPr dirty="0">
                <a:solidFill>
                  <a:schemeClr val="accent2"/>
                </a:solidFill>
              </a:endParaRPr>
            </a:p>
          </p:txBody>
        </p:sp>
        <p:pic>
          <p:nvPicPr>
            <p:cNvPr id="15" name="Imagen 14">
              <a:extLst>
                <a:ext uri="{FF2B5EF4-FFF2-40B4-BE49-F238E27FC236}">
                  <a16:creationId xmlns:a16="http://schemas.microsoft.com/office/drawing/2014/main" id="{D77ABAAC-B881-403E-B518-2F58F4D8458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56240" y="6198447"/>
              <a:ext cx="3696072" cy="499594"/>
            </a:xfrm>
            <a:prstGeom prst="rect">
              <a:avLst/>
            </a:prstGeom>
          </p:spPr>
        </p:pic>
        <p:cxnSp>
          <p:nvCxnSpPr>
            <p:cNvPr id="16" name="Conector recto 15">
              <a:extLst>
                <a:ext uri="{FF2B5EF4-FFF2-40B4-BE49-F238E27FC236}">
                  <a16:creationId xmlns:a16="http://schemas.microsoft.com/office/drawing/2014/main" id="{E21FE259-997B-4AEF-A6A1-0764691A7584}"/>
                </a:ext>
              </a:extLst>
            </p:cNvPr>
            <p:cNvCxnSpPr>
              <a:cxnSpLocks/>
            </p:cNvCxnSpPr>
            <p:nvPr/>
          </p:nvCxnSpPr>
          <p:spPr>
            <a:xfrm>
              <a:off x="0" y="6093296"/>
              <a:ext cx="12192000" cy="0"/>
            </a:xfrm>
            <a:prstGeom prst="line">
              <a:avLst/>
            </a:prstGeom>
            <a:ln w="38100"/>
          </p:spPr>
          <p:style>
            <a:lnRef idx="1">
              <a:schemeClr val="accent2"/>
            </a:lnRef>
            <a:fillRef idx="0">
              <a:schemeClr val="accent2"/>
            </a:fillRef>
            <a:effectRef idx="0">
              <a:schemeClr val="accent2"/>
            </a:effectRef>
            <a:fontRef idx="minor">
              <a:schemeClr val="tx1"/>
            </a:fontRef>
          </p:style>
        </p:cxnSp>
      </p:grpSp>
    </p:spTree>
    <p:extLst>
      <p:ext uri="{BB962C8B-B14F-4D97-AF65-F5344CB8AC3E}">
        <p14:creationId xmlns:p14="http://schemas.microsoft.com/office/powerpoint/2010/main" val="288733834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8" name="Rectángulo 7">
            <a:extLst>
              <a:ext uri="{FF2B5EF4-FFF2-40B4-BE49-F238E27FC236}">
                <a16:creationId xmlns:a16="http://schemas.microsoft.com/office/drawing/2014/main" id="{8B44FD3D-572B-4E80-BC0E-C9E66294CCB6}"/>
              </a:ext>
            </a:extLst>
          </p:cNvPr>
          <p:cNvSpPr/>
          <p:nvPr/>
        </p:nvSpPr>
        <p:spPr bwMode="auto">
          <a:xfrm>
            <a:off x="839416" y="568153"/>
            <a:ext cx="5688632" cy="584775"/>
          </a:xfrm>
          <a:prstGeom prst="rect">
            <a:avLst/>
          </a:prstGeom>
          <a:noFill/>
        </p:spPr>
        <p:txBody>
          <a:bodyPr wrap="square" lIns="91440" tIns="45720" rIns="91440" bIns="45720">
            <a:spAutoFit/>
          </a:bodyPr>
          <a:lstStyle/>
          <a:p>
            <a:pPr algn="ctr"/>
            <a:r>
              <a:rPr lang="es-ES" sz="3200" b="1" dirty="0" err="1">
                <a:ln w="0"/>
                <a:solidFill>
                  <a:schemeClr val="accent2"/>
                </a:solidFill>
              </a:rPr>
              <a:t>Entity</a:t>
            </a:r>
            <a:r>
              <a:rPr lang="es-ES" sz="3200" b="1" dirty="0">
                <a:ln w="0"/>
                <a:solidFill>
                  <a:schemeClr val="accent2"/>
                </a:solidFill>
              </a:rPr>
              <a:t> Framework </a:t>
            </a:r>
            <a:r>
              <a:rPr lang="es-ES" sz="3200" b="1" dirty="0" err="1">
                <a:ln w="0"/>
                <a:solidFill>
                  <a:schemeClr val="accent2"/>
                </a:solidFill>
              </a:rPr>
              <a:t>Code</a:t>
            </a:r>
            <a:r>
              <a:rPr lang="es-ES" sz="3200" b="1" dirty="0">
                <a:ln w="0"/>
                <a:solidFill>
                  <a:schemeClr val="accent2"/>
                </a:solidFill>
              </a:rPr>
              <a:t> </a:t>
            </a:r>
            <a:r>
              <a:rPr lang="es-ES" sz="3200" b="1" dirty="0" err="1">
                <a:ln w="0"/>
                <a:solidFill>
                  <a:schemeClr val="accent2"/>
                </a:solidFill>
              </a:rPr>
              <a:t>First</a:t>
            </a:r>
            <a:endParaRPr lang="es-ES" sz="3200" b="1" cap="none" spc="0" dirty="0">
              <a:ln w="0"/>
              <a:solidFill>
                <a:schemeClr val="accent2"/>
              </a:solidFill>
              <a:effectLst/>
            </a:endParaRPr>
          </a:p>
        </p:txBody>
      </p:sp>
      <p:sp>
        <p:nvSpPr>
          <p:cNvPr id="13" name="Rectángulo 11">
            <a:extLst>
              <a:ext uri="{FF2B5EF4-FFF2-40B4-BE49-F238E27FC236}">
                <a16:creationId xmlns:a16="http://schemas.microsoft.com/office/drawing/2014/main" id="{6F96B11C-C902-4C1A-95F5-771788C39BFB}"/>
              </a:ext>
            </a:extLst>
          </p:cNvPr>
          <p:cNvSpPr/>
          <p:nvPr/>
        </p:nvSpPr>
        <p:spPr bwMode="auto">
          <a:xfrm>
            <a:off x="0" y="-27384"/>
            <a:ext cx="12192000" cy="432048"/>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defRPr/>
            </a:pPr>
            <a:r>
              <a:rPr lang="es-ES" dirty="0"/>
              <a:t>PERSISTENCIA</a:t>
            </a:r>
            <a:endParaRPr dirty="0"/>
          </a:p>
        </p:txBody>
      </p:sp>
      <p:sp>
        <p:nvSpPr>
          <p:cNvPr id="9" name="Rectángulo 8"/>
          <p:cNvSpPr/>
          <p:nvPr/>
        </p:nvSpPr>
        <p:spPr>
          <a:xfrm>
            <a:off x="839416" y="1331476"/>
            <a:ext cx="10657184" cy="369332"/>
          </a:xfrm>
          <a:prstGeom prst="rect">
            <a:avLst/>
          </a:prstGeom>
        </p:spPr>
        <p:txBody>
          <a:bodyPr wrap="square">
            <a:spAutoFit/>
          </a:bodyPr>
          <a:lstStyle/>
          <a:p>
            <a:r>
              <a:rPr lang="es-ES" dirty="0"/>
              <a:t>Aproximación software que se focaliza en crear primero las clases del dominio antes de diseñar la Base de Datos</a:t>
            </a:r>
          </a:p>
        </p:txBody>
      </p:sp>
      <p:pic>
        <p:nvPicPr>
          <p:cNvPr id="11" name="Imagen 10"/>
          <p:cNvPicPr>
            <a:picLocks noChangeAspect="1"/>
          </p:cNvPicPr>
          <p:nvPr/>
        </p:nvPicPr>
        <p:blipFill>
          <a:blip r:embed="rId2"/>
          <a:stretch>
            <a:fillRect/>
          </a:stretch>
        </p:blipFill>
        <p:spPr bwMode="auto">
          <a:xfrm>
            <a:off x="2455287" y="2403952"/>
            <a:ext cx="6603368" cy="1656184"/>
          </a:xfrm>
          <a:prstGeom prst="rect">
            <a:avLst/>
          </a:prstGeom>
        </p:spPr>
      </p:pic>
      <p:sp>
        <p:nvSpPr>
          <p:cNvPr id="12" name="CuadroTexto 11">
            <a:extLst>
              <a:ext uri="{FF2B5EF4-FFF2-40B4-BE49-F238E27FC236}">
                <a16:creationId xmlns:a16="http://schemas.microsoft.com/office/drawing/2014/main" id="{CEEBC056-0D88-4014-BA75-93B96A3FF747}"/>
              </a:ext>
            </a:extLst>
          </p:cNvPr>
          <p:cNvSpPr txBox="1"/>
          <p:nvPr/>
        </p:nvSpPr>
        <p:spPr bwMode="auto">
          <a:xfrm>
            <a:off x="0" y="-1235"/>
            <a:ext cx="1090363" cy="369332"/>
          </a:xfrm>
          <a:prstGeom prst="rect">
            <a:avLst/>
          </a:prstGeom>
          <a:noFill/>
        </p:spPr>
        <p:txBody>
          <a:bodyPr wrap="none" rtlCol="0">
            <a:spAutoFit/>
          </a:bodyPr>
          <a:lstStyle/>
          <a:p>
            <a:r>
              <a:rPr lang="es-ES" dirty="0">
                <a:solidFill>
                  <a:schemeClr val="bg1"/>
                </a:solidFill>
              </a:rPr>
              <a:t>BACKEND</a:t>
            </a:r>
          </a:p>
        </p:txBody>
      </p:sp>
      <p:grpSp>
        <p:nvGrpSpPr>
          <p:cNvPr id="10" name="Grupo 9">
            <a:extLst>
              <a:ext uri="{FF2B5EF4-FFF2-40B4-BE49-F238E27FC236}">
                <a16:creationId xmlns:a16="http://schemas.microsoft.com/office/drawing/2014/main" id="{DE23A1D5-F182-42D4-A292-8156E64E089A}"/>
              </a:ext>
            </a:extLst>
          </p:cNvPr>
          <p:cNvGrpSpPr/>
          <p:nvPr/>
        </p:nvGrpSpPr>
        <p:grpSpPr>
          <a:xfrm>
            <a:off x="0" y="6048740"/>
            <a:ext cx="12192000" cy="798576"/>
            <a:chOff x="0" y="6048740"/>
            <a:chExt cx="12192000" cy="798576"/>
          </a:xfrm>
        </p:grpSpPr>
        <p:sp>
          <p:nvSpPr>
            <p:cNvPr id="14" name="Rectángulo 6">
              <a:extLst>
                <a:ext uri="{FF2B5EF4-FFF2-40B4-BE49-F238E27FC236}">
                  <a16:creationId xmlns:a16="http://schemas.microsoft.com/office/drawing/2014/main" id="{89C83A38-17F5-48D0-8BEE-A3CD821280F9}"/>
                </a:ext>
              </a:extLst>
            </p:cNvPr>
            <p:cNvSpPr/>
            <p:nvPr/>
          </p:nvSpPr>
          <p:spPr bwMode="auto">
            <a:xfrm>
              <a:off x="0" y="6048740"/>
              <a:ext cx="12192000" cy="798576"/>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defRPr/>
              </a:pPr>
              <a:r>
                <a:rPr lang="es-ES" dirty="0">
                  <a:solidFill>
                    <a:schemeClr val="accent2"/>
                  </a:solidFill>
                </a:rPr>
                <a:t>ITI Core</a:t>
              </a:r>
              <a:endParaRPr dirty="0">
                <a:solidFill>
                  <a:schemeClr val="accent2"/>
                </a:solidFill>
              </a:endParaRPr>
            </a:p>
          </p:txBody>
        </p:sp>
        <p:pic>
          <p:nvPicPr>
            <p:cNvPr id="15" name="Imagen 14">
              <a:extLst>
                <a:ext uri="{FF2B5EF4-FFF2-40B4-BE49-F238E27FC236}">
                  <a16:creationId xmlns:a16="http://schemas.microsoft.com/office/drawing/2014/main" id="{70ECD035-A15A-4B9A-8D49-14073379C6D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56240" y="6198447"/>
              <a:ext cx="3696072" cy="499594"/>
            </a:xfrm>
            <a:prstGeom prst="rect">
              <a:avLst/>
            </a:prstGeom>
          </p:spPr>
        </p:pic>
        <p:cxnSp>
          <p:nvCxnSpPr>
            <p:cNvPr id="16" name="Conector recto 15">
              <a:extLst>
                <a:ext uri="{FF2B5EF4-FFF2-40B4-BE49-F238E27FC236}">
                  <a16:creationId xmlns:a16="http://schemas.microsoft.com/office/drawing/2014/main" id="{60AE5B10-6741-462B-A5F2-E4C4AC0BB9AC}"/>
                </a:ext>
              </a:extLst>
            </p:cNvPr>
            <p:cNvCxnSpPr>
              <a:cxnSpLocks/>
            </p:cNvCxnSpPr>
            <p:nvPr/>
          </p:nvCxnSpPr>
          <p:spPr>
            <a:xfrm>
              <a:off x="0" y="6093296"/>
              <a:ext cx="12192000" cy="0"/>
            </a:xfrm>
            <a:prstGeom prst="line">
              <a:avLst/>
            </a:prstGeom>
            <a:ln w="38100"/>
          </p:spPr>
          <p:style>
            <a:lnRef idx="1">
              <a:schemeClr val="accent2"/>
            </a:lnRef>
            <a:fillRef idx="0">
              <a:schemeClr val="accent2"/>
            </a:fillRef>
            <a:effectRef idx="0">
              <a:schemeClr val="accent2"/>
            </a:effectRef>
            <a:fontRef idx="minor">
              <a:schemeClr val="tx1"/>
            </a:fontRef>
          </p:style>
        </p:cxnSp>
      </p:grpSp>
    </p:spTree>
    <p:extLst>
      <p:ext uri="{BB962C8B-B14F-4D97-AF65-F5344CB8AC3E}">
        <p14:creationId xmlns:p14="http://schemas.microsoft.com/office/powerpoint/2010/main" val="236909897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8" name="Rectángulo 7">
            <a:extLst>
              <a:ext uri="{FF2B5EF4-FFF2-40B4-BE49-F238E27FC236}">
                <a16:creationId xmlns:a16="http://schemas.microsoft.com/office/drawing/2014/main" id="{8B44FD3D-572B-4E80-BC0E-C9E66294CCB6}"/>
              </a:ext>
            </a:extLst>
          </p:cNvPr>
          <p:cNvSpPr/>
          <p:nvPr/>
        </p:nvSpPr>
        <p:spPr bwMode="auto">
          <a:xfrm>
            <a:off x="839416" y="568153"/>
            <a:ext cx="5688632" cy="584775"/>
          </a:xfrm>
          <a:prstGeom prst="rect">
            <a:avLst/>
          </a:prstGeom>
          <a:noFill/>
        </p:spPr>
        <p:txBody>
          <a:bodyPr wrap="square" lIns="91440" tIns="45720" rIns="91440" bIns="45720">
            <a:spAutoFit/>
          </a:bodyPr>
          <a:lstStyle/>
          <a:p>
            <a:pPr algn="ctr"/>
            <a:r>
              <a:rPr lang="es-ES" sz="3200" b="1" dirty="0" err="1">
                <a:ln w="0"/>
                <a:solidFill>
                  <a:schemeClr val="accent2"/>
                </a:solidFill>
              </a:rPr>
              <a:t>Entity</a:t>
            </a:r>
            <a:r>
              <a:rPr lang="es-ES" sz="3200" b="1" dirty="0">
                <a:ln w="0"/>
                <a:solidFill>
                  <a:schemeClr val="accent2"/>
                </a:solidFill>
              </a:rPr>
              <a:t> Framework </a:t>
            </a:r>
            <a:r>
              <a:rPr lang="es-ES" sz="3200" b="1" dirty="0" err="1">
                <a:ln w="0"/>
                <a:solidFill>
                  <a:schemeClr val="accent2"/>
                </a:solidFill>
              </a:rPr>
              <a:t>Migrations</a:t>
            </a:r>
            <a:endParaRPr lang="es-ES" sz="3200" b="1" cap="none" spc="0" dirty="0">
              <a:ln w="0"/>
              <a:solidFill>
                <a:schemeClr val="accent2"/>
              </a:solidFill>
              <a:effectLst/>
            </a:endParaRPr>
          </a:p>
        </p:txBody>
      </p:sp>
      <p:sp>
        <p:nvSpPr>
          <p:cNvPr id="13" name="Rectángulo 11">
            <a:extLst>
              <a:ext uri="{FF2B5EF4-FFF2-40B4-BE49-F238E27FC236}">
                <a16:creationId xmlns:a16="http://schemas.microsoft.com/office/drawing/2014/main" id="{6F96B11C-C902-4C1A-95F5-771788C39BFB}"/>
              </a:ext>
            </a:extLst>
          </p:cNvPr>
          <p:cNvSpPr/>
          <p:nvPr/>
        </p:nvSpPr>
        <p:spPr bwMode="auto">
          <a:xfrm>
            <a:off x="0" y="-27384"/>
            <a:ext cx="12192000" cy="432048"/>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defRPr/>
            </a:pPr>
            <a:r>
              <a:rPr lang="es-ES" dirty="0"/>
              <a:t>PERSISTENCIA</a:t>
            </a:r>
            <a:endParaRPr dirty="0"/>
          </a:p>
        </p:txBody>
      </p:sp>
      <p:sp>
        <p:nvSpPr>
          <p:cNvPr id="9" name="Rectángulo 8"/>
          <p:cNvSpPr/>
          <p:nvPr/>
        </p:nvSpPr>
        <p:spPr>
          <a:xfrm>
            <a:off x="839416" y="1331476"/>
            <a:ext cx="10657184" cy="1200329"/>
          </a:xfrm>
          <a:prstGeom prst="rect">
            <a:avLst/>
          </a:prstGeom>
        </p:spPr>
        <p:txBody>
          <a:bodyPr wrap="square">
            <a:spAutoFit/>
          </a:bodyPr>
          <a:lstStyle/>
          <a:p>
            <a:r>
              <a:rPr lang="es-ES" dirty="0"/>
              <a:t>¿Cómo gestionamos los cambios de la base de datos?</a:t>
            </a:r>
          </a:p>
          <a:p>
            <a:endParaRPr lang="es-ES" dirty="0"/>
          </a:p>
          <a:p>
            <a:r>
              <a:rPr lang="es-ES" dirty="0"/>
              <a:t>Recomendación para mantener el esquema de base de datos de la aplicación si se utiliza el</a:t>
            </a:r>
          </a:p>
          <a:p>
            <a:r>
              <a:rPr lang="es-ES" dirty="0"/>
              <a:t>flujo de trabajo de </a:t>
            </a:r>
            <a:r>
              <a:rPr lang="es-ES" dirty="0" err="1"/>
              <a:t>Code-First</a:t>
            </a:r>
            <a:endParaRPr lang="es-ES" dirty="0"/>
          </a:p>
        </p:txBody>
      </p:sp>
      <p:sp>
        <p:nvSpPr>
          <p:cNvPr id="11" name="CuadroTexto 10">
            <a:extLst>
              <a:ext uri="{FF2B5EF4-FFF2-40B4-BE49-F238E27FC236}">
                <a16:creationId xmlns:a16="http://schemas.microsoft.com/office/drawing/2014/main" id="{CEEBC056-0D88-4014-BA75-93B96A3FF747}"/>
              </a:ext>
            </a:extLst>
          </p:cNvPr>
          <p:cNvSpPr txBox="1"/>
          <p:nvPr/>
        </p:nvSpPr>
        <p:spPr bwMode="auto">
          <a:xfrm>
            <a:off x="0" y="-1235"/>
            <a:ext cx="1090363" cy="369332"/>
          </a:xfrm>
          <a:prstGeom prst="rect">
            <a:avLst/>
          </a:prstGeom>
          <a:noFill/>
        </p:spPr>
        <p:txBody>
          <a:bodyPr wrap="none" rtlCol="0">
            <a:spAutoFit/>
          </a:bodyPr>
          <a:lstStyle/>
          <a:p>
            <a:r>
              <a:rPr lang="es-ES" dirty="0">
                <a:solidFill>
                  <a:schemeClr val="bg1"/>
                </a:solidFill>
              </a:rPr>
              <a:t>BACKEND</a:t>
            </a:r>
          </a:p>
        </p:txBody>
      </p:sp>
      <p:pic>
        <p:nvPicPr>
          <p:cNvPr id="2" name="Imagen 1"/>
          <p:cNvPicPr>
            <a:picLocks noChangeAspect="1"/>
          </p:cNvPicPr>
          <p:nvPr/>
        </p:nvPicPr>
        <p:blipFill>
          <a:blip r:embed="rId3"/>
          <a:stretch>
            <a:fillRect/>
          </a:stretch>
        </p:blipFill>
        <p:spPr>
          <a:xfrm>
            <a:off x="1415480" y="2790534"/>
            <a:ext cx="4983912" cy="3010161"/>
          </a:xfrm>
          <a:prstGeom prst="rect">
            <a:avLst/>
          </a:prstGeom>
        </p:spPr>
      </p:pic>
      <p:grpSp>
        <p:nvGrpSpPr>
          <p:cNvPr id="10" name="Grupo 9">
            <a:extLst>
              <a:ext uri="{FF2B5EF4-FFF2-40B4-BE49-F238E27FC236}">
                <a16:creationId xmlns:a16="http://schemas.microsoft.com/office/drawing/2014/main" id="{4FF35D19-BFEC-4386-B922-41BEF6E39AC6}"/>
              </a:ext>
            </a:extLst>
          </p:cNvPr>
          <p:cNvGrpSpPr/>
          <p:nvPr/>
        </p:nvGrpSpPr>
        <p:grpSpPr>
          <a:xfrm>
            <a:off x="0" y="6048740"/>
            <a:ext cx="12192000" cy="798576"/>
            <a:chOff x="0" y="6048740"/>
            <a:chExt cx="12192000" cy="798576"/>
          </a:xfrm>
        </p:grpSpPr>
        <p:sp>
          <p:nvSpPr>
            <p:cNvPr id="12" name="Rectángulo 6">
              <a:extLst>
                <a:ext uri="{FF2B5EF4-FFF2-40B4-BE49-F238E27FC236}">
                  <a16:creationId xmlns:a16="http://schemas.microsoft.com/office/drawing/2014/main" id="{BAB42242-1B28-4A19-A160-AB93034EA42E}"/>
                </a:ext>
              </a:extLst>
            </p:cNvPr>
            <p:cNvSpPr/>
            <p:nvPr/>
          </p:nvSpPr>
          <p:spPr bwMode="auto">
            <a:xfrm>
              <a:off x="0" y="6048740"/>
              <a:ext cx="12192000" cy="798576"/>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defRPr/>
              </a:pPr>
              <a:r>
                <a:rPr lang="es-ES" dirty="0">
                  <a:solidFill>
                    <a:schemeClr val="accent2"/>
                  </a:solidFill>
                </a:rPr>
                <a:t>ITI Core</a:t>
              </a:r>
              <a:endParaRPr dirty="0">
                <a:solidFill>
                  <a:schemeClr val="accent2"/>
                </a:solidFill>
              </a:endParaRPr>
            </a:p>
          </p:txBody>
        </p:sp>
        <p:pic>
          <p:nvPicPr>
            <p:cNvPr id="14" name="Imagen 13">
              <a:extLst>
                <a:ext uri="{FF2B5EF4-FFF2-40B4-BE49-F238E27FC236}">
                  <a16:creationId xmlns:a16="http://schemas.microsoft.com/office/drawing/2014/main" id="{B60F5218-3BFF-413C-8198-FFB568A60DE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56240" y="6198447"/>
              <a:ext cx="3696072" cy="499594"/>
            </a:xfrm>
            <a:prstGeom prst="rect">
              <a:avLst/>
            </a:prstGeom>
          </p:spPr>
        </p:pic>
        <p:cxnSp>
          <p:nvCxnSpPr>
            <p:cNvPr id="15" name="Conector recto 14">
              <a:extLst>
                <a:ext uri="{FF2B5EF4-FFF2-40B4-BE49-F238E27FC236}">
                  <a16:creationId xmlns:a16="http://schemas.microsoft.com/office/drawing/2014/main" id="{2B27EBF0-E75D-44DA-85AA-7AA239264C0B}"/>
                </a:ext>
              </a:extLst>
            </p:cNvPr>
            <p:cNvCxnSpPr>
              <a:cxnSpLocks/>
            </p:cNvCxnSpPr>
            <p:nvPr/>
          </p:nvCxnSpPr>
          <p:spPr>
            <a:xfrm>
              <a:off x="0" y="6093296"/>
              <a:ext cx="12192000" cy="0"/>
            </a:xfrm>
            <a:prstGeom prst="line">
              <a:avLst/>
            </a:prstGeom>
            <a:ln w="38100"/>
          </p:spPr>
          <p:style>
            <a:lnRef idx="1">
              <a:schemeClr val="accent2"/>
            </a:lnRef>
            <a:fillRef idx="0">
              <a:schemeClr val="accent2"/>
            </a:fillRef>
            <a:effectRef idx="0">
              <a:schemeClr val="accent2"/>
            </a:effectRef>
            <a:fontRef idx="minor">
              <a:schemeClr val="tx1"/>
            </a:fontRef>
          </p:style>
        </p:cxnSp>
      </p:grpSp>
    </p:spTree>
    <p:extLst>
      <p:ext uri="{BB962C8B-B14F-4D97-AF65-F5344CB8AC3E}">
        <p14:creationId xmlns:p14="http://schemas.microsoft.com/office/powerpoint/2010/main" val="251494943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71" name="Rectángulo 11">
            <a:extLst>
              <a:ext uri="{FF2B5EF4-FFF2-40B4-BE49-F238E27FC236}">
                <a16:creationId xmlns:a16="http://schemas.microsoft.com/office/drawing/2014/main" id="{6F96B11C-C902-4C1A-95F5-771788C39BFB}"/>
              </a:ext>
            </a:extLst>
          </p:cNvPr>
          <p:cNvSpPr/>
          <p:nvPr/>
        </p:nvSpPr>
        <p:spPr bwMode="auto">
          <a:xfrm>
            <a:off x="0" y="-27384"/>
            <a:ext cx="12192000" cy="432048"/>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defRPr/>
            </a:pPr>
            <a:endParaRPr dirty="0"/>
          </a:p>
        </p:txBody>
      </p:sp>
      <p:grpSp>
        <p:nvGrpSpPr>
          <p:cNvPr id="9" name="Grupo 8">
            <a:extLst>
              <a:ext uri="{FF2B5EF4-FFF2-40B4-BE49-F238E27FC236}">
                <a16:creationId xmlns:a16="http://schemas.microsoft.com/office/drawing/2014/main" id="{3DD93B6B-936C-4931-9F31-AA44A9986001}"/>
              </a:ext>
            </a:extLst>
          </p:cNvPr>
          <p:cNvGrpSpPr/>
          <p:nvPr/>
        </p:nvGrpSpPr>
        <p:grpSpPr>
          <a:xfrm>
            <a:off x="0" y="6048740"/>
            <a:ext cx="12192000" cy="798576"/>
            <a:chOff x="0" y="6048740"/>
            <a:chExt cx="12192000" cy="798576"/>
          </a:xfrm>
        </p:grpSpPr>
        <p:sp>
          <p:nvSpPr>
            <p:cNvPr id="10" name="Rectángulo 6">
              <a:extLst>
                <a:ext uri="{FF2B5EF4-FFF2-40B4-BE49-F238E27FC236}">
                  <a16:creationId xmlns:a16="http://schemas.microsoft.com/office/drawing/2014/main" id="{98A8E31E-A4EF-4A7E-AE08-C33BBA2552B1}"/>
                </a:ext>
              </a:extLst>
            </p:cNvPr>
            <p:cNvSpPr/>
            <p:nvPr/>
          </p:nvSpPr>
          <p:spPr bwMode="auto">
            <a:xfrm>
              <a:off x="0" y="6048740"/>
              <a:ext cx="12192000" cy="798576"/>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defRPr/>
              </a:pPr>
              <a:r>
                <a:rPr lang="es-ES" dirty="0">
                  <a:solidFill>
                    <a:schemeClr val="accent2"/>
                  </a:solidFill>
                </a:rPr>
                <a:t>ITI Core</a:t>
              </a:r>
              <a:endParaRPr dirty="0">
                <a:solidFill>
                  <a:schemeClr val="accent2"/>
                </a:solidFill>
              </a:endParaRPr>
            </a:p>
          </p:txBody>
        </p:sp>
        <p:pic>
          <p:nvPicPr>
            <p:cNvPr id="11" name="Imagen 10">
              <a:extLst>
                <a:ext uri="{FF2B5EF4-FFF2-40B4-BE49-F238E27FC236}">
                  <a16:creationId xmlns:a16="http://schemas.microsoft.com/office/drawing/2014/main" id="{BA8CAF55-6D6C-4D65-91CD-F7FBA951F38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56240" y="6198447"/>
              <a:ext cx="3696072" cy="499594"/>
            </a:xfrm>
            <a:prstGeom prst="rect">
              <a:avLst/>
            </a:prstGeom>
          </p:spPr>
        </p:pic>
        <p:cxnSp>
          <p:nvCxnSpPr>
            <p:cNvPr id="12" name="Conector recto 11">
              <a:extLst>
                <a:ext uri="{FF2B5EF4-FFF2-40B4-BE49-F238E27FC236}">
                  <a16:creationId xmlns:a16="http://schemas.microsoft.com/office/drawing/2014/main" id="{229157B0-D696-4607-ABB3-76DD02AA754E}"/>
                </a:ext>
              </a:extLst>
            </p:cNvPr>
            <p:cNvCxnSpPr>
              <a:cxnSpLocks/>
            </p:cNvCxnSpPr>
            <p:nvPr/>
          </p:nvCxnSpPr>
          <p:spPr>
            <a:xfrm>
              <a:off x="0" y="6093296"/>
              <a:ext cx="12192000" cy="0"/>
            </a:xfrm>
            <a:prstGeom prst="line">
              <a:avLst/>
            </a:prstGeom>
            <a:ln w="38100"/>
          </p:spPr>
          <p:style>
            <a:lnRef idx="1">
              <a:schemeClr val="accent2"/>
            </a:lnRef>
            <a:fillRef idx="0">
              <a:schemeClr val="accent2"/>
            </a:fillRef>
            <a:effectRef idx="0">
              <a:schemeClr val="accent2"/>
            </a:effectRef>
            <a:fontRef idx="minor">
              <a:schemeClr val="tx1"/>
            </a:fontRef>
          </p:style>
        </p:cxnSp>
      </p:grpSp>
      <p:sp>
        <p:nvSpPr>
          <p:cNvPr id="16" name="CuadroTexto 5">
            <a:extLst>
              <a:ext uri="{FF2B5EF4-FFF2-40B4-BE49-F238E27FC236}">
                <a16:creationId xmlns:a16="http://schemas.microsoft.com/office/drawing/2014/main" id="{E2021742-C8EB-4DF7-A4C2-1AC5FCB2176B}"/>
              </a:ext>
            </a:extLst>
          </p:cNvPr>
          <p:cNvSpPr/>
          <p:nvPr/>
        </p:nvSpPr>
        <p:spPr bwMode="auto">
          <a:xfrm>
            <a:off x="1991544" y="1809329"/>
            <a:ext cx="8879845" cy="944915"/>
          </a:xfrm>
          <a:prstGeom prst="rect">
            <a:avLst/>
          </a:prstGeom>
          <a:ln>
            <a:noFill/>
          </a:ln>
        </p:spPr>
        <p:style>
          <a:lnRef idx="2">
            <a:schemeClr val="dk1"/>
          </a:lnRef>
          <a:fillRef idx="1">
            <a:schemeClr val="lt1"/>
          </a:fillRef>
          <a:effectRef idx="0">
            <a:schemeClr val="dk1"/>
          </a:effectRef>
          <a:fontRef idx="minor">
            <a:schemeClr val="dk1"/>
          </a:fontRef>
        </p:style>
        <p:txBody>
          <a:bodyPr wrap="square" rtlCol="0">
            <a:noAutofit/>
          </a:bodyPr>
          <a:lstStyle/>
          <a:p>
            <a:pPr>
              <a:defRPr/>
            </a:pPr>
            <a:r>
              <a:rPr lang="es-ES" sz="6000" dirty="0" err="1">
                <a:latin typeface="Arial" panose="020B0604020202020204" pitchFamily="34" charset="0"/>
                <a:cs typeface="Arial" panose="020B0604020202020204" pitchFamily="34" charset="0"/>
              </a:rPr>
              <a:t>Talk</a:t>
            </a:r>
            <a:r>
              <a:rPr lang="es-ES" sz="6000" dirty="0">
                <a:latin typeface="Arial" panose="020B0604020202020204" pitchFamily="34" charset="0"/>
                <a:cs typeface="Arial" panose="020B0604020202020204" pitchFamily="34" charset="0"/>
              </a:rPr>
              <a:t> </a:t>
            </a:r>
            <a:r>
              <a:rPr lang="es-ES" sz="6000" dirty="0" err="1">
                <a:latin typeface="Arial" panose="020B0604020202020204" pitchFamily="34" charset="0"/>
                <a:cs typeface="Arial" panose="020B0604020202020204" pitchFamily="34" charset="0"/>
              </a:rPr>
              <a:t>is</a:t>
            </a:r>
            <a:r>
              <a:rPr lang="es-ES" sz="6000" dirty="0">
                <a:latin typeface="Arial" panose="020B0604020202020204" pitchFamily="34" charset="0"/>
                <a:cs typeface="Arial" panose="020B0604020202020204" pitchFamily="34" charset="0"/>
              </a:rPr>
              <a:t> </a:t>
            </a:r>
            <a:r>
              <a:rPr lang="es-ES" sz="6000" dirty="0" err="1">
                <a:latin typeface="Arial" panose="020B0604020202020204" pitchFamily="34" charset="0"/>
                <a:cs typeface="Arial" panose="020B0604020202020204" pitchFamily="34" charset="0"/>
              </a:rPr>
              <a:t>creap</a:t>
            </a:r>
            <a:r>
              <a:rPr lang="es-ES" sz="6000" dirty="0">
                <a:latin typeface="Arial" panose="020B0604020202020204" pitchFamily="34" charset="0"/>
                <a:cs typeface="Arial" panose="020B0604020202020204" pitchFamily="34" charset="0"/>
              </a:rPr>
              <a:t>. Show me </a:t>
            </a:r>
            <a:r>
              <a:rPr lang="es-ES" sz="6000" dirty="0" err="1">
                <a:latin typeface="Arial" panose="020B0604020202020204" pitchFamily="34" charset="0"/>
                <a:cs typeface="Arial" panose="020B0604020202020204" pitchFamily="34" charset="0"/>
              </a:rPr>
              <a:t>the</a:t>
            </a:r>
            <a:r>
              <a:rPr lang="es-ES" sz="6000" dirty="0">
                <a:latin typeface="Arial" panose="020B0604020202020204" pitchFamily="34" charset="0"/>
                <a:cs typeface="Arial" panose="020B0604020202020204" pitchFamily="34" charset="0"/>
              </a:rPr>
              <a:t> </a:t>
            </a:r>
            <a:r>
              <a:rPr lang="es-ES" sz="6000" dirty="0" err="1">
                <a:latin typeface="Arial" panose="020B0604020202020204" pitchFamily="34" charset="0"/>
                <a:cs typeface="Arial" panose="020B0604020202020204" pitchFamily="34" charset="0"/>
              </a:rPr>
              <a:t>code</a:t>
            </a:r>
            <a:r>
              <a:rPr lang="es-ES" sz="2800" dirty="0">
                <a:latin typeface="Arial" panose="020B0604020202020204" pitchFamily="34" charset="0"/>
                <a:cs typeface="Arial" panose="020B0604020202020204" pitchFamily="34" charset="0"/>
              </a:rPr>
              <a:t>.</a:t>
            </a:r>
          </a:p>
        </p:txBody>
      </p:sp>
      <p:sp>
        <p:nvSpPr>
          <p:cNvPr id="17" name="Subtitle 3">
            <a:extLst>
              <a:ext uri="{FF2B5EF4-FFF2-40B4-BE49-F238E27FC236}">
                <a16:creationId xmlns:a16="http://schemas.microsoft.com/office/drawing/2014/main" id="{966CCEA1-6350-4545-AB70-D9979169A3DC}"/>
              </a:ext>
            </a:extLst>
          </p:cNvPr>
          <p:cNvSpPr txBox="1">
            <a:spLocks/>
          </p:cNvSpPr>
          <p:nvPr/>
        </p:nvSpPr>
        <p:spPr bwMode="auto">
          <a:xfrm>
            <a:off x="8832304" y="4076973"/>
            <a:ext cx="1795263" cy="329544"/>
          </a:xfrm>
          <a:prstGeom prst="rect">
            <a:avLst/>
          </a:prstGeom>
        </p:spPr>
        <p:txBody>
          <a:bodyPr vert="horz" lIns="91440" tIns="45720" rIns="91440" bIns="45720" rtlCol="0">
            <a:normAutofit fontScale="55000" lnSpcReduction="20000"/>
          </a:bodyPr>
          <a:lstStyle>
            <a:lvl1pPr marL="228600" indent="-228600" algn="l" defTabSz="914400">
              <a:lnSpc>
                <a:spcPct val="90000"/>
              </a:lnSpc>
              <a:spcBef>
                <a:spcPts val="1000"/>
              </a:spcBef>
              <a:buFont typeface="Arial"/>
              <a:buChar char="•"/>
              <a:defRPr sz="3200">
                <a:solidFill>
                  <a:schemeClr val="tx1"/>
                </a:solidFill>
                <a:latin typeface="+mn-lt"/>
                <a:ea typeface="+mn-ea"/>
                <a:cs typeface="+mn-cs"/>
              </a:defRPr>
            </a:lvl1pPr>
            <a:lvl2pPr marL="685800" indent="-228600" algn="l" defTabSz="914400">
              <a:lnSpc>
                <a:spcPct val="90000"/>
              </a:lnSpc>
              <a:spcBef>
                <a:spcPts val="500"/>
              </a:spcBef>
              <a:buFont typeface="Arial"/>
              <a:buChar char="•"/>
              <a:defRPr sz="2800">
                <a:solidFill>
                  <a:schemeClr val="tx1"/>
                </a:solidFill>
                <a:latin typeface="+mn-lt"/>
                <a:ea typeface="+mn-ea"/>
                <a:cs typeface="+mn-cs"/>
              </a:defRPr>
            </a:lvl2pPr>
            <a:lvl3pPr marL="1143000" indent="-228600" algn="l" defTabSz="914400">
              <a:lnSpc>
                <a:spcPct val="90000"/>
              </a:lnSpc>
              <a:spcBef>
                <a:spcPts val="500"/>
              </a:spcBef>
              <a:buFont typeface="Arial"/>
              <a:buChar char="•"/>
              <a:defRPr sz="2400">
                <a:solidFill>
                  <a:schemeClr val="tx1"/>
                </a:solidFill>
                <a:latin typeface="+mn-lt"/>
                <a:ea typeface="+mn-ea"/>
                <a:cs typeface="+mn-cs"/>
              </a:defRPr>
            </a:lvl3pPr>
            <a:lvl4pPr marL="1600200" indent="-228600" algn="l" defTabSz="914400">
              <a:lnSpc>
                <a:spcPct val="90000"/>
              </a:lnSpc>
              <a:spcBef>
                <a:spcPts val="500"/>
              </a:spcBef>
              <a:buFont typeface="Arial"/>
              <a:buChar char="•"/>
              <a:defRPr sz="2000">
                <a:solidFill>
                  <a:schemeClr val="tx1"/>
                </a:solidFill>
                <a:latin typeface="+mn-lt"/>
                <a:ea typeface="+mn-ea"/>
                <a:cs typeface="+mn-cs"/>
              </a:defRPr>
            </a:lvl4pPr>
            <a:lvl5pPr marL="2057400" indent="-228600" algn="l" defTabSz="914400">
              <a:lnSpc>
                <a:spcPct val="90000"/>
              </a:lnSpc>
              <a:spcBef>
                <a:spcPts val="500"/>
              </a:spcBef>
              <a:buFont typeface="Arial"/>
              <a:buChar char="•"/>
              <a:defRPr sz="2000">
                <a:solidFill>
                  <a:schemeClr val="tx1"/>
                </a:solidFill>
                <a:latin typeface="+mn-lt"/>
                <a:ea typeface="+mn-ea"/>
                <a:cs typeface="+mn-cs"/>
              </a:defRPr>
            </a:lvl5pPr>
            <a:lvl6pPr marL="2514600" indent="-228600" algn="l" defTabSz="914400">
              <a:lnSpc>
                <a:spcPct val="90000"/>
              </a:lnSpc>
              <a:spcBef>
                <a:spcPts val="500"/>
              </a:spcBef>
              <a:buFont typeface="Arial"/>
              <a:buChar char="•"/>
              <a:defRPr sz="2000">
                <a:solidFill>
                  <a:schemeClr val="tx1"/>
                </a:solidFill>
                <a:latin typeface="+mn-lt"/>
                <a:ea typeface="+mn-ea"/>
                <a:cs typeface="+mn-cs"/>
              </a:defRPr>
            </a:lvl6pPr>
            <a:lvl7pPr marL="2971800" indent="-228600" algn="l" defTabSz="914400">
              <a:lnSpc>
                <a:spcPct val="90000"/>
              </a:lnSpc>
              <a:spcBef>
                <a:spcPts val="500"/>
              </a:spcBef>
              <a:buFont typeface="Arial"/>
              <a:buChar char="•"/>
              <a:defRPr sz="2000">
                <a:solidFill>
                  <a:schemeClr val="tx1"/>
                </a:solidFill>
                <a:latin typeface="+mn-lt"/>
                <a:ea typeface="+mn-ea"/>
                <a:cs typeface="+mn-cs"/>
              </a:defRPr>
            </a:lvl7pPr>
            <a:lvl8pPr marL="3429000" indent="-228600" algn="l" defTabSz="914400">
              <a:lnSpc>
                <a:spcPct val="90000"/>
              </a:lnSpc>
              <a:spcBef>
                <a:spcPts val="500"/>
              </a:spcBef>
              <a:buFont typeface="Arial"/>
              <a:buChar char="•"/>
              <a:defRPr sz="2000">
                <a:solidFill>
                  <a:schemeClr val="tx1"/>
                </a:solidFill>
                <a:latin typeface="+mn-lt"/>
                <a:ea typeface="+mn-ea"/>
                <a:cs typeface="+mn-cs"/>
              </a:defRPr>
            </a:lvl8pPr>
            <a:lvl9pPr marL="3886200" indent="-228600" algn="l" defTabSz="914400">
              <a:lnSpc>
                <a:spcPct val="90000"/>
              </a:lnSpc>
              <a:spcBef>
                <a:spcPts val="500"/>
              </a:spcBef>
              <a:buFont typeface="Arial"/>
              <a:buChar char="•"/>
              <a:defRPr sz="2000">
                <a:solidFill>
                  <a:schemeClr val="tx1"/>
                </a:solidFill>
                <a:latin typeface="+mn-lt"/>
                <a:ea typeface="+mn-ea"/>
                <a:cs typeface="+mn-cs"/>
              </a:defRPr>
            </a:lvl9pPr>
          </a:lstStyle>
          <a:p>
            <a:pPr marL="0" indent="0">
              <a:buNone/>
            </a:pPr>
            <a:r>
              <a:rPr lang="en-US" i="1" dirty="0">
                <a:latin typeface="Times New Roman" panose="02020603050405020304" pitchFamily="18" charset="0"/>
                <a:cs typeface="Times New Roman" panose="02020603050405020304" pitchFamily="18" charset="0"/>
              </a:rPr>
              <a:t>- Linus Torvalds</a:t>
            </a:r>
          </a:p>
        </p:txBody>
      </p:sp>
    </p:spTree>
    <p:extLst>
      <p:ext uri="{BB962C8B-B14F-4D97-AF65-F5344CB8AC3E}">
        <p14:creationId xmlns:p14="http://schemas.microsoft.com/office/powerpoint/2010/main" val="285441237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8" name="Rectángulo 7">
            <a:extLst>
              <a:ext uri="{FF2B5EF4-FFF2-40B4-BE49-F238E27FC236}">
                <a16:creationId xmlns:a16="http://schemas.microsoft.com/office/drawing/2014/main" id="{8B44FD3D-572B-4E80-BC0E-C9E66294CCB6}"/>
              </a:ext>
            </a:extLst>
          </p:cNvPr>
          <p:cNvSpPr/>
          <p:nvPr/>
        </p:nvSpPr>
        <p:spPr bwMode="auto">
          <a:xfrm>
            <a:off x="839416" y="568153"/>
            <a:ext cx="5688632" cy="584775"/>
          </a:xfrm>
          <a:prstGeom prst="rect">
            <a:avLst/>
          </a:prstGeom>
          <a:noFill/>
        </p:spPr>
        <p:txBody>
          <a:bodyPr wrap="square" lIns="91440" tIns="45720" rIns="91440" bIns="45720">
            <a:spAutoFit/>
          </a:bodyPr>
          <a:lstStyle/>
          <a:p>
            <a:pPr algn="ctr"/>
            <a:r>
              <a:rPr lang="es-ES" sz="3200" b="1" dirty="0">
                <a:ln w="0"/>
                <a:solidFill>
                  <a:schemeClr val="accent2"/>
                </a:solidFill>
              </a:rPr>
              <a:t>Relaciones entre entidades</a:t>
            </a:r>
            <a:endParaRPr lang="es-ES" sz="3200" b="1" cap="none" spc="0" dirty="0">
              <a:ln w="0"/>
              <a:solidFill>
                <a:schemeClr val="accent2"/>
              </a:solidFill>
              <a:effectLst/>
            </a:endParaRPr>
          </a:p>
        </p:txBody>
      </p:sp>
      <p:sp>
        <p:nvSpPr>
          <p:cNvPr id="13" name="Rectángulo 11">
            <a:extLst>
              <a:ext uri="{FF2B5EF4-FFF2-40B4-BE49-F238E27FC236}">
                <a16:creationId xmlns:a16="http://schemas.microsoft.com/office/drawing/2014/main" id="{6F96B11C-C902-4C1A-95F5-771788C39BFB}"/>
              </a:ext>
            </a:extLst>
          </p:cNvPr>
          <p:cNvSpPr/>
          <p:nvPr/>
        </p:nvSpPr>
        <p:spPr bwMode="auto">
          <a:xfrm>
            <a:off x="0" y="-27384"/>
            <a:ext cx="12192000" cy="432048"/>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defRPr/>
            </a:pPr>
            <a:r>
              <a:rPr lang="es-ES" dirty="0"/>
              <a:t>PERSISTENCIA</a:t>
            </a:r>
            <a:endParaRPr dirty="0"/>
          </a:p>
        </p:txBody>
      </p:sp>
      <p:sp>
        <p:nvSpPr>
          <p:cNvPr id="11" name="CuadroTexto 10">
            <a:extLst>
              <a:ext uri="{FF2B5EF4-FFF2-40B4-BE49-F238E27FC236}">
                <a16:creationId xmlns:a16="http://schemas.microsoft.com/office/drawing/2014/main" id="{CEEBC056-0D88-4014-BA75-93B96A3FF747}"/>
              </a:ext>
            </a:extLst>
          </p:cNvPr>
          <p:cNvSpPr txBox="1"/>
          <p:nvPr/>
        </p:nvSpPr>
        <p:spPr bwMode="auto">
          <a:xfrm>
            <a:off x="0" y="-1235"/>
            <a:ext cx="1090363" cy="369332"/>
          </a:xfrm>
          <a:prstGeom prst="rect">
            <a:avLst/>
          </a:prstGeom>
          <a:noFill/>
        </p:spPr>
        <p:txBody>
          <a:bodyPr wrap="none" rtlCol="0">
            <a:spAutoFit/>
          </a:bodyPr>
          <a:lstStyle/>
          <a:p>
            <a:r>
              <a:rPr lang="es-ES" dirty="0">
                <a:solidFill>
                  <a:schemeClr val="bg1"/>
                </a:solidFill>
              </a:rPr>
              <a:t>BACKEND</a:t>
            </a:r>
          </a:p>
        </p:txBody>
      </p:sp>
      <p:sp>
        <p:nvSpPr>
          <p:cNvPr id="3" name="Rectángulo 2"/>
          <p:cNvSpPr/>
          <p:nvPr/>
        </p:nvSpPr>
        <p:spPr>
          <a:xfrm>
            <a:off x="1271464" y="1291873"/>
            <a:ext cx="9433048" cy="646331"/>
          </a:xfrm>
          <a:prstGeom prst="rect">
            <a:avLst/>
          </a:prstGeom>
        </p:spPr>
        <p:txBody>
          <a:bodyPr wrap="square">
            <a:spAutoFit/>
          </a:bodyPr>
          <a:lstStyle/>
          <a:p>
            <a:r>
              <a:rPr lang="es-ES" dirty="0"/>
              <a:t>Una relación define cómo dos entidades se relacionan entre sí. </a:t>
            </a:r>
          </a:p>
          <a:p>
            <a:r>
              <a:rPr lang="es-ES" dirty="0"/>
              <a:t>En una base de datos relacional, esto se representa mediante una restricción de clave ajena.</a:t>
            </a:r>
          </a:p>
        </p:txBody>
      </p:sp>
      <p:sp>
        <p:nvSpPr>
          <p:cNvPr id="4" name="CuadroTexto 3"/>
          <p:cNvSpPr txBox="1"/>
          <p:nvPr/>
        </p:nvSpPr>
        <p:spPr>
          <a:xfrm>
            <a:off x="1487488" y="2780928"/>
            <a:ext cx="5830442" cy="1477328"/>
          </a:xfrm>
          <a:prstGeom prst="rect">
            <a:avLst/>
          </a:prstGeom>
          <a:noFill/>
        </p:spPr>
        <p:txBody>
          <a:bodyPr wrap="none" rtlCol="0">
            <a:spAutoFit/>
          </a:bodyPr>
          <a:lstStyle/>
          <a:p>
            <a:r>
              <a:rPr lang="es-ES" dirty="0"/>
              <a:t>Existen diferentes tipos de relaciones según su </a:t>
            </a:r>
            <a:r>
              <a:rPr lang="es-ES" dirty="0" err="1"/>
              <a:t>cardinalidad</a:t>
            </a:r>
            <a:r>
              <a:rPr lang="es-ES" dirty="0"/>
              <a:t>:</a:t>
            </a:r>
          </a:p>
          <a:p>
            <a:endParaRPr lang="es-ES" dirty="0"/>
          </a:p>
          <a:p>
            <a:pPr marL="742950" lvl="1" indent="-285750">
              <a:buFont typeface="Arial" panose="020B0604020202020204" pitchFamily="34" charset="0"/>
              <a:buChar char="•"/>
            </a:pPr>
            <a:r>
              <a:rPr lang="es-ES" dirty="0"/>
              <a:t>Uno a muchos</a:t>
            </a:r>
          </a:p>
          <a:p>
            <a:pPr marL="742950" lvl="1" indent="-285750">
              <a:buFont typeface="Arial" panose="020B0604020202020204" pitchFamily="34" charset="0"/>
              <a:buChar char="•"/>
            </a:pPr>
            <a:r>
              <a:rPr lang="es-ES" dirty="0"/>
              <a:t>Muchos a muchos</a:t>
            </a:r>
          </a:p>
          <a:p>
            <a:pPr marL="742950" lvl="1" indent="-285750">
              <a:buFont typeface="Arial" panose="020B0604020202020204" pitchFamily="34" charset="0"/>
              <a:buChar char="•"/>
            </a:pPr>
            <a:r>
              <a:rPr lang="es-ES" dirty="0"/>
              <a:t>Uno a uno</a:t>
            </a:r>
          </a:p>
        </p:txBody>
      </p:sp>
      <p:grpSp>
        <p:nvGrpSpPr>
          <p:cNvPr id="10" name="Grupo 9">
            <a:extLst>
              <a:ext uri="{FF2B5EF4-FFF2-40B4-BE49-F238E27FC236}">
                <a16:creationId xmlns:a16="http://schemas.microsoft.com/office/drawing/2014/main" id="{D49AD6D7-BF6A-4839-8A1B-943AEFDE0923}"/>
              </a:ext>
            </a:extLst>
          </p:cNvPr>
          <p:cNvGrpSpPr/>
          <p:nvPr/>
        </p:nvGrpSpPr>
        <p:grpSpPr>
          <a:xfrm>
            <a:off x="0" y="6048740"/>
            <a:ext cx="12192000" cy="798576"/>
            <a:chOff x="0" y="6048740"/>
            <a:chExt cx="12192000" cy="798576"/>
          </a:xfrm>
        </p:grpSpPr>
        <p:sp>
          <p:nvSpPr>
            <p:cNvPr id="12" name="Rectángulo 6">
              <a:extLst>
                <a:ext uri="{FF2B5EF4-FFF2-40B4-BE49-F238E27FC236}">
                  <a16:creationId xmlns:a16="http://schemas.microsoft.com/office/drawing/2014/main" id="{0C9EE11C-C46E-466E-9CFC-60A6DE51C61A}"/>
                </a:ext>
              </a:extLst>
            </p:cNvPr>
            <p:cNvSpPr/>
            <p:nvPr/>
          </p:nvSpPr>
          <p:spPr bwMode="auto">
            <a:xfrm>
              <a:off x="0" y="6048740"/>
              <a:ext cx="12192000" cy="798576"/>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defRPr/>
              </a:pPr>
              <a:r>
                <a:rPr lang="es-ES" dirty="0">
                  <a:solidFill>
                    <a:schemeClr val="accent2"/>
                  </a:solidFill>
                </a:rPr>
                <a:t>ITI Core</a:t>
              </a:r>
              <a:endParaRPr dirty="0">
                <a:solidFill>
                  <a:schemeClr val="accent2"/>
                </a:solidFill>
              </a:endParaRPr>
            </a:p>
          </p:txBody>
        </p:sp>
        <p:pic>
          <p:nvPicPr>
            <p:cNvPr id="14" name="Imagen 13">
              <a:extLst>
                <a:ext uri="{FF2B5EF4-FFF2-40B4-BE49-F238E27FC236}">
                  <a16:creationId xmlns:a16="http://schemas.microsoft.com/office/drawing/2014/main" id="{A756ADB7-8274-47FA-A3E6-89A4556CA81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56240" y="6198447"/>
              <a:ext cx="3696072" cy="499594"/>
            </a:xfrm>
            <a:prstGeom prst="rect">
              <a:avLst/>
            </a:prstGeom>
          </p:spPr>
        </p:pic>
        <p:cxnSp>
          <p:nvCxnSpPr>
            <p:cNvPr id="15" name="Conector recto 14">
              <a:extLst>
                <a:ext uri="{FF2B5EF4-FFF2-40B4-BE49-F238E27FC236}">
                  <a16:creationId xmlns:a16="http://schemas.microsoft.com/office/drawing/2014/main" id="{4A599E68-2E86-4E04-B888-332BB2FC321C}"/>
                </a:ext>
              </a:extLst>
            </p:cNvPr>
            <p:cNvCxnSpPr>
              <a:cxnSpLocks/>
            </p:cNvCxnSpPr>
            <p:nvPr/>
          </p:nvCxnSpPr>
          <p:spPr>
            <a:xfrm>
              <a:off x="0" y="6093296"/>
              <a:ext cx="12192000" cy="0"/>
            </a:xfrm>
            <a:prstGeom prst="line">
              <a:avLst/>
            </a:prstGeom>
            <a:ln w="38100"/>
          </p:spPr>
          <p:style>
            <a:lnRef idx="1">
              <a:schemeClr val="accent2"/>
            </a:lnRef>
            <a:fillRef idx="0">
              <a:schemeClr val="accent2"/>
            </a:fillRef>
            <a:effectRef idx="0">
              <a:schemeClr val="accent2"/>
            </a:effectRef>
            <a:fontRef idx="minor">
              <a:schemeClr val="tx1"/>
            </a:fontRef>
          </p:style>
        </p:cxnSp>
      </p:grpSp>
    </p:spTree>
    <p:extLst>
      <p:ext uri="{BB962C8B-B14F-4D97-AF65-F5344CB8AC3E}">
        <p14:creationId xmlns:p14="http://schemas.microsoft.com/office/powerpoint/2010/main" val="23013725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8" name="Rectángulo 7">
            <a:extLst>
              <a:ext uri="{FF2B5EF4-FFF2-40B4-BE49-F238E27FC236}">
                <a16:creationId xmlns:a16="http://schemas.microsoft.com/office/drawing/2014/main" id="{8B44FD3D-572B-4E80-BC0E-C9E66294CCB6}"/>
              </a:ext>
            </a:extLst>
          </p:cNvPr>
          <p:cNvSpPr/>
          <p:nvPr/>
        </p:nvSpPr>
        <p:spPr bwMode="auto">
          <a:xfrm>
            <a:off x="839416" y="568153"/>
            <a:ext cx="5688632" cy="584775"/>
          </a:xfrm>
          <a:prstGeom prst="rect">
            <a:avLst/>
          </a:prstGeom>
          <a:noFill/>
        </p:spPr>
        <p:txBody>
          <a:bodyPr wrap="square" lIns="91440" tIns="45720" rIns="91440" bIns="45720">
            <a:spAutoFit/>
          </a:bodyPr>
          <a:lstStyle/>
          <a:p>
            <a:pPr algn="ctr"/>
            <a:r>
              <a:rPr lang="es-ES" sz="3200" b="1" dirty="0">
                <a:ln w="0"/>
                <a:solidFill>
                  <a:schemeClr val="accent2"/>
                </a:solidFill>
              </a:rPr>
              <a:t>Relación uno a muchos</a:t>
            </a:r>
            <a:endParaRPr lang="es-ES" sz="3200" b="1" cap="none" spc="0" dirty="0">
              <a:ln w="0"/>
              <a:solidFill>
                <a:schemeClr val="accent2"/>
              </a:solidFill>
              <a:effectLst/>
            </a:endParaRPr>
          </a:p>
        </p:txBody>
      </p:sp>
      <p:sp>
        <p:nvSpPr>
          <p:cNvPr id="13" name="Rectángulo 11">
            <a:extLst>
              <a:ext uri="{FF2B5EF4-FFF2-40B4-BE49-F238E27FC236}">
                <a16:creationId xmlns:a16="http://schemas.microsoft.com/office/drawing/2014/main" id="{6F96B11C-C902-4C1A-95F5-771788C39BFB}"/>
              </a:ext>
            </a:extLst>
          </p:cNvPr>
          <p:cNvSpPr/>
          <p:nvPr/>
        </p:nvSpPr>
        <p:spPr bwMode="auto">
          <a:xfrm>
            <a:off x="0" y="-27384"/>
            <a:ext cx="12192000" cy="432048"/>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defRPr/>
            </a:pPr>
            <a:r>
              <a:rPr lang="es-ES" dirty="0"/>
              <a:t>PERSISTENCIA</a:t>
            </a:r>
            <a:endParaRPr dirty="0"/>
          </a:p>
        </p:txBody>
      </p:sp>
      <p:sp>
        <p:nvSpPr>
          <p:cNvPr id="11" name="CuadroTexto 10">
            <a:extLst>
              <a:ext uri="{FF2B5EF4-FFF2-40B4-BE49-F238E27FC236}">
                <a16:creationId xmlns:a16="http://schemas.microsoft.com/office/drawing/2014/main" id="{CEEBC056-0D88-4014-BA75-93B96A3FF747}"/>
              </a:ext>
            </a:extLst>
          </p:cNvPr>
          <p:cNvSpPr txBox="1"/>
          <p:nvPr/>
        </p:nvSpPr>
        <p:spPr bwMode="auto">
          <a:xfrm>
            <a:off x="0" y="-1235"/>
            <a:ext cx="1090363" cy="369332"/>
          </a:xfrm>
          <a:prstGeom prst="rect">
            <a:avLst/>
          </a:prstGeom>
          <a:noFill/>
        </p:spPr>
        <p:txBody>
          <a:bodyPr wrap="none" rtlCol="0">
            <a:spAutoFit/>
          </a:bodyPr>
          <a:lstStyle/>
          <a:p>
            <a:r>
              <a:rPr lang="es-ES" dirty="0">
                <a:solidFill>
                  <a:schemeClr val="bg1"/>
                </a:solidFill>
              </a:rPr>
              <a:t>BACKEND</a:t>
            </a:r>
          </a:p>
        </p:txBody>
      </p:sp>
      <p:sp>
        <p:nvSpPr>
          <p:cNvPr id="3" name="Rectángulo 2"/>
          <p:cNvSpPr/>
          <p:nvPr/>
        </p:nvSpPr>
        <p:spPr>
          <a:xfrm>
            <a:off x="839416" y="1316417"/>
            <a:ext cx="9289032" cy="369332"/>
          </a:xfrm>
          <a:prstGeom prst="rect">
            <a:avLst/>
          </a:prstGeom>
        </p:spPr>
        <p:txBody>
          <a:bodyPr wrap="square">
            <a:spAutoFit/>
          </a:bodyPr>
          <a:lstStyle/>
          <a:p>
            <a:r>
              <a:rPr lang="es-ES" dirty="0"/>
              <a:t>Una instancia de una entidad se puede relacionar con una o más instancias de otra entidad</a:t>
            </a:r>
          </a:p>
        </p:txBody>
      </p:sp>
      <p:pic>
        <p:nvPicPr>
          <p:cNvPr id="4" name="Imagen 3"/>
          <p:cNvPicPr>
            <a:picLocks noChangeAspect="1"/>
          </p:cNvPicPr>
          <p:nvPr/>
        </p:nvPicPr>
        <p:blipFill>
          <a:blip r:embed="rId2"/>
          <a:stretch>
            <a:fillRect/>
          </a:stretch>
        </p:blipFill>
        <p:spPr>
          <a:xfrm>
            <a:off x="1703512" y="2066765"/>
            <a:ext cx="7948349" cy="1935648"/>
          </a:xfrm>
          <a:prstGeom prst="rect">
            <a:avLst/>
          </a:prstGeom>
        </p:spPr>
      </p:pic>
      <p:grpSp>
        <p:nvGrpSpPr>
          <p:cNvPr id="10" name="Grupo 9">
            <a:extLst>
              <a:ext uri="{FF2B5EF4-FFF2-40B4-BE49-F238E27FC236}">
                <a16:creationId xmlns:a16="http://schemas.microsoft.com/office/drawing/2014/main" id="{F5CCE5D7-8178-4BFB-B102-F97DF16F2CEE}"/>
              </a:ext>
            </a:extLst>
          </p:cNvPr>
          <p:cNvGrpSpPr/>
          <p:nvPr/>
        </p:nvGrpSpPr>
        <p:grpSpPr>
          <a:xfrm>
            <a:off x="0" y="6048740"/>
            <a:ext cx="12192000" cy="798576"/>
            <a:chOff x="0" y="6048740"/>
            <a:chExt cx="12192000" cy="798576"/>
          </a:xfrm>
        </p:grpSpPr>
        <p:sp>
          <p:nvSpPr>
            <p:cNvPr id="12" name="Rectángulo 6">
              <a:extLst>
                <a:ext uri="{FF2B5EF4-FFF2-40B4-BE49-F238E27FC236}">
                  <a16:creationId xmlns:a16="http://schemas.microsoft.com/office/drawing/2014/main" id="{6111DB95-487A-4332-AC98-061DF5BDF4A2}"/>
                </a:ext>
              </a:extLst>
            </p:cNvPr>
            <p:cNvSpPr/>
            <p:nvPr/>
          </p:nvSpPr>
          <p:spPr bwMode="auto">
            <a:xfrm>
              <a:off x="0" y="6048740"/>
              <a:ext cx="12192000" cy="798576"/>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defRPr/>
              </a:pPr>
              <a:r>
                <a:rPr lang="es-ES" dirty="0">
                  <a:solidFill>
                    <a:schemeClr val="accent2"/>
                  </a:solidFill>
                </a:rPr>
                <a:t>ITI Core</a:t>
              </a:r>
              <a:endParaRPr dirty="0">
                <a:solidFill>
                  <a:schemeClr val="accent2"/>
                </a:solidFill>
              </a:endParaRPr>
            </a:p>
          </p:txBody>
        </p:sp>
        <p:pic>
          <p:nvPicPr>
            <p:cNvPr id="14" name="Imagen 13">
              <a:extLst>
                <a:ext uri="{FF2B5EF4-FFF2-40B4-BE49-F238E27FC236}">
                  <a16:creationId xmlns:a16="http://schemas.microsoft.com/office/drawing/2014/main" id="{407CAE5A-7431-4F31-B2DF-FC3D1E736B7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56240" y="6198447"/>
              <a:ext cx="3696072" cy="499594"/>
            </a:xfrm>
            <a:prstGeom prst="rect">
              <a:avLst/>
            </a:prstGeom>
          </p:spPr>
        </p:pic>
        <p:cxnSp>
          <p:nvCxnSpPr>
            <p:cNvPr id="15" name="Conector recto 14">
              <a:extLst>
                <a:ext uri="{FF2B5EF4-FFF2-40B4-BE49-F238E27FC236}">
                  <a16:creationId xmlns:a16="http://schemas.microsoft.com/office/drawing/2014/main" id="{F4280628-C618-4BFA-91B6-6328B46D9F61}"/>
                </a:ext>
              </a:extLst>
            </p:cNvPr>
            <p:cNvCxnSpPr>
              <a:cxnSpLocks/>
            </p:cNvCxnSpPr>
            <p:nvPr/>
          </p:nvCxnSpPr>
          <p:spPr>
            <a:xfrm>
              <a:off x="0" y="6093296"/>
              <a:ext cx="12192000" cy="0"/>
            </a:xfrm>
            <a:prstGeom prst="line">
              <a:avLst/>
            </a:prstGeom>
            <a:ln w="38100"/>
          </p:spPr>
          <p:style>
            <a:lnRef idx="1">
              <a:schemeClr val="accent2"/>
            </a:lnRef>
            <a:fillRef idx="0">
              <a:schemeClr val="accent2"/>
            </a:fillRef>
            <a:effectRef idx="0">
              <a:schemeClr val="accent2"/>
            </a:effectRef>
            <a:fontRef idx="minor">
              <a:schemeClr val="tx1"/>
            </a:fontRef>
          </p:style>
        </p:cxnSp>
      </p:grpSp>
    </p:spTree>
    <p:extLst>
      <p:ext uri="{BB962C8B-B14F-4D97-AF65-F5344CB8AC3E}">
        <p14:creationId xmlns:p14="http://schemas.microsoft.com/office/powerpoint/2010/main" val="6574420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8" name="Rectángulo 7">
            <a:extLst>
              <a:ext uri="{FF2B5EF4-FFF2-40B4-BE49-F238E27FC236}">
                <a16:creationId xmlns:a16="http://schemas.microsoft.com/office/drawing/2014/main" id="{8B44FD3D-572B-4E80-BC0E-C9E66294CCB6}"/>
              </a:ext>
            </a:extLst>
          </p:cNvPr>
          <p:cNvSpPr/>
          <p:nvPr/>
        </p:nvSpPr>
        <p:spPr bwMode="auto">
          <a:xfrm>
            <a:off x="839416" y="568153"/>
            <a:ext cx="9505056" cy="584775"/>
          </a:xfrm>
          <a:prstGeom prst="rect">
            <a:avLst/>
          </a:prstGeom>
          <a:noFill/>
        </p:spPr>
        <p:txBody>
          <a:bodyPr wrap="square" lIns="91440" tIns="45720" rIns="91440" bIns="45720">
            <a:spAutoFit/>
          </a:bodyPr>
          <a:lstStyle/>
          <a:p>
            <a:pPr algn="ctr"/>
            <a:r>
              <a:rPr lang="es-ES" sz="3200" b="1" dirty="0">
                <a:ln w="0"/>
                <a:solidFill>
                  <a:schemeClr val="accent2"/>
                </a:solidFill>
              </a:rPr>
              <a:t>Relación uno a muchos – Agregación vs Composición</a:t>
            </a:r>
            <a:endParaRPr lang="es-ES" sz="3200" b="1" cap="none" spc="0" dirty="0">
              <a:ln w="0"/>
              <a:solidFill>
                <a:schemeClr val="accent2"/>
              </a:solidFill>
              <a:effectLst/>
            </a:endParaRPr>
          </a:p>
        </p:txBody>
      </p:sp>
      <p:sp>
        <p:nvSpPr>
          <p:cNvPr id="13" name="Rectángulo 11">
            <a:extLst>
              <a:ext uri="{FF2B5EF4-FFF2-40B4-BE49-F238E27FC236}">
                <a16:creationId xmlns:a16="http://schemas.microsoft.com/office/drawing/2014/main" id="{6F96B11C-C902-4C1A-95F5-771788C39BFB}"/>
              </a:ext>
            </a:extLst>
          </p:cNvPr>
          <p:cNvSpPr/>
          <p:nvPr/>
        </p:nvSpPr>
        <p:spPr bwMode="auto">
          <a:xfrm>
            <a:off x="0" y="-27384"/>
            <a:ext cx="12192000" cy="432048"/>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defRPr/>
            </a:pPr>
            <a:r>
              <a:rPr lang="es-ES" dirty="0"/>
              <a:t>PERSISTENCIA</a:t>
            </a:r>
            <a:endParaRPr dirty="0"/>
          </a:p>
        </p:txBody>
      </p:sp>
      <p:sp>
        <p:nvSpPr>
          <p:cNvPr id="11" name="CuadroTexto 10">
            <a:extLst>
              <a:ext uri="{FF2B5EF4-FFF2-40B4-BE49-F238E27FC236}">
                <a16:creationId xmlns:a16="http://schemas.microsoft.com/office/drawing/2014/main" id="{CEEBC056-0D88-4014-BA75-93B96A3FF747}"/>
              </a:ext>
            </a:extLst>
          </p:cNvPr>
          <p:cNvSpPr txBox="1"/>
          <p:nvPr/>
        </p:nvSpPr>
        <p:spPr bwMode="auto">
          <a:xfrm>
            <a:off x="0" y="-1235"/>
            <a:ext cx="1090363" cy="369332"/>
          </a:xfrm>
          <a:prstGeom prst="rect">
            <a:avLst/>
          </a:prstGeom>
          <a:noFill/>
        </p:spPr>
        <p:txBody>
          <a:bodyPr wrap="none" rtlCol="0">
            <a:spAutoFit/>
          </a:bodyPr>
          <a:lstStyle/>
          <a:p>
            <a:r>
              <a:rPr lang="es-ES" dirty="0">
                <a:solidFill>
                  <a:schemeClr val="bg1"/>
                </a:solidFill>
              </a:rPr>
              <a:t>BACKEND</a:t>
            </a:r>
          </a:p>
        </p:txBody>
      </p:sp>
      <p:sp>
        <p:nvSpPr>
          <p:cNvPr id="4" name="CuadroTexto 3"/>
          <p:cNvSpPr txBox="1"/>
          <p:nvPr/>
        </p:nvSpPr>
        <p:spPr>
          <a:xfrm>
            <a:off x="695401" y="1268760"/>
            <a:ext cx="11379648" cy="369332"/>
          </a:xfrm>
          <a:prstGeom prst="rect">
            <a:avLst/>
          </a:prstGeom>
          <a:noFill/>
        </p:spPr>
        <p:txBody>
          <a:bodyPr wrap="square" rtlCol="0">
            <a:spAutoFit/>
          </a:bodyPr>
          <a:lstStyle/>
          <a:p>
            <a:r>
              <a:rPr lang="es-ES" dirty="0"/>
              <a:t>Para este tipo de relaciones hay que determinar si al eliminar la entidad principal hay que eliminar sus dependencias</a:t>
            </a:r>
          </a:p>
        </p:txBody>
      </p:sp>
      <p:pic>
        <p:nvPicPr>
          <p:cNvPr id="2" name="Imagen 1"/>
          <p:cNvPicPr>
            <a:picLocks noChangeAspect="1"/>
          </p:cNvPicPr>
          <p:nvPr/>
        </p:nvPicPr>
        <p:blipFill>
          <a:blip r:embed="rId3"/>
          <a:stretch>
            <a:fillRect/>
          </a:stretch>
        </p:blipFill>
        <p:spPr>
          <a:xfrm>
            <a:off x="545181" y="2168516"/>
            <a:ext cx="6089286" cy="1620523"/>
          </a:xfrm>
          <a:prstGeom prst="rect">
            <a:avLst/>
          </a:prstGeom>
        </p:spPr>
      </p:pic>
      <p:pic>
        <p:nvPicPr>
          <p:cNvPr id="9" name="Imagen 8"/>
          <p:cNvPicPr>
            <a:picLocks noChangeAspect="1"/>
          </p:cNvPicPr>
          <p:nvPr/>
        </p:nvPicPr>
        <p:blipFill>
          <a:blip r:embed="rId4"/>
          <a:stretch>
            <a:fillRect/>
          </a:stretch>
        </p:blipFill>
        <p:spPr>
          <a:xfrm>
            <a:off x="545181" y="4149081"/>
            <a:ext cx="6270899" cy="1420452"/>
          </a:xfrm>
          <a:prstGeom prst="rect">
            <a:avLst/>
          </a:prstGeom>
        </p:spPr>
      </p:pic>
      <p:sp>
        <p:nvSpPr>
          <p:cNvPr id="10" name="Rectángulo 9"/>
          <p:cNvSpPr/>
          <p:nvPr/>
        </p:nvSpPr>
        <p:spPr>
          <a:xfrm>
            <a:off x="6888088" y="2348880"/>
            <a:ext cx="4715760" cy="923330"/>
          </a:xfrm>
          <a:prstGeom prst="rect">
            <a:avLst/>
          </a:prstGeom>
        </p:spPr>
        <p:txBody>
          <a:bodyPr wrap="square">
            <a:spAutoFit/>
          </a:bodyPr>
          <a:lstStyle/>
          <a:p>
            <a:r>
              <a:rPr lang="es-ES" b="1" i="1" dirty="0"/>
              <a:t>Agregación</a:t>
            </a:r>
            <a:r>
              <a:rPr lang="es-ES" dirty="0"/>
              <a:t>: La agregación es un tipo de asociación que indica que una clase es parte de otra clase (composición débil)</a:t>
            </a:r>
          </a:p>
        </p:txBody>
      </p:sp>
      <p:sp>
        <p:nvSpPr>
          <p:cNvPr id="12" name="Rectángulo 11"/>
          <p:cNvSpPr/>
          <p:nvPr/>
        </p:nvSpPr>
        <p:spPr>
          <a:xfrm>
            <a:off x="6888088" y="4255928"/>
            <a:ext cx="4824536" cy="1477328"/>
          </a:xfrm>
          <a:prstGeom prst="rect">
            <a:avLst/>
          </a:prstGeom>
        </p:spPr>
        <p:txBody>
          <a:bodyPr wrap="square">
            <a:spAutoFit/>
          </a:bodyPr>
          <a:lstStyle/>
          <a:p>
            <a:r>
              <a:rPr lang="es-ES" b="1" i="1" dirty="0"/>
              <a:t>Composición</a:t>
            </a:r>
            <a:r>
              <a:rPr lang="es-ES" dirty="0"/>
              <a:t>: Es una forma fuerte de composición donde la vida de la clase contenida debe coincidir con la vida de la clase contenedor. Los componentes constituyen una parte del objeto compuesto.</a:t>
            </a:r>
          </a:p>
        </p:txBody>
      </p:sp>
      <p:grpSp>
        <p:nvGrpSpPr>
          <p:cNvPr id="14" name="Grupo 13">
            <a:extLst>
              <a:ext uri="{FF2B5EF4-FFF2-40B4-BE49-F238E27FC236}">
                <a16:creationId xmlns:a16="http://schemas.microsoft.com/office/drawing/2014/main" id="{AF8E0B36-C0E4-43B6-B6FC-A29F1BF9F0CB}"/>
              </a:ext>
            </a:extLst>
          </p:cNvPr>
          <p:cNvGrpSpPr/>
          <p:nvPr/>
        </p:nvGrpSpPr>
        <p:grpSpPr>
          <a:xfrm>
            <a:off x="0" y="6048740"/>
            <a:ext cx="12192000" cy="798576"/>
            <a:chOff x="0" y="6048740"/>
            <a:chExt cx="12192000" cy="798576"/>
          </a:xfrm>
        </p:grpSpPr>
        <p:sp>
          <p:nvSpPr>
            <p:cNvPr id="15" name="Rectángulo 6">
              <a:extLst>
                <a:ext uri="{FF2B5EF4-FFF2-40B4-BE49-F238E27FC236}">
                  <a16:creationId xmlns:a16="http://schemas.microsoft.com/office/drawing/2014/main" id="{A78928D6-907C-44F8-8210-44CBD809998A}"/>
                </a:ext>
              </a:extLst>
            </p:cNvPr>
            <p:cNvSpPr/>
            <p:nvPr/>
          </p:nvSpPr>
          <p:spPr bwMode="auto">
            <a:xfrm>
              <a:off x="0" y="6048740"/>
              <a:ext cx="12192000" cy="798576"/>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defRPr/>
              </a:pPr>
              <a:r>
                <a:rPr lang="es-ES" dirty="0">
                  <a:solidFill>
                    <a:schemeClr val="accent2"/>
                  </a:solidFill>
                </a:rPr>
                <a:t>ITI Core</a:t>
              </a:r>
              <a:endParaRPr dirty="0">
                <a:solidFill>
                  <a:schemeClr val="accent2"/>
                </a:solidFill>
              </a:endParaRPr>
            </a:p>
          </p:txBody>
        </p:sp>
        <p:pic>
          <p:nvPicPr>
            <p:cNvPr id="16" name="Imagen 15">
              <a:extLst>
                <a:ext uri="{FF2B5EF4-FFF2-40B4-BE49-F238E27FC236}">
                  <a16:creationId xmlns:a16="http://schemas.microsoft.com/office/drawing/2014/main" id="{81A246A6-5775-4230-A069-69A7E66F10F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256240" y="6198447"/>
              <a:ext cx="3696072" cy="499594"/>
            </a:xfrm>
            <a:prstGeom prst="rect">
              <a:avLst/>
            </a:prstGeom>
          </p:spPr>
        </p:pic>
        <p:cxnSp>
          <p:nvCxnSpPr>
            <p:cNvPr id="17" name="Conector recto 16">
              <a:extLst>
                <a:ext uri="{FF2B5EF4-FFF2-40B4-BE49-F238E27FC236}">
                  <a16:creationId xmlns:a16="http://schemas.microsoft.com/office/drawing/2014/main" id="{FA2F6D3F-5AAC-4480-8835-ADD7D47610B4}"/>
                </a:ext>
              </a:extLst>
            </p:cNvPr>
            <p:cNvCxnSpPr>
              <a:cxnSpLocks/>
            </p:cNvCxnSpPr>
            <p:nvPr/>
          </p:nvCxnSpPr>
          <p:spPr>
            <a:xfrm>
              <a:off x="0" y="6093296"/>
              <a:ext cx="12192000" cy="0"/>
            </a:xfrm>
            <a:prstGeom prst="line">
              <a:avLst/>
            </a:prstGeom>
            <a:ln w="38100"/>
          </p:spPr>
          <p:style>
            <a:lnRef idx="1">
              <a:schemeClr val="accent2"/>
            </a:lnRef>
            <a:fillRef idx="0">
              <a:schemeClr val="accent2"/>
            </a:fillRef>
            <a:effectRef idx="0">
              <a:schemeClr val="accent2"/>
            </a:effectRef>
            <a:fontRef idx="minor">
              <a:schemeClr val="tx1"/>
            </a:fontRef>
          </p:style>
        </p:cxnSp>
      </p:grpSp>
    </p:spTree>
    <p:extLst>
      <p:ext uri="{BB962C8B-B14F-4D97-AF65-F5344CB8AC3E}">
        <p14:creationId xmlns:p14="http://schemas.microsoft.com/office/powerpoint/2010/main" val="167464597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8" name="Rectángulo 7">
            <a:extLst>
              <a:ext uri="{FF2B5EF4-FFF2-40B4-BE49-F238E27FC236}">
                <a16:creationId xmlns:a16="http://schemas.microsoft.com/office/drawing/2014/main" id="{8B44FD3D-572B-4E80-BC0E-C9E66294CCB6}"/>
              </a:ext>
            </a:extLst>
          </p:cNvPr>
          <p:cNvSpPr/>
          <p:nvPr/>
        </p:nvSpPr>
        <p:spPr bwMode="auto">
          <a:xfrm>
            <a:off x="839416" y="568153"/>
            <a:ext cx="4968552" cy="584775"/>
          </a:xfrm>
          <a:prstGeom prst="rect">
            <a:avLst/>
          </a:prstGeom>
          <a:noFill/>
        </p:spPr>
        <p:txBody>
          <a:bodyPr wrap="square" lIns="91440" tIns="45720" rIns="91440" bIns="45720">
            <a:spAutoFit/>
          </a:bodyPr>
          <a:lstStyle/>
          <a:p>
            <a:pPr algn="ctr"/>
            <a:r>
              <a:rPr lang="es-ES" sz="3200" b="1" dirty="0">
                <a:ln w="0"/>
                <a:solidFill>
                  <a:schemeClr val="accent2"/>
                </a:solidFill>
              </a:rPr>
              <a:t>Relación uno a muchos</a:t>
            </a:r>
            <a:endParaRPr lang="es-ES" sz="3200" b="1" cap="none" spc="0" dirty="0">
              <a:ln w="0"/>
              <a:solidFill>
                <a:schemeClr val="accent2"/>
              </a:solidFill>
              <a:effectLst/>
            </a:endParaRPr>
          </a:p>
        </p:txBody>
      </p:sp>
      <p:sp>
        <p:nvSpPr>
          <p:cNvPr id="13" name="Rectángulo 11">
            <a:extLst>
              <a:ext uri="{FF2B5EF4-FFF2-40B4-BE49-F238E27FC236}">
                <a16:creationId xmlns:a16="http://schemas.microsoft.com/office/drawing/2014/main" id="{6F96B11C-C902-4C1A-95F5-771788C39BFB}"/>
              </a:ext>
            </a:extLst>
          </p:cNvPr>
          <p:cNvSpPr/>
          <p:nvPr/>
        </p:nvSpPr>
        <p:spPr bwMode="auto">
          <a:xfrm>
            <a:off x="0" y="-27384"/>
            <a:ext cx="12192000" cy="432048"/>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defRPr/>
            </a:pPr>
            <a:r>
              <a:rPr lang="es-ES" dirty="0"/>
              <a:t>PERSISTENCIA</a:t>
            </a:r>
            <a:endParaRPr dirty="0"/>
          </a:p>
        </p:txBody>
      </p:sp>
      <p:sp>
        <p:nvSpPr>
          <p:cNvPr id="11" name="CuadroTexto 10">
            <a:extLst>
              <a:ext uri="{FF2B5EF4-FFF2-40B4-BE49-F238E27FC236}">
                <a16:creationId xmlns:a16="http://schemas.microsoft.com/office/drawing/2014/main" id="{CEEBC056-0D88-4014-BA75-93B96A3FF747}"/>
              </a:ext>
            </a:extLst>
          </p:cNvPr>
          <p:cNvSpPr txBox="1"/>
          <p:nvPr/>
        </p:nvSpPr>
        <p:spPr bwMode="auto">
          <a:xfrm>
            <a:off x="0" y="-1235"/>
            <a:ext cx="1090363" cy="369332"/>
          </a:xfrm>
          <a:prstGeom prst="rect">
            <a:avLst/>
          </a:prstGeom>
          <a:noFill/>
        </p:spPr>
        <p:txBody>
          <a:bodyPr wrap="none" rtlCol="0">
            <a:spAutoFit/>
          </a:bodyPr>
          <a:lstStyle/>
          <a:p>
            <a:r>
              <a:rPr lang="es-ES" dirty="0">
                <a:solidFill>
                  <a:schemeClr val="bg1"/>
                </a:solidFill>
              </a:rPr>
              <a:t>BACKEND</a:t>
            </a:r>
          </a:p>
        </p:txBody>
      </p:sp>
      <p:sp>
        <p:nvSpPr>
          <p:cNvPr id="3" name="Rectángulo 2"/>
          <p:cNvSpPr/>
          <p:nvPr/>
        </p:nvSpPr>
        <p:spPr>
          <a:xfrm>
            <a:off x="858888" y="1340768"/>
            <a:ext cx="7152456" cy="369332"/>
          </a:xfrm>
          <a:prstGeom prst="rect">
            <a:avLst/>
          </a:prstGeom>
        </p:spPr>
        <p:txBody>
          <a:bodyPr wrap="square">
            <a:spAutoFit/>
          </a:bodyPr>
          <a:lstStyle/>
          <a:p>
            <a:r>
              <a:rPr lang="es-ES" dirty="0"/>
              <a:t>Ejemplo de implementación siguiendo las convenciones de EF Core:</a:t>
            </a:r>
          </a:p>
        </p:txBody>
      </p:sp>
      <p:pic>
        <p:nvPicPr>
          <p:cNvPr id="12" name="Imagen 11"/>
          <p:cNvPicPr>
            <a:picLocks noChangeAspect="1"/>
          </p:cNvPicPr>
          <p:nvPr/>
        </p:nvPicPr>
        <p:blipFill>
          <a:blip r:embed="rId3"/>
          <a:stretch>
            <a:fillRect/>
          </a:stretch>
        </p:blipFill>
        <p:spPr>
          <a:xfrm>
            <a:off x="875032" y="3916586"/>
            <a:ext cx="4945809" cy="1981372"/>
          </a:xfrm>
          <a:prstGeom prst="rect">
            <a:avLst/>
          </a:prstGeom>
        </p:spPr>
      </p:pic>
      <p:pic>
        <p:nvPicPr>
          <p:cNvPr id="15" name="Imagen 14"/>
          <p:cNvPicPr>
            <a:picLocks noChangeAspect="1"/>
          </p:cNvPicPr>
          <p:nvPr/>
        </p:nvPicPr>
        <p:blipFill>
          <a:blip r:embed="rId4"/>
          <a:stretch>
            <a:fillRect/>
          </a:stretch>
        </p:blipFill>
        <p:spPr>
          <a:xfrm>
            <a:off x="5820841" y="3676427"/>
            <a:ext cx="3459780" cy="2400508"/>
          </a:xfrm>
          <a:prstGeom prst="rect">
            <a:avLst/>
          </a:prstGeom>
        </p:spPr>
      </p:pic>
      <p:pic>
        <p:nvPicPr>
          <p:cNvPr id="2" name="Imagen 1"/>
          <p:cNvPicPr>
            <a:picLocks noChangeAspect="1"/>
          </p:cNvPicPr>
          <p:nvPr/>
        </p:nvPicPr>
        <p:blipFill>
          <a:blip r:embed="rId5"/>
          <a:stretch>
            <a:fillRect/>
          </a:stretch>
        </p:blipFill>
        <p:spPr>
          <a:xfrm>
            <a:off x="1343472" y="1896904"/>
            <a:ext cx="5342083" cy="1592718"/>
          </a:xfrm>
          <a:prstGeom prst="rect">
            <a:avLst/>
          </a:prstGeom>
        </p:spPr>
      </p:pic>
      <p:grpSp>
        <p:nvGrpSpPr>
          <p:cNvPr id="14" name="Grupo 13">
            <a:extLst>
              <a:ext uri="{FF2B5EF4-FFF2-40B4-BE49-F238E27FC236}">
                <a16:creationId xmlns:a16="http://schemas.microsoft.com/office/drawing/2014/main" id="{85A35640-7E0B-434C-9288-141696D808BF}"/>
              </a:ext>
            </a:extLst>
          </p:cNvPr>
          <p:cNvGrpSpPr/>
          <p:nvPr/>
        </p:nvGrpSpPr>
        <p:grpSpPr>
          <a:xfrm>
            <a:off x="0" y="6048740"/>
            <a:ext cx="12192000" cy="798576"/>
            <a:chOff x="0" y="6048740"/>
            <a:chExt cx="12192000" cy="798576"/>
          </a:xfrm>
        </p:grpSpPr>
        <p:sp>
          <p:nvSpPr>
            <p:cNvPr id="16" name="Rectángulo 6">
              <a:extLst>
                <a:ext uri="{FF2B5EF4-FFF2-40B4-BE49-F238E27FC236}">
                  <a16:creationId xmlns:a16="http://schemas.microsoft.com/office/drawing/2014/main" id="{79BA541A-F9C9-4902-81EE-E9805FE9B8A7}"/>
                </a:ext>
              </a:extLst>
            </p:cNvPr>
            <p:cNvSpPr/>
            <p:nvPr/>
          </p:nvSpPr>
          <p:spPr bwMode="auto">
            <a:xfrm>
              <a:off x="0" y="6048740"/>
              <a:ext cx="12192000" cy="798576"/>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defRPr/>
              </a:pPr>
              <a:r>
                <a:rPr lang="es-ES" dirty="0">
                  <a:solidFill>
                    <a:schemeClr val="accent2"/>
                  </a:solidFill>
                </a:rPr>
                <a:t>ITI Core</a:t>
              </a:r>
              <a:endParaRPr dirty="0">
                <a:solidFill>
                  <a:schemeClr val="accent2"/>
                </a:solidFill>
              </a:endParaRPr>
            </a:p>
          </p:txBody>
        </p:sp>
        <p:pic>
          <p:nvPicPr>
            <p:cNvPr id="17" name="Imagen 16">
              <a:extLst>
                <a:ext uri="{FF2B5EF4-FFF2-40B4-BE49-F238E27FC236}">
                  <a16:creationId xmlns:a16="http://schemas.microsoft.com/office/drawing/2014/main" id="{F629A343-A23F-4E09-995F-7479D2ACB6C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256240" y="6198447"/>
              <a:ext cx="3696072" cy="499594"/>
            </a:xfrm>
            <a:prstGeom prst="rect">
              <a:avLst/>
            </a:prstGeom>
          </p:spPr>
        </p:pic>
        <p:cxnSp>
          <p:nvCxnSpPr>
            <p:cNvPr id="18" name="Conector recto 17">
              <a:extLst>
                <a:ext uri="{FF2B5EF4-FFF2-40B4-BE49-F238E27FC236}">
                  <a16:creationId xmlns:a16="http://schemas.microsoft.com/office/drawing/2014/main" id="{E0C43A8F-0479-4F1B-AAD6-065C0B74F40B}"/>
                </a:ext>
              </a:extLst>
            </p:cNvPr>
            <p:cNvCxnSpPr>
              <a:cxnSpLocks/>
            </p:cNvCxnSpPr>
            <p:nvPr/>
          </p:nvCxnSpPr>
          <p:spPr>
            <a:xfrm>
              <a:off x="0" y="6093296"/>
              <a:ext cx="12192000" cy="0"/>
            </a:xfrm>
            <a:prstGeom prst="line">
              <a:avLst/>
            </a:prstGeom>
            <a:ln w="38100"/>
          </p:spPr>
          <p:style>
            <a:lnRef idx="1">
              <a:schemeClr val="accent2"/>
            </a:lnRef>
            <a:fillRef idx="0">
              <a:schemeClr val="accent2"/>
            </a:fillRef>
            <a:effectRef idx="0">
              <a:schemeClr val="accent2"/>
            </a:effectRef>
            <a:fontRef idx="minor">
              <a:schemeClr val="tx1"/>
            </a:fontRef>
          </p:style>
        </p:cxnSp>
      </p:grpSp>
    </p:spTree>
    <p:extLst>
      <p:ext uri="{BB962C8B-B14F-4D97-AF65-F5344CB8AC3E}">
        <p14:creationId xmlns:p14="http://schemas.microsoft.com/office/powerpoint/2010/main" val="12178424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71" name="Rectángulo 11">
            <a:extLst>
              <a:ext uri="{FF2B5EF4-FFF2-40B4-BE49-F238E27FC236}">
                <a16:creationId xmlns:a16="http://schemas.microsoft.com/office/drawing/2014/main" id="{6F96B11C-C902-4C1A-95F5-771788C39BFB}"/>
              </a:ext>
            </a:extLst>
          </p:cNvPr>
          <p:cNvSpPr/>
          <p:nvPr/>
        </p:nvSpPr>
        <p:spPr bwMode="auto">
          <a:xfrm>
            <a:off x="0" y="-27384"/>
            <a:ext cx="12192000" cy="432048"/>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defRPr/>
            </a:pPr>
            <a:endParaRPr dirty="0"/>
          </a:p>
        </p:txBody>
      </p:sp>
      <p:grpSp>
        <p:nvGrpSpPr>
          <p:cNvPr id="9" name="Grupo 8">
            <a:extLst>
              <a:ext uri="{FF2B5EF4-FFF2-40B4-BE49-F238E27FC236}">
                <a16:creationId xmlns:a16="http://schemas.microsoft.com/office/drawing/2014/main" id="{3DD93B6B-936C-4931-9F31-AA44A9986001}"/>
              </a:ext>
            </a:extLst>
          </p:cNvPr>
          <p:cNvGrpSpPr/>
          <p:nvPr/>
        </p:nvGrpSpPr>
        <p:grpSpPr>
          <a:xfrm>
            <a:off x="0" y="6048740"/>
            <a:ext cx="12192000" cy="798576"/>
            <a:chOff x="0" y="6048740"/>
            <a:chExt cx="12192000" cy="798576"/>
          </a:xfrm>
        </p:grpSpPr>
        <p:sp>
          <p:nvSpPr>
            <p:cNvPr id="10" name="Rectángulo 6">
              <a:extLst>
                <a:ext uri="{FF2B5EF4-FFF2-40B4-BE49-F238E27FC236}">
                  <a16:creationId xmlns:a16="http://schemas.microsoft.com/office/drawing/2014/main" id="{98A8E31E-A4EF-4A7E-AE08-C33BBA2552B1}"/>
                </a:ext>
              </a:extLst>
            </p:cNvPr>
            <p:cNvSpPr/>
            <p:nvPr/>
          </p:nvSpPr>
          <p:spPr bwMode="auto">
            <a:xfrm>
              <a:off x="0" y="6048740"/>
              <a:ext cx="12192000" cy="798576"/>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defRPr/>
              </a:pPr>
              <a:r>
                <a:rPr lang="es-ES" dirty="0">
                  <a:solidFill>
                    <a:schemeClr val="accent2"/>
                  </a:solidFill>
                </a:rPr>
                <a:t>ITI Core</a:t>
              </a:r>
              <a:endParaRPr dirty="0">
                <a:solidFill>
                  <a:schemeClr val="accent2"/>
                </a:solidFill>
              </a:endParaRPr>
            </a:p>
          </p:txBody>
        </p:sp>
        <p:pic>
          <p:nvPicPr>
            <p:cNvPr id="11" name="Imagen 10">
              <a:extLst>
                <a:ext uri="{FF2B5EF4-FFF2-40B4-BE49-F238E27FC236}">
                  <a16:creationId xmlns:a16="http://schemas.microsoft.com/office/drawing/2014/main" id="{BA8CAF55-6D6C-4D65-91CD-F7FBA951F38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56240" y="6198447"/>
              <a:ext cx="3696072" cy="499594"/>
            </a:xfrm>
            <a:prstGeom prst="rect">
              <a:avLst/>
            </a:prstGeom>
          </p:spPr>
        </p:pic>
        <p:cxnSp>
          <p:nvCxnSpPr>
            <p:cNvPr id="12" name="Conector recto 11">
              <a:extLst>
                <a:ext uri="{FF2B5EF4-FFF2-40B4-BE49-F238E27FC236}">
                  <a16:creationId xmlns:a16="http://schemas.microsoft.com/office/drawing/2014/main" id="{229157B0-D696-4607-ABB3-76DD02AA754E}"/>
                </a:ext>
              </a:extLst>
            </p:cNvPr>
            <p:cNvCxnSpPr>
              <a:cxnSpLocks/>
            </p:cNvCxnSpPr>
            <p:nvPr/>
          </p:nvCxnSpPr>
          <p:spPr>
            <a:xfrm>
              <a:off x="0" y="6093296"/>
              <a:ext cx="12192000" cy="0"/>
            </a:xfrm>
            <a:prstGeom prst="line">
              <a:avLst/>
            </a:prstGeom>
            <a:ln w="38100"/>
          </p:spPr>
          <p:style>
            <a:lnRef idx="1">
              <a:schemeClr val="accent2"/>
            </a:lnRef>
            <a:fillRef idx="0">
              <a:schemeClr val="accent2"/>
            </a:fillRef>
            <a:effectRef idx="0">
              <a:schemeClr val="accent2"/>
            </a:effectRef>
            <a:fontRef idx="minor">
              <a:schemeClr val="tx1"/>
            </a:fontRef>
          </p:style>
        </p:cxnSp>
      </p:grpSp>
      <p:sp>
        <p:nvSpPr>
          <p:cNvPr id="16" name="CuadroTexto 5">
            <a:extLst>
              <a:ext uri="{FF2B5EF4-FFF2-40B4-BE49-F238E27FC236}">
                <a16:creationId xmlns:a16="http://schemas.microsoft.com/office/drawing/2014/main" id="{E2021742-C8EB-4DF7-A4C2-1AC5FCB2176B}"/>
              </a:ext>
            </a:extLst>
          </p:cNvPr>
          <p:cNvSpPr/>
          <p:nvPr/>
        </p:nvSpPr>
        <p:spPr bwMode="auto">
          <a:xfrm>
            <a:off x="1991544" y="1809329"/>
            <a:ext cx="8879845" cy="944915"/>
          </a:xfrm>
          <a:prstGeom prst="rect">
            <a:avLst/>
          </a:prstGeom>
          <a:ln>
            <a:noFill/>
          </a:ln>
        </p:spPr>
        <p:style>
          <a:lnRef idx="2">
            <a:schemeClr val="dk1"/>
          </a:lnRef>
          <a:fillRef idx="1">
            <a:schemeClr val="lt1"/>
          </a:fillRef>
          <a:effectRef idx="0">
            <a:schemeClr val="dk1"/>
          </a:effectRef>
          <a:fontRef idx="minor">
            <a:schemeClr val="dk1"/>
          </a:fontRef>
        </p:style>
        <p:txBody>
          <a:bodyPr wrap="square" rtlCol="0">
            <a:noAutofit/>
          </a:bodyPr>
          <a:lstStyle/>
          <a:p>
            <a:pPr>
              <a:defRPr/>
            </a:pPr>
            <a:r>
              <a:rPr lang="es-ES" sz="6000" dirty="0" err="1">
                <a:latin typeface="Arial" panose="020B0604020202020204" pitchFamily="34" charset="0"/>
                <a:cs typeface="Arial" panose="020B0604020202020204" pitchFamily="34" charset="0"/>
              </a:rPr>
              <a:t>Talk</a:t>
            </a:r>
            <a:r>
              <a:rPr lang="es-ES" sz="6000" dirty="0">
                <a:latin typeface="Arial" panose="020B0604020202020204" pitchFamily="34" charset="0"/>
                <a:cs typeface="Arial" panose="020B0604020202020204" pitchFamily="34" charset="0"/>
              </a:rPr>
              <a:t> </a:t>
            </a:r>
            <a:r>
              <a:rPr lang="es-ES" sz="6000" dirty="0" err="1">
                <a:latin typeface="Arial" panose="020B0604020202020204" pitchFamily="34" charset="0"/>
                <a:cs typeface="Arial" panose="020B0604020202020204" pitchFamily="34" charset="0"/>
              </a:rPr>
              <a:t>is</a:t>
            </a:r>
            <a:r>
              <a:rPr lang="es-ES" sz="6000" dirty="0">
                <a:latin typeface="Arial" panose="020B0604020202020204" pitchFamily="34" charset="0"/>
                <a:cs typeface="Arial" panose="020B0604020202020204" pitchFamily="34" charset="0"/>
              </a:rPr>
              <a:t> </a:t>
            </a:r>
            <a:r>
              <a:rPr lang="es-ES" sz="6000" dirty="0" err="1">
                <a:latin typeface="Arial" panose="020B0604020202020204" pitchFamily="34" charset="0"/>
                <a:cs typeface="Arial" panose="020B0604020202020204" pitchFamily="34" charset="0"/>
              </a:rPr>
              <a:t>creap</a:t>
            </a:r>
            <a:r>
              <a:rPr lang="es-ES" sz="6000" dirty="0">
                <a:latin typeface="Arial" panose="020B0604020202020204" pitchFamily="34" charset="0"/>
                <a:cs typeface="Arial" panose="020B0604020202020204" pitchFamily="34" charset="0"/>
              </a:rPr>
              <a:t>. Show me </a:t>
            </a:r>
            <a:r>
              <a:rPr lang="es-ES" sz="6000" dirty="0" err="1">
                <a:latin typeface="Arial" panose="020B0604020202020204" pitchFamily="34" charset="0"/>
                <a:cs typeface="Arial" panose="020B0604020202020204" pitchFamily="34" charset="0"/>
              </a:rPr>
              <a:t>the</a:t>
            </a:r>
            <a:r>
              <a:rPr lang="es-ES" sz="6000" dirty="0">
                <a:latin typeface="Arial" panose="020B0604020202020204" pitchFamily="34" charset="0"/>
                <a:cs typeface="Arial" panose="020B0604020202020204" pitchFamily="34" charset="0"/>
              </a:rPr>
              <a:t> </a:t>
            </a:r>
            <a:r>
              <a:rPr lang="es-ES" sz="6000" dirty="0" err="1">
                <a:latin typeface="Arial" panose="020B0604020202020204" pitchFamily="34" charset="0"/>
                <a:cs typeface="Arial" panose="020B0604020202020204" pitchFamily="34" charset="0"/>
              </a:rPr>
              <a:t>code</a:t>
            </a:r>
            <a:r>
              <a:rPr lang="es-ES" sz="2800" dirty="0">
                <a:latin typeface="Arial" panose="020B0604020202020204" pitchFamily="34" charset="0"/>
                <a:cs typeface="Arial" panose="020B0604020202020204" pitchFamily="34" charset="0"/>
              </a:rPr>
              <a:t>.</a:t>
            </a:r>
          </a:p>
        </p:txBody>
      </p:sp>
      <p:sp>
        <p:nvSpPr>
          <p:cNvPr id="17" name="Subtitle 3">
            <a:extLst>
              <a:ext uri="{FF2B5EF4-FFF2-40B4-BE49-F238E27FC236}">
                <a16:creationId xmlns:a16="http://schemas.microsoft.com/office/drawing/2014/main" id="{966CCEA1-6350-4545-AB70-D9979169A3DC}"/>
              </a:ext>
            </a:extLst>
          </p:cNvPr>
          <p:cNvSpPr txBox="1">
            <a:spLocks/>
          </p:cNvSpPr>
          <p:nvPr/>
        </p:nvSpPr>
        <p:spPr bwMode="auto">
          <a:xfrm>
            <a:off x="8832304" y="4076973"/>
            <a:ext cx="1795263" cy="329544"/>
          </a:xfrm>
          <a:prstGeom prst="rect">
            <a:avLst/>
          </a:prstGeom>
        </p:spPr>
        <p:txBody>
          <a:bodyPr vert="horz" lIns="91440" tIns="45720" rIns="91440" bIns="45720" rtlCol="0">
            <a:normAutofit fontScale="55000" lnSpcReduction="20000"/>
          </a:bodyPr>
          <a:lstStyle>
            <a:lvl1pPr marL="228600" indent="-228600" algn="l" defTabSz="914400">
              <a:lnSpc>
                <a:spcPct val="90000"/>
              </a:lnSpc>
              <a:spcBef>
                <a:spcPts val="1000"/>
              </a:spcBef>
              <a:buFont typeface="Arial"/>
              <a:buChar char="•"/>
              <a:defRPr sz="3200">
                <a:solidFill>
                  <a:schemeClr val="tx1"/>
                </a:solidFill>
                <a:latin typeface="+mn-lt"/>
                <a:ea typeface="+mn-ea"/>
                <a:cs typeface="+mn-cs"/>
              </a:defRPr>
            </a:lvl1pPr>
            <a:lvl2pPr marL="685800" indent="-228600" algn="l" defTabSz="914400">
              <a:lnSpc>
                <a:spcPct val="90000"/>
              </a:lnSpc>
              <a:spcBef>
                <a:spcPts val="500"/>
              </a:spcBef>
              <a:buFont typeface="Arial"/>
              <a:buChar char="•"/>
              <a:defRPr sz="2800">
                <a:solidFill>
                  <a:schemeClr val="tx1"/>
                </a:solidFill>
                <a:latin typeface="+mn-lt"/>
                <a:ea typeface="+mn-ea"/>
                <a:cs typeface="+mn-cs"/>
              </a:defRPr>
            </a:lvl2pPr>
            <a:lvl3pPr marL="1143000" indent="-228600" algn="l" defTabSz="914400">
              <a:lnSpc>
                <a:spcPct val="90000"/>
              </a:lnSpc>
              <a:spcBef>
                <a:spcPts val="500"/>
              </a:spcBef>
              <a:buFont typeface="Arial"/>
              <a:buChar char="•"/>
              <a:defRPr sz="2400">
                <a:solidFill>
                  <a:schemeClr val="tx1"/>
                </a:solidFill>
                <a:latin typeface="+mn-lt"/>
                <a:ea typeface="+mn-ea"/>
                <a:cs typeface="+mn-cs"/>
              </a:defRPr>
            </a:lvl3pPr>
            <a:lvl4pPr marL="1600200" indent="-228600" algn="l" defTabSz="914400">
              <a:lnSpc>
                <a:spcPct val="90000"/>
              </a:lnSpc>
              <a:spcBef>
                <a:spcPts val="500"/>
              </a:spcBef>
              <a:buFont typeface="Arial"/>
              <a:buChar char="•"/>
              <a:defRPr sz="2000">
                <a:solidFill>
                  <a:schemeClr val="tx1"/>
                </a:solidFill>
                <a:latin typeface="+mn-lt"/>
                <a:ea typeface="+mn-ea"/>
                <a:cs typeface="+mn-cs"/>
              </a:defRPr>
            </a:lvl4pPr>
            <a:lvl5pPr marL="2057400" indent="-228600" algn="l" defTabSz="914400">
              <a:lnSpc>
                <a:spcPct val="90000"/>
              </a:lnSpc>
              <a:spcBef>
                <a:spcPts val="500"/>
              </a:spcBef>
              <a:buFont typeface="Arial"/>
              <a:buChar char="•"/>
              <a:defRPr sz="2000">
                <a:solidFill>
                  <a:schemeClr val="tx1"/>
                </a:solidFill>
                <a:latin typeface="+mn-lt"/>
                <a:ea typeface="+mn-ea"/>
                <a:cs typeface="+mn-cs"/>
              </a:defRPr>
            </a:lvl5pPr>
            <a:lvl6pPr marL="2514600" indent="-228600" algn="l" defTabSz="914400">
              <a:lnSpc>
                <a:spcPct val="90000"/>
              </a:lnSpc>
              <a:spcBef>
                <a:spcPts val="500"/>
              </a:spcBef>
              <a:buFont typeface="Arial"/>
              <a:buChar char="•"/>
              <a:defRPr sz="2000">
                <a:solidFill>
                  <a:schemeClr val="tx1"/>
                </a:solidFill>
                <a:latin typeface="+mn-lt"/>
                <a:ea typeface="+mn-ea"/>
                <a:cs typeface="+mn-cs"/>
              </a:defRPr>
            </a:lvl6pPr>
            <a:lvl7pPr marL="2971800" indent="-228600" algn="l" defTabSz="914400">
              <a:lnSpc>
                <a:spcPct val="90000"/>
              </a:lnSpc>
              <a:spcBef>
                <a:spcPts val="500"/>
              </a:spcBef>
              <a:buFont typeface="Arial"/>
              <a:buChar char="•"/>
              <a:defRPr sz="2000">
                <a:solidFill>
                  <a:schemeClr val="tx1"/>
                </a:solidFill>
                <a:latin typeface="+mn-lt"/>
                <a:ea typeface="+mn-ea"/>
                <a:cs typeface="+mn-cs"/>
              </a:defRPr>
            </a:lvl7pPr>
            <a:lvl8pPr marL="3429000" indent="-228600" algn="l" defTabSz="914400">
              <a:lnSpc>
                <a:spcPct val="90000"/>
              </a:lnSpc>
              <a:spcBef>
                <a:spcPts val="500"/>
              </a:spcBef>
              <a:buFont typeface="Arial"/>
              <a:buChar char="•"/>
              <a:defRPr sz="2000">
                <a:solidFill>
                  <a:schemeClr val="tx1"/>
                </a:solidFill>
                <a:latin typeface="+mn-lt"/>
                <a:ea typeface="+mn-ea"/>
                <a:cs typeface="+mn-cs"/>
              </a:defRPr>
            </a:lvl8pPr>
            <a:lvl9pPr marL="3886200" indent="-228600" algn="l" defTabSz="914400">
              <a:lnSpc>
                <a:spcPct val="90000"/>
              </a:lnSpc>
              <a:spcBef>
                <a:spcPts val="500"/>
              </a:spcBef>
              <a:buFont typeface="Arial"/>
              <a:buChar char="•"/>
              <a:defRPr sz="2000">
                <a:solidFill>
                  <a:schemeClr val="tx1"/>
                </a:solidFill>
                <a:latin typeface="+mn-lt"/>
                <a:ea typeface="+mn-ea"/>
                <a:cs typeface="+mn-cs"/>
              </a:defRPr>
            </a:lvl9pPr>
          </a:lstStyle>
          <a:p>
            <a:pPr marL="0" indent="0">
              <a:buNone/>
            </a:pPr>
            <a:r>
              <a:rPr lang="en-US" i="1" dirty="0">
                <a:latin typeface="Times New Roman" panose="02020603050405020304" pitchFamily="18" charset="0"/>
                <a:cs typeface="Times New Roman" panose="02020603050405020304" pitchFamily="18" charset="0"/>
              </a:rPr>
              <a:t>- Linus Torvalds</a:t>
            </a:r>
          </a:p>
        </p:txBody>
      </p:sp>
    </p:spTree>
    <p:extLst>
      <p:ext uri="{BB962C8B-B14F-4D97-AF65-F5344CB8AC3E}">
        <p14:creationId xmlns:p14="http://schemas.microsoft.com/office/powerpoint/2010/main" val="97074458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8" name="Rectángulo 7">
            <a:extLst>
              <a:ext uri="{FF2B5EF4-FFF2-40B4-BE49-F238E27FC236}">
                <a16:creationId xmlns:a16="http://schemas.microsoft.com/office/drawing/2014/main" id="{8B44FD3D-572B-4E80-BC0E-C9E66294CCB6}"/>
              </a:ext>
            </a:extLst>
          </p:cNvPr>
          <p:cNvSpPr/>
          <p:nvPr/>
        </p:nvSpPr>
        <p:spPr bwMode="auto">
          <a:xfrm>
            <a:off x="839416" y="568153"/>
            <a:ext cx="4968552" cy="584775"/>
          </a:xfrm>
          <a:prstGeom prst="rect">
            <a:avLst/>
          </a:prstGeom>
          <a:noFill/>
        </p:spPr>
        <p:txBody>
          <a:bodyPr wrap="square" lIns="91440" tIns="45720" rIns="91440" bIns="45720">
            <a:spAutoFit/>
          </a:bodyPr>
          <a:lstStyle/>
          <a:p>
            <a:pPr algn="ctr"/>
            <a:r>
              <a:rPr lang="es-ES" sz="3200" b="1" dirty="0">
                <a:ln w="0"/>
                <a:solidFill>
                  <a:schemeClr val="accent2"/>
                </a:solidFill>
              </a:rPr>
              <a:t>Relación muchos a muchos</a:t>
            </a:r>
            <a:endParaRPr lang="es-ES" sz="3200" b="1" cap="none" spc="0" dirty="0">
              <a:ln w="0"/>
              <a:solidFill>
                <a:schemeClr val="accent2"/>
              </a:solidFill>
              <a:effectLst/>
            </a:endParaRPr>
          </a:p>
        </p:txBody>
      </p:sp>
      <p:sp>
        <p:nvSpPr>
          <p:cNvPr id="13" name="Rectángulo 11">
            <a:extLst>
              <a:ext uri="{FF2B5EF4-FFF2-40B4-BE49-F238E27FC236}">
                <a16:creationId xmlns:a16="http://schemas.microsoft.com/office/drawing/2014/main" id="{6F96B11C-C902-4C1A-95F5-771788C39BFB}"/>
              </a:ext>
            </a:extLst>
          </p:cNvPr>
          <p:cNvSpPr/>
          <p:nvPr/>
        </p:nvSpPr>
        <p:spPr bwMode="auto">
          <a:xfrm>
            <a:off x="0" y="-27384"/>
            <a:ext cx="12192000" cy="432048"/>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defRPr/>
            </a:pPr>
            <a:r>
              <a:rPr lang="es-ES" dirty="0"/>
              <a:t>PERSISTENCIA</a:t>
            </a:r>
            <a:endParaRPr dirty="0"/>
          </a:p>
        </p:txBody>
      </p:sp>
      <p:sp>
        <p:nvSpPr>
          <p:cNvPr id="11" name="CuadroTexto 10">
            <a:extLst>
              <a:ext uri="{FF2B5EF4-FFF2-40B4-BE49-F238E27FC236}">
                <a16:creationId xmlns:a16="http://schemas.microsoft.com/office/drawing/2014/main" id="{CEEBC056-0D88-4014-BA75-93B96A3FF747}"/>
              </a:ext>
            </a:extLst>
          </p:cNvPr>
          <p:cNvSpPr txBox="1"/>
          <p:nvPr/>
        </p:nvSpPr>
        <p:spPr bwMode="auto">
          <a:xfrm>
            <a:off x="0" y="-1235"/>
            <a:ext cx="1090363" cy="369332"/>
          </a:xfrm>
          <a:prstGeom prst="rect">
            <a:avLst/>
          </a:prstGeom>
          <a:noFill/>
        </p:spPr>
        <p:txBody>
          <a:bodyPr wrap="none" rtlCol="0">
            <a:spAutoFit/>
          </a:bodyPr>
          <a:lstStyle/>
          <a:p>
            <a:r>
              <a:rPr lang="es-ES" dirty="0">
                <a:solidFill>
                  <a:schemeClr val="bg1"/>
                </a:solidFill>
              </a:rPr>
              <a:t>BACKEND</a:t>
            </a:r>
          </a:p>
        </p:txBody>
      </p:sp>
      <p:sp>
        <p:nvSpPr>
          <p:cNvPr id="3" name="Rectángulo 2"/>
          <p:cNvSpPr/>
          <p:nvPr/>
        </p:nvSpPr>
        <p:spPr>
          <a:xfrm>
            <a:off x="858888" y="1846565"/>
            <a:ext cx="9701608" cy="646331"/>
          </a:xfrm>
          <a:prstGeom prst="rect">
            <a:avLst/>
          </a:prstGeom>
        </p:spPr>
        <p:txBody>
          <a:bodyPr wrap="square">
            <a:spAutoFit/>
          </a:bodyPr>
          <a:lstStyle/>
          <a:p>
            <a:r>
              <a:rPr lang="es-ES" dirty="0"/>
              <a:t>Una relación de muchos a muchos se produce cuando varias instancias de una clase se asocian a varias instancias de otra clase</a:t>
            </a:r>
          </a:p>
        </p:txBody>
      </p:sp>
      <p:pic>
        <p:nvPicPr>
          <p:cNvPr id="2" name="Imagen 1"/>
          <p:cNvPicPr>
            <a:picLocks noChangeAspect="1"/>
          </p:cNvPicPr>
          <p:nvPr/>
        </p:nvPicPr>
        <p:blipFill>
          <a:blip r:embed="rId3"/>
          <a:stretch>
            <a:fillRect/>
          </a:stretch>
        </p:blipFill>
        <p:spPr>
          <a:xfrm>
            <a:off x="2279576" y="3151718"/>
            <a:ext cx="6607113" cy="1219306"/>
          </a:xfrm>
          <a:prstGeom prst="rect">
            <a:avLst/>
          </a:prstGeom>
        </p:spPr>
      </p:pic>
      <p:grpSp>
        <p:nvGrpSpPr>
          <p:cNvPr id="10" name="Grupo 9">
            <a:extLst>
              <a:ext uri="{FF2B5EF4-FFF2-40B4-BE49-F238E27FC236}">
                <a16:creationId xmlns:a16="http://schemas.microsoft.com/office/drawing/2014/main" id="{37124558-8129-43CA-A2EF-17D20941377A}"/>
              </a:ext>
            </a:extLst>
          </p:cNvPr>
          <p:cNvGrpSpPr/>
          <p:nvPr/>
        </p:nvGrpSpPr>
        <p:grpSpPr>
          <a:xfrm>
            <a:off x="0" y="6048740"/>
            <a:ext cx="12192000" cy="798576"/>
            <a:chOff x="0" y="6048740"/>
            <a:chExt cx="12192000" cy="798576"/>
          </a:xfrm>
        </p:grpSpPr>
        <p:sp>
          <p:nvSpPr>
            <p:cNvPr id="12" name="Rectángulo 6">
              <a:extLst>
                <a:ext uri="{FF2B5EF4-FFF2-40B4-BE49-F238E27FC236}">
                  <a16:creationId xmlns:a16="http://schemas.microsoft.com/office/drawing/2014/main" id="{18B50F78-1588-4DD4-B8A1-B8E237AA0EE8}"/>
                </a:ext>
              </a:extLst>
            </p:cNvPr>
            <p:cNvSpPr/>
            <p:nvPr/>
          </p:nvSpPr>
          <p:spPr bwMode="auto">
            <a:xfrm>
              <a:off x="0" y="6048740"/>
              <a:ext cx="12192000" cy="798576"/>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defRPr/>
              </a:pPr>
              <a:r>
                <a:rPr lang="es-ES" dirty="0">
                  <a:solidFill>
                    <a:schemeClr val="accent2"/>
                  </a:solidFill>
                </a:rPr>
                <a:t>ITI Core</a:t>
              </a:r>
              <a:endParaRPr dirty="0">
                <a:solidFill>
                  <a:schemeClr val="accent2"/>
                </a:solidFill>
              </a:endParaRPr>
            </a:p>
          </p:txBody>
        </p:sp>
        <p:pic>
          <p:nvPicPr>
            <p:cNvPr id="14" name="Imagen 13">
              <a:extLst>
                <a:ext uri="{FF2B5EF4-FFF2-40B4-BE49-F238E27FC236}">
                  <a16:creationId xmlns:a16="http://schemas.microsoft.com/office/drawing/2014/main" id="{58194E05-CD88-4DBB-9421-CA4F75FBC32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56240" y="6198447"/>
              <a:ext cx="3696072" cy="499594"/>
            </a:xfrm>
            <a:prstGeom prst="rect">
              <a:avLst/>
            </a:prstGeom>
          </p:spPr>
        </p:pic>
        <p:cxnSp>
          <p:nvCxnSpPr>
            <p:cNvPr id="15" name="Conector recto 14">
              <a:extLst>
                <a:ext uri="{FF2B5EF4-FFF2-40B4-BE49-F238E27FC236}">
                  <a16:creationId xmlns:a16="http://schemas.microsoft.com/office/drawing/2014/main" id="{A457209F-4451-4E33-9D77-ACED0716880D}"/>
                </a:ext>
              </a:extLst>
            </p:cNvPr>
            <p:cNvCxnSpPr>
              <a:cxnSpLocks/>
            </p:cNvCxnSpPr>
            <p:nvPr/>
          </p:nvCxnSpPr>
          <p:spPr>
            <a:xfrm>
              <a:off x="0" y="6093296"/>
              <a:ext cx="12192000" cy="0"/>
            </a:xfrm>
            <a:prstGeom prst="line">
              <a:avLst/>
            </a:prstGeom>
            <a:ln w="38100"/>
          </p:spPr>
          <p:style>
            <a:lnRef idx="1">
              <a:schemeClr val="accent2"/>
            </a:lnRef>
            <a:fillRef idx="0">
              <a:schemeClr val="accent2"/>
            </a:fillRef>
            <a:effectRef idx="0">
              <a:schemeClr val="accent2"/>
            </a:effectRef>
            <a:fontRef idx="minor">
              <a:schemeClr val="tx1"/>
            </a:fontRef>
          </p:style>
        </p:cxnSp>
      </p:grpSp>
    </p:spTree>
    <p:extLst>
      <p:ext uri="{BB962C8B-B14F-4D97-AF65-F5344CB8AC3E}">
        <p14:creationId xmlns:p14="http://schemas.microsoft.com/office/powerpoint/2010/main" val="266696846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8" name="Rectángulo 7">
            <a:extLst>
              <a:ext uri="{FF2B5EF4-FFF2-40B4-BE49-F238E27FC236}">
                <a16:creationId xmlns:a16="http://schemas.microsoft.com/office/drawing/2014/main" id="{8B44FD3D-572B-4E80-BC0E-C9E66294CCB6}"/>
              </a:ext>
            </a:extLst>
          </p:cNvPr>
          <p:cNvSpPr/>
          <p:nvPr/>
        </p:nvSpPr>
        <p:spPr bwMode="auto">
          <a:xfrm>
            <a:off x="407368" y="600286"/>
            <a:ext cx="4968552" cy="584775"/>
          </a:xfrm>
          <a:prstGeom prst="rect">
            <a:avLst/>
          </a:prstGeom>
          <a:noFill/>
        </p:spPr>
        <p:txBody>
          <a:bodyPr wrap="square" lIns="91440" tIns="45720" rIns="91440" bIns="45720">
            <a:spAutoFit/>
          </a:bodyPr>
          <a:lstStyle/>
          <a:p>
            <a:pPr algn="ctr"/>
            <a:r>
              <a:rPr lang="es-ES" sz="3200" b="1" dirty="0">
                <a:ln w="0"/>
                <a:solidFill>
                  <a:schemeClr val="accent2"/>
                </a:solidFill>
              </a:rPr>
              <a:t>Relación muchos a muchos</a:t>
            </a:r>
            <a:endParaRPr lang="es-ES" sz="3200" b="1" cap="none" spc="0" dirty="0">
              <a:ln w="0"/>
              <a:solidFill>
                <a:schemeClr val="accent2"/>
              </a:solidFill>
              <a:effectLst/>
            </a:endParaRPr>
          </a:p>
        </p:txBody>
      </p:sp>
      <p:sp>
        <p:nvSpPr>
          <p:cNvPr id="13" name="Rectángulo 11">
            <a:extLst>
              <a:ext uri="{FF2B5EF4-FFF2-40B4-BE49-F238E27FC236}">
                <a16:creationId xmlns:a16="http://schemas.microsoft.com/office/drawing/2014/main" id="{6F96B11C-C902-4C1A-95F5-771788C39BFB}"/>
              </a:ext>
            </a:extLst>
          </p:cNvPr>
          <p:cNvSpPr/>
          <p:nvPr/>
        </p:nvSpPr>
        <p:spPr bwMode="auto">
          <a:xfrm>
            <a:off x="0" y="-27384"/>
            <a:ext cx="12192000" cy="432048"/>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defRPr/>
            </a:pPr>
            <a:r>
              <a:rPr lang="es-ES" dirty="0"/>
              <a:t>PERSISTENCIA</a:t>
            </a:r>
            <a:endParaRPr dirty="0"/>
          </a:p>
        </p:txBody>
      </p:sp>
      <p:sp>
        <p:nvSpPr>
          <p:cNvPr id="11" name="CuadroTexto 10">
            <a:extLst>
              <a:ext uri="{FF2B5EF4-FFF2-40B4-BE49-F238E27FC236}">
                <a16:creationId xmlns:a16="http://schemas.microsoft.com/office/drawing/2014/main" id="{CEEBC056-0D88-4014-BA75-93B96A3FF747}"/>
              </a:ext>
            </a:extLst>
          </p:cNvPr>
          <p:cNvSpPr txBox="1"/>
          <p:nvPr/>
        </p:nvSpPr>
        <p:spPr bwMode="auto">
          <a:xfrm>
            <a:off x="0" y="-1235"/>
            <a:ext cx="1090363" cy="369332"/>
          </a:xfrm>
          <a:prstGeom prst="rect">
            <a:avLst/>
          </a:prstGeom>
          <a:noFill/>
        </p:spPr>
        <p:txBody>
          <a:bodyPr wrap="none" rtlCol="0">
            <a:spAutoFit/>
          </a:bodyPr>
          <a:lstStyle/>
          <a:p>
            <a:r>
              <a:rPr lang="es-ES" dirty="0">
                <a:solidFill>
                  <a:schemeClr val="bg1"/>
                </a:solidFill>
              </a:rPr>
              <a:t>BACKEND</a:t>
            </a:r>
          </a:p>
        </p:txBody>
      </p:sp>
      <p:sp>
        <p:nvSpPr>
          <p:cNvPr id="3" name="Rectángulo 2"/>
          <p:cNvSpPr/>
          <p:nvPr/>
        </p:nvSpPr>
        <p:spPr>
          <a:xfrm>
            <a:off x="563909" y="1558533"/>
            <a:ext cx="6900243" cy="369332"/>
          </a:xfrm>
          <a:prstGeom prst="rect">
            <a:avLst/>
          </a:prstGeom>
        </p:spPr>
        <p:txBody>
          <a:bodyPr wrap="square">
            <a:spAutoFit/>
          </a:bodyPr>
          <a:lstStyle/>
          <a:p>
            <a:r>
              <a:rPr lang="es-ES" dirty="0"/>
              <a:t>Ejemplo de implementación siguiendo las convenciones de EF Core:</a:t>
            </a:r>
          </a:p>
        </p:txBody>
      </p:sp>
      <p:pic>
        <p:nvPicPr>
          <p:cNvPr id="2" name="Imagen 1"/>
          <p:cNvPicPr>
            <a:picLocks noChangeAspect="1"/>
          </p:cNvPicPr>
          <p:nvPr/>
        </p:nvPicPr>
        <p:blipFill>
          <a:blip r:embed="rId3"/>
          <a:stretch>
            <a:fillRect/>
          </a:stretch>
        </p:blipFill>
        <p:spPr>
          <a:xfrm>
            <a:off x="5591944" y="2296056"/>
            <a:ext cx="4290432" cy="1310754"/>
          </a:xfrm>
          <a:prstGeom prst="rect">
            <a:avLst/>
          </a:prstGeom>
        </p:spPr>
      </p:pic>
      <p:pic>
        <p:nvPicPr>
          <p:cNvPr id="12" name="Imagen 11"/>
          <p:cNvPicPr>
            <a:picLocks noChangeAspect="1"/>
          </p:cNvPicPr>
          <p:nvPr/>
        </p:nvPicPr>
        <p:blipFill>
          <a:blip r:embed="rId4"/>
          <a:stretch>
            <a:fillRect/>
          </a:stretch>
        </p:blipFill>
        <p:spPr>
          <a:xfrm>
            <a:off x="629955" y="2280350"/>
            <a:ext cx="4381880" cy="1409822"/>
          </a:xfrm>
          <a:prstGeom prst="rect">
            <a:avLst/>
          </a:prstGeom>
        </p:spPr>
      </p:pic>
      <p:pic>
        <p:nvPicPr>
          <p:cNvPr id="14" name="Imagen 13"/>
          <p:cNvPicPr>
            <a:picLocks noChangeAspect="1"/>
          </p:cNvPicPr>
          <p:nvPr/>
        </p:nvPicPr>
        <p:blipFill>
          <a:blip r:embed="rId5"/>
          <a:stretch>
            <a:fillRect/>
          </a:stretch>
        </p:blipFill>
        <p:spPr>
          <a:xfrm>
            <a:off x="3647728" y="4042657"/>
            <a:ext cx="3010161" cy="1813717"/>
          </a:xfrm>
          <a:prstGeom prst="rect">
            <a:avLst/>
          </a:prstGeom>
        </p:spPr>
      </p:pic>
      <p:grpSp>
        <p:nvGrpSpPr>
          <p:cNvPr id="15" name="Grupo 14">
            <a:extLst>
              <a:ext uri="{FF2B5EF4-FFF2-40B4-BE49-F238E27FC236}">
                <a16:creationId xmlns:a16="http://schemas.microsoft.com/office/drawing/2014/main" id="{28369783-19DA-4BF9-BAB1-600036C40EE9}"/>
              </a:ext>
            </a:extLst>
          </p:cNvPr>
          <p:cNvGrpSpPr/>
          <p:nvPr/>
        </p:nvGrpSpPr>
        <p:grpSpPr>
          <a:xfrm>
            <a:off x="0" y="6048740"/>
            <a:ext cx="12192000" cy="798576"/>
            <a:chOff x="0" y="6048740"/>
            <a:chExt cx="12192000" cy="798576"/>
          </a:xfrm>
        </p:grpSpPr>
        <p:sp>
          <p:nvSpPr>
            <p:cNvPr id="16" name="Rectángulo 6">
              <a:extLst>
                <a:ext uri="{FF2B5EF4-FFF2-40B4-BE49-F238E27FC236}">
                  <a16:creationId xmlns:a16="http://schemas.microsoft.com/office/drawing/2014/main" id="{5A79588B-CBD1-4463-A98F-B96E163EF1B5}"/>
                </a:ext>
              </a:extLst>
            </p:cNvPr>
            <p:cNvSpPr/>
            <p:nvPr/>
          </p:nvSpPr>
          <p:spPr bwMode="auto">
            <a:xfrm>
              <a:off x="0" y="6048740"/>
              <a:ext cx="12192000" cy="798576"/>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defRPr/>
              </a:pPr>
              <a:r>
                <a:rPr lang="es-ES" dirty="0">
                  <a:solidFill>
                    <a:schemeClr val="accent2"/>
                  </a:solidFill>
                </a:rPr>
                <a:t>ITI Core</a:t>
              </a:r>
              <a:endParaRPr dirty="0">
                <a:solidFill>
                  <a:schemeClr val="accent2"/>
                </a:solidFill>
              </a:endParaRPr>
            </a:p>
          </p:txBody>
        </p:sp>
        <p:pic>
          <p:nvPicPr>
            <p:cNvPr id="17" name="Imagen 16">
              <a:extLst>
                <a:ext uri="{FF2B5EF4-FFF2-40B4-BE49-F238E27FC236}">
                  <a16:creationId xmlns:a16="http://schemas.microsoft.com/office/drawing/2014/main" id="{EC6A71E6-0AE8-4060-BBD2-D4CDFBC15D0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256240" y="6198447"/>
              <a:ext cx="3696072" cy="499594"/>
            </a:xfrm>
            <a:prstGeom prst="rect">
              <a:avLst/>
            </a:prstGeom>
          </p:spPr>
        </p:pic>
        <p:cxnSp>
          <p:nvCxnSpPr>
            <p:cNvPr id="18" name="Conector recto 17">
              <a:extLst>
                <a:ext uri="{FF2B5EF4-FFF2-40B4-BE49-F238E27FC236}">
                  <a16:creationId xmlns:a16="http://schemas.microsoft.com/office/drawing/2014/main" id="{FA8752CE-D1C7-4338-ADC9-830E74D1F467}"/>
                </a:ext>
              </a:extLst>
            </p:cNvPr>
            <p:cNvCxnSpPr>
              <a:cxnSpLocks/>
            </p:cNvCxnSpPr>
            <p:nvPr/>
          </p:nvCxnSpPr>
          <p:spPr>
            <a:xfrm>
              <a:off x="0" y="6093296"/>
              <a:ext cx="12192000" cy="0"/>
            </a:xfrm>
            <a:prstGeom prst="line">
              <a:avLst/>
            </a:prstGeom>
            <a:ln w="38100"/>
          </p:spPr>
          <p:style>
            <a:lnRef idx="1">
              <a:schemeClr val="accent2"/>
            </a:lnRef>
            <a:fillRef idx="0">
              <a:schemeClr val="accent2"/>
            </a:fillRef>
            <a:effectRef idx="0">
              <a:schemeClr val="accent2"/>
            </a:effectRef>
            <a:fontRef idx="minor">
              <a:schemeClr val="tx1"/>
            </a:fontRef>
          </p:style>
        </p:cxnSp>
      </p:grpSp>
    </p:spTree>
    <p:extLst>
      <p:ext uri="{BB962C8B-B14F-4D97-AF65-F5344CB8AC3E}">
        <p14:creationId xmlns:p14="http://schemas.microsoft.com/office/powerpoint/2010/main" val="268824177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8" name="Rectángulo 7">
            <a:extLst>
              <a:ext uri="{FF2B5EF4-FFF2-40B4-BE49-F238E27FC236}">
                <a16:creationId xmlns:a16="http://schemas.microsoft.com/office/drawing/2014/main" id="{8B44FD3D-572B-4E80-BC0E-C9E66294CCB6}"/>
              </a:ext>
            </a:extLst>
          </p:cNvPr>
          <p:cNvSpPr/>
          <p:nvPr/>
        </p:nvSpPr>
        <p:spPr bwMode="auto">
          <a:xfrm>
            <a:off x="839416" y="525347"/>
            <a:ext cx="3456384" cy="584775"/>
          </a:xfrm>
          <a:prstGeom prst="rect">
            <a:avLst/>
          </a:prstGeom>
          <a:noFill/>
        </p:spPr>
        <p:txBody>
          <a:bodyPr wrap="square" lIns="91440" tIns="45720" rIns="91440" bIns="45720">
            <a:spAutoFit/>
          </a:bodyPr>
          <a:lstStyle/>
          <a:p>
            <a:pPr algn="ctr"/>
            <a:r>
              <a:rPr lang="es-ES" sz="3200" b="1" dirty="0">
                <a:ln w="0"/>
                <a:solidFill>
                  <a:schemeClr val="accent2"/>
                </a:solidFill>
              </a:rPr>
              <a:t>Relación uno a uno</a:t>
            </a:r>
            <a:endParaRPr lang="es-ES" sz="3200" b="1" cap="none" spc="0" dirty="0">
              <a:ln w="0"/>
              <a:solidFill>
                <a:schemeClr val="accent2"/>
              </a:solidFill>
              <a:effectLst/>
            </a:endParaRPr>
          </a:p>
        </p:txBody>
      </p:sp>
      <p:sp>
        <p:nvSpPr>
          <p:cNvPr id="13" name="Rectángulo 11">
            <a:extLst>
              <a:ext uri="{FF2B5EF4-FFF2-40B4-BE49-F238E27FC236}">
                <a16:creationId xmlns:a16="http://schemas.microsoft.com/office/drawing/2014/main" id="{6F96B11C-C902-4C1A-95F5-771788C39BFB}"/>
              </a:ext>
            </a:extLst>
          </p:cNvPr>
          <p:cNvSpPr/>
          <p:nvPr/>
        </p:nvSpPr>
        <p:spPr bwMode="auto">
          <a:xfrm>
            <a:off x="0" y="-27384"/>
            <a:ext cx="12192000" cy="432048"/>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defRPr/>
            </a:pPr>
            <a:r>
              <a:rPr lang="es-ES" dirty="0"/>
              <a:t>PERSISTENCIA</a:t>
            </a:r>
            <a:endParaRPr dirty="0"/>
          </a:p>
        </p:txBody>
      </p:sp>
      <p:sp>
        <p:nvSpPr>
          <p:cNvPr id="11" name="CuadroTexto 10">
            <a:extLst>
              <a:ext uri="{FF2B5EF4-FFF2-40B4-BE49-F238E27FC236}">
                <a16:creationId xmlns:a16="http://schemas.microsoft.com/office/drawing/2014/main" id="{CEEBC056-0D88-4014-BA75-93B96A3FF747}"/>
              </a:ext>
            </a:extLst>
          </p:cNvPr>
          <p:cNvSpPr txBox="1"/>
          <p:nvPr/>
        </p:nvSpPr>
        <p:spPr bwMode="auto">
          <a:xfrm>
            <a:off x="0" y="-1235"/>
            <a:ext cx="1090363" cy="369332"/>
          </a:xfrm>
          <a:prstGeom prst="rect">
            <a:avLst/>
          </a:prstGeom>
          <a:noFill/>
        </p:spPr>
        <p:txBody>
          <a:bodyPr wrap="none" rtlCol="0">
            <a:spAutoFit/>
          </a:bodyPr>
          <a:lstStyle/>
          <a:p>
            <a:r>
              <a:rPr lang="es-ES" dirty="0">
                <a:solidFill>
                  <a:schemeClr val="bg1"/>
                </a:solidFill>
              </a:rPr>
              <a:t>BACKEND</a:t>
            </a:r>
          </a:p>
        </p:txBody>
      </p:sp>
      <p:sp>
        <p:nvSpPr>
          <p:cNvPr id="3" name="Rectángulo 2"/>
          <p:cNvSpPr/>
          <p:nvPr/>
        </p:nvSpPr>
        <p:spPr>
          <a:xfrm>
            <a:off x="911424" y="2650941"/>
            <a:ext cx="8376592" cy="369332"/>
          </a:xfrm>
          <a:prstGeom prst="rect">
            <a:avLst/>
          </a:prstGeom>
        </p:spPr>
        <p:txBody>
          <a:bodyPr wrap="square">
            <a:spAutoFit/>
          </a:bodyPr>
          <a:lstStyle/>
          <a:p>
            <a:r>
              <a:rPr lang="es-ES" dirty="0"/>
              <a:t>Ejemplo de implementación siguiendo las convenciones de EF Core:</a:t>
            </a:r>
          </a:p>
        </p:txBody>
      </p:sp>
      <p:pic>
        <p:nvPicPr>
          <p:cNvPr id="9" name="Imagen 8"/>
          <p:cNvPicPr>
            <a:picLocks noChangeAspect="1"/>
          </p:cNvPicPr>
          <p:nvPr/>
        </p:nvPicPr>
        <p:blipFill>
          <a:blip r:embed="rId3"/>
          <a:stretch>
            <a:fillRect/>
          </a:stretch>
        </p:blipFill>
        <p:spPr>
          <a:xfrm>
            <a:off x="2207568" y="1138093"/>
            <a:ext cx="6569009" cy="1333616"/>
          </a:xfrm>
          <a:prstGeom prst="rect">
            <a:avLst/>
          </a:prstGeom>
        </p:spPr>
      </p:pic>
      <p:pic>
        <p:nvPicPr>
          <p:cNvPr id="10" name="Imagen 9"/>
          <p:cNvPicPr>
            <a:picLocks noChangeAspect="1"/>
          </p:cNvPicPr>
          <p:nvPr/>
        </p:nvPicPr>
        <p:blipFill>
          <a:blip r:embed="rId4"/>
          <a:stretch>
            <a:fillRect/>
          </a:stretch>
        </p:blipFill>
        <p:spPr>
          <a:xfrm>
            <a:off x="958585" y="3501008"/>
            <a:ext cx="3795089" cy="1592718"/>
          </a:xfrm>
          <a:prstGeom prst="rect">
            <a:avLst/>
          </a:prstGeom>
        </p:spPr>
      </p:pic>
      <p:pic>
        <p:nvPicPr>
          <p:cNvPr id="12" name="Imagen 11"/>
          <p:cNvPicPr>
            <a:picLocks noChangeAspect="1"/>
          </p:cNvPicPr>
          <p:nvPr/>
        </p:nvPicPr>
        <p:blipFill>
          <a:blip r:embed="rId5"/>
          <a:stretch>
            <a:fillRect/>
          </a:stretch>
        </p:blipFill>
        <p:spPr>
          <a:xfrm>
            <a:off x="6168008" y="3218098"/>
            <a:ext cx="3444538" cy="2370025"/>
          </a:xfrm>
          <a:prstGeom prst="rect">
            <a:avLst/>
          </a:prstGeom>
        </p:spPr>
      </p:pic>
      <p:grpSp>
        <p:nvGrpSpPr>
          <p:cNvPr id="14" name="Grupo 13">
            <a:extLst>
              <a:ext uri="{FF2B5EF4-FFF2-40B4-BE49-F238E27FC236}">
                <a16:creationId xmlns:a16="http://schemas.microsoft.com/office/drawing/2014/main" id="{622C0569-538D-416F-B75C-17DD86D0CCA0}"/>
              </a:ext>
            </a:extLst>
          </p:cNvPr>
          <p:cNvGrpSpPr/>
          <p:nvPr/>
        </p:nvGrpSpPr>
        <p:grpSpPr>
          <a:xfrm>
            <a:off x="0" y="6048740"/>
            <a:ext cx="12192000" cy="798576"/>
            <a:chOff x="0" y="6048740"/>
            <a:chExt cx="12192000" cy="798576"/>
          </a:xfrm>
        </p:grpSpPr>
        <p:sp>
          <p:nvSpPr>
            <p:cNvPr id="15" name="Rectángulo 6">
              <a:extLst>
                <a:ext uri="{FF2B5EF4-FFF2-40B4-BE49-F238E27FC236}">
                  <a16:creationId xmlns:a16="http://schemas.microsoft.com/office/drawing/2014/main" id="{7D0A8C2D-D89A-4548-AE60-DEBD5EA41A5F}"/>
                </a:ext>
              </a:extLst>
            </p:cNvPr>
            <p:cNvSpPr/>
            <p:nvPr/>
          </p:nvSpPr>
          <p:spPr bwMode="auto">
            <a:xfrm>
              <a:off x="0" y="6048740"/>
              <a:ext cx="12192000" cy="798576"/>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defRPr/>
              </a:pPr>
              <a:r>
                <a:rPr lang="es-ES" dirty="0">
                  <a:solidFill>
                    <a:schemeClr val="accent2"/>
                  </a:solidFill>
                </a:rPr>
                <a:t>ITI Core</a:t>
              </a:r>
              <a:endParaRPr dirty="0">
                <a:solidFill>
                  <a:schemeClr val="accent2"/>
                </a:solidFill>
              </a:endParaRPr>
            </a:p>
          </p:txBody>
        </p:sp>
        <p:pic>
          <p:nvPicPr>
            <p:cNvPr id="16" name="Imagen 15">
              <a:extLst>
                <a:ext uri="{FF2B5EF4-FFF2-40B4-BE49-F238E27FC236}">
                  <a16:creationId xmlns:a16="http://schemas.microsoft.com/office/drawing/2014/main" id="{F7E057E6-5D36-4841-8112-7AC19596E8A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256240" y="6198447"/>
              <a:ext cx="3696072" cy="499594"/>
            </a:xfrm>
            <a:prstGeom prst="rect">
              <a:avLst/>
            </a:prstGeom>
          </p:spPr>
        </p:pic>
        <p:cxnSp>
          <p:nvCxnSpPr>
            <p:cNvPr id="17" name="Conector recto 16">
              <a:extLst>
                <a:ext uri="{FF2B5EF4-FFF2-40B4-BE49-F238E27FC236}">
                  <a16:creationId xmlns:a16="http://schemas.microsoft.com/office/drawing/2014/main" id="{407D79FE-25F0-4405-BC2C-71881810AA4E}"/>
                </a:ext>
              </a:extLst>
            </p:cNvPr>
            <p:cNvCxnSpPr>
              <a:cxnSpLocks/>
            </p:cNvCxnSpPr>
            <p:nvPr/>
          </p:nvCxnSpPr>
          <p:spPr>
            <a:xfrm>
              <a:off x="0" y="6093296"/>
              <a:ext cx="12192000" cy="0"/>
            </a:xfrm>
            <a:prstGeom prst="line">
              <a:avLst/>
            </a:prstGeom>
            <a:ln w="38100"/>
          </p:spPr>
          <p:style>
            <a:lnRef idx="1">
              <a:schemeClr val="accent2"/>
            </a:lnRef>
            <a:fillRef idx="0">
              <a:schemeClr val="accent2"/>
            </a:fillRef>
            <a:effectRef idx="0">
              <a:schemeClr val="accent2"/>
            </a:effectRef>
            <a:fontRef idx="minor">
              <a:schemeClr val="tx1"/>
            </a:fontRef>
          </p:style>
        </p:cxnSp>
      </p:grpSp>
    </p:spTree>
    <p:extLst>
      <p:ext uri="{BB962C8B-B14F-4D97-AF65-F5344CB8AC3E}">
        <p14:creationId xmlns:p14="http://schemas.microsoft.com/office/powerpoint/2010/main" val="330611362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71" name="Rectángulo 11">
            <a:extLst>
              <a:ext uri="{FF2B5EF4-FFF2-40B4-BE49-F238E27FC236}">
                <a16:creationId xmlns:a16="http://schemas.microsoft.com/office/drawing/2014/main" id="{6F96B11C-C902-4C1A-95F5-771788C39BFB}"/>
              </a:ext>
            </a:extLst>
          </p:cNvPr>
          <p:cNvSpPr/>
          <p:nvPr/>
        </p:nvSpPr>
        <p:spPr bwMode="auto">
          <a:xfrm>
            <a:off x="0" y="-27384"/>
            <a:ext cx="12192000" cy="432048"/>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defRPr/>
            </a:pPr>
            <a:endParaRPr dirty="0"/>
          </a:p>
        </p:txBody>
      </p:sp>
      <p:grpSp>
        <p:nvGrpSpPr>
          <p:cNvPr id="9" name="Grupo 8">
            <a:extLst>
              <a:ext uri="{FF2B5EF4-FFF2-40B4-BE49-F238E27FC236}">
                <a16:creationId xmlns:a16="http://schemas.microsoft.com/office/drawing/2014/main" id="{3DD93B6B-936C-4931-9F31-AA44A9986001}"/>
              </a:ext>
            </a:extLst>
          </p:cNvPr>
          <p:cNvGrpSpPr/>
          <p:nvPr/>
        </p:nvGrpSpPr>
        <p:grpSpPr>
          <a:xfrm>
            <a:off x="0" y="6048740"/>
            <a:ext cx="12192000" cy="798576"/>
            <a:chOff x="0" y="6048740"/>
            <a:chExt cx="12192000" cy="798576"/>
          </a:xfrm>
        </p:grpSpPr>
        <p:sp>
          <p:nvSpPr>
            <p:cNvPr id="10" name="Rectángulo 6">
              <a:extLst>
                <a:ext uri="{FF2B5EF4-FFF2-40B4-BE49-F238E27FC236}">
                  <a16:creationId xmlns:a16="http://schemas.microsoft.com/office/drawing/2014/main" id="{98A8E31E-A4EF-4A7E-AE08-C33BBA2552B1}"/>
                </a:ext>
              </a:extLst>
            </p:cNvPr>
            <p:cNvSpPr/>
            <p:nvPr/>
          </p:nvSpPr>
          <p:spPr bwMode="auto">
            <a:xfrm>
              <a:off x="0" y="6048740"/>
              <a:ext cx="12192000" cy="798576"/>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defRPr/>
              </a:pPr>
              <a:r>
                <a:rPr lang="es-ES" dirty="0">
                  <a:solidFill>
                    <a:schemeClr val="accent2"/>
                  </a:solidFill>
                </a:rPr>
                <a:t>ITI Core</a:t>
              </a:r>
              <a:endParaRPr dirty="0">
                <a:solidFill>
                  <a:schemeClr val="accent2"/>
                </a:solidFill>
              </a:endParaRPr>
            </a:p>
          </p:txBody>
        </p:sp>
        <p:pic>
          <p:nvPicPr>
            <p:cNvPr id="11" name="Imagen 10">
              <a:extLst>
                <a:ext uri="{FF2B5EF4-FFF2-40B4-BE49-F238E27FC236}">
                  <a16:creationId xmlns:a16="http://schemas.microsoft.com/office/drawing/2014/main" id="{BA8CAF55-6D6C-4D65-91CD-F7FBA951F38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56240" y="6198447"/>
              <a:ext cx="3696072" cy="499594"/>
            </a:xfrm>
            <a:prstGeom prst="rect">
              <a:avLst/>
            </a:prstGeom>
          </p:spPr>
        </p:pic>
        <p:cxnSp>
          <p:nvCxnSpPr>
            <p:cNvPr id="12" name="Conector recto 11">
              <a:extLst>
                <a:ext uri="{FF2B5EF4-FFF2-40B4-BE49-F238E27FC236}">
                  <a16:creationId xmlns:a16="http://schemas.microsoft.com/office/drawing/2014/main" id="{229157B0-D696-4607-ABB3-76DD02AA754E}"/>
                </a:ext>
              </a:extLst>
            </p:cNvPr>
            <p:cNvCxnSpPr>
              <a:cxnSpLocks/>
            </p:cNvCxnSpPr>
            <p:nvPr/>
          </p:nvCxnSpPr>
          <p:spPr>
            <a:xfrm>
              <a:off x="0" y="6093296"/>
              <a:ext cx="12192000" cy="0"/>
            </a:xfrm>
            <a:prstGeom prst="line">
              <a:avLst/>
            </a:prstGeom>
            <a:ln w="38100"/>
          </p:spPr>
          <p:style>
            <a:lnRef idx="1">
              <a:schemeClr val="accent2"/>
            </a:lnRef>
            <a:fillRef idx="0">
              <a:schemeClr val="accent2"/>
            </a:fillRef>
            <a:effectRef idx="0">
              <a:schemeClr val="accent2"/>
            </a:effectRef>
            <a:fontRef idx="minor">
              <a:schemeClr val="tx1"/>
            </a:fontRef>
          </p:style>
        </p:cxnSp>
      </p:grpSp>
      <p:sp>
        <p:nvSpPr>
          <p:cNvPr id="16" name="CuadroTexto 5">
            <a:extLst>
              <a:ext uri="{FF2B5EF4-FFF2-40B4-BE49-F238E27FC236}">
                <a16:creationId xmlns:a16="http://schemas.microsoft.com/office/drawing/2014/main" id="{E2021742-C8EB-4DF7-A4C2-1AC5FCB2176B}"/>
              </a:ext>
            </a:extLst>
          </p:cNvPr>
          <p:cNvSpPr/>
          <p:nvPr/>
        </p:nvSpPr>
        <p:spPr bwMode="auto">
          <a:xfrm>
            <a:off x="1991544" y="1809329"/>
            <a:ext cx="8879845" cy="944915"/>
          </a:xfrm>
          <a:prstGeom prst="rect">
            <a:avLst/>
          </a:prstGeom>
          <a:ln>
            <a:noFill/>
          </a:ln>
        </p:spPr>
        <p:style>
          <a:lnRef idx="2">
            <a:schemeClr val="dk1"/>
          </a:lnRef>
          <a:fillRef idx="1">
            <a:schemeClr val="lt1"/>
          </a:fillRef>
          <a:effectRef idx="0">
            <a:schemeClr val="dk1"/>
          </a:effectRef>
          <a:fontRef idx="minor">
            <a:schemeClr val="dk1"/>
          </a:fontRef>
        </p:style>
        <p:txBody>
          <a:bodyPr wrap="square" rtlCol="0">
            <a:noAutofit/>
          </a:bodyPr>
          <a:lstStyle/>
          <a:p>
            <a:pPr>
              <a:defRPr/>
            </a:pPr>
            <a:r>
              <a:rPr lang="es-ES" sz="6000" dirty="0" err="1">
                <a:latin typeface="Arial" panose="020B0604020202020204" pitchFamily="34" charset="0"/>
                <a:cs typeface="Arial" panose="020B0604020202020204" pitchFamily="34" charset="0"/>
              </a:rPr>
              <a:t>Talk</a:t>
            </a:r>
            <a:r>
              <a:rPr lang="es-ES" sz="6000" dirty="0">
                <a:latin typeface="Arial" panose="020B0604020202020204" pitchFamily="34" charset="0"/>
                <a:cs typeface="Arial" panose="020B0604020202020204" pitchFamily="34" charset="0"/>
              </a:rPr>
              <a:t> </a:t>
            </a:r>
            <a:r>
              <a:rPr lang="es-ES" sz="6000" dirty="0" err="1">
                <a:latin typeface="Arial" panose="020B0604020202020204" pitchFamily="34" charset="0"/>
                <a:cs typeface="Arial" panose="020B0604020202020204" pitchFamily="34" charset="0"/>
              </a:rPr>
              <a:t>is</a:t>
            </a:r>
            <a:r>
              <a:rPr lang="es-ES" sz="6000" dirty="0">
                <a:latin typeface="Arial" panose="020B0604020202020204" pitchFamily="34" charset="0"/>
                <a:cs typeface="Arial" panose="020B0604020202020204" pitchFamily="34" charset="0"/>
              </a:rPr>
              <a:t> </a:t>
            </a:r>
            <a:r>
              <a:rPr lang="es-ES" sz="6000" dirty="0" err="1">
                <a:latin typeface="Arial" panose="020B0604020202020204" pitchFamily="34" charset="0"/>
                <a:cs typeface="Arial" panose="020B0604020202020204" pitchFamily="34" charset="0"/>
              </a:rPr>
              <a:t>creap</a:t>
            </a:r>
            <a:r>
              <a:rPr lang="es-ES" sz="6000" dirty="0">
                <a:latin typeface="Arial" panose="020B0604020202020204" pitchFamily="34" charset="0"/>
                <a:cs typeface="Arial" panose="020B0604020202020204" pitchFamily="34" charset="0"/>
              </a:rPr>
              <a:t>. Show me </a:t>
            </a:r>
            <a:r>
              <a:rPr lang="es-ES" sz="6000" dirty="0" err="1">
                <a:latin typeface="Arial" panose="020B0604020202020204" pitchFamily="34" charset="0"/>
                <a:cs typeface="Arial" panose="020B0604020202020204" pitchFamily="34" charset="0"/>
              </a:rPr>
              <a:t>the</a:t>
            </a:r>
            <a:r>
              <a:rPr lang="es-ES" sz="6000" dirty="0">
                <a:latin typeface="Arial" panose="020B0604020202020204" pitchFamily="34" charset="0"/>
                <a:cs typeface="Arial" panose="020B0604020202020204" pitchFamily="34" charset="0"/>
              </a:rPr>
              <a:t> </a:t>
            </a:r>
            <a:r>
              <a:rPr lang="es-ES" sz="6000" dirty="0" err="1">
                <a:latin typeface="Arial" panose="020B0604020202020204" pitchFamily="34" charset="0"/>
                <a:cs typeface="Arial" panose="020B0604020202020204" pitchFamily="34" charset="0"/>
              </a:rPr>
              <a:t>code</a:t>
            </a:r>
            <a:r>
              <a:rPr lang="es-ES" sz="2800" dirty="0">
                <a:latin typeface="Arial" panose="020B0604020202020204" pitchFamily="34" charset="0"/>
                <a:cs typeface="Arial" panose="020B0604020202020204" pitchFamily="34" charset="0"/>
              </a:rPr>
              <a:t>.</a:t>
            </a:r>
          </a:p>
        </p:txBody>
      </p:sp>
      <p:sp>
        <p:nvSpPr>
          <p:cNvPr id="17" name="Subtitle 3">
            <a:extLst>
              <a:ext uri="{FF2B5EF4-FFF2-40B4-BE49-F238E27FC236}">
                <a16:creationId xmlns:a16="http://schemas.microsoft.com/office/drawing/2014/main" id="{966CCEA1-6350-4545-AB70-D9979169A3DC}"/>
              </a:ext>
            </a:extLst>
          </p:cNvPr>
          <p:cNvSpPr txBox="1">
            <a:spLocks/>
          </p:cNvSpPr>
          <p:nvPr/>
        </p:nvSpPr>
        <p:spPr bwMode="auto">
          <a:xfrm>
            <a:off x="8832304" y="4076973"/>
            <a:ext cx="1795263" cy="329544"/>
          </a:xfrm>
          <a:prstGeom prst="rect">
            <a:avLst/>
          </a:prstGeom>
        </p:spPr>
        <p:txBody>
          <a:bodyPr vert="horz" lIns="91440" tIns="45720" rIns="91440" bIns="45720" rtlCol="0">
            <a:normAutofit fontScale="55000" lnSpcReduction="20000"/>
          </a:bodyPr>
          <a:lstStyle>
            <a:lvl1pPr marL="228600" indent="-228600" algn="l" defTabSz="914400">
              <a:lnSpc>
                <a:spcPct val="90000"/>
              </a:lnSpc>
              <a:spcBef>
                <a:spcPts val="1000"/>
              </a:spcBef>
              <a:buFont typeface="Arial"/>
              <a:buChar char="•"/>
              <a:defRPr sz="3200">
                <a:solidFill>
                  <a:schemeClr val="tx1"/>
                </a:solidFill>
                <a:latin typeface="+mn-lt"/>
                <a:ea typeface="+mn-ea"/>
                <a:cs typeface="+mn-cs"/>
              </a:defRPr>
            </a:lvl1pPr>
            <a:lvl2pPr marL="685800" indent="-228600" algn="l" defTabSz="914400">
              <a:lnSpc>
                <a:spcPct val="90000"/>
              </a:lnSpc>
              <a:spcBef>
                <a:spcPts val="500"/>
              </a:spcBef>
              <a:buFont typeface="Arial"/>
              <a:buChar char="•"/>
              <a:defRPr sz="2800">
                <a:solidFill>
                  <a:schemeClr val="tx1"/>
                </a:solidFill>
                <a:latin typeface="+mn-lt"/>
                <a:ea typeface="+mn-ea"/>
                <a:cs typeface="+mn-cs"/>
              </a:defRPr>
            </a:lvl2pPr>
            <a:lvl3pPr marL="1143000" indent="-228600" algn="l" defTabSz="914400">
              <a:lnSpc>
                <a:spcPct val="90000"/>
              </a:lnSpc>
              <a:spcBef>
                <a:spcPts val="500"/>
              </a:spcBef>
              <a:buFont typeface="Arial"/>
              <a:buChar char="•"/>
              <a:defRPr sz="2400">
                <a:solidFill>
                  <a:schemeClr val="tx1"/>
                </a:solidFill>
                <a:latin typeface="+mn-lt"/>
                <a:ea typeface="+mn-ea"/>
                <a:cs typeface="+mn-cs"/>
              </a:defRPr>
            </a:lvl3pPr>
            <a:lvl4pPr marL="1600200" indent="-228600" algn="l" defTabSz="914400">
              <a:lnSpc>
                <a:spcPct val="90000"/>
              </a:lnSpc>
              <a:spcBef>
                <a:spcPts val="500"/>
              </a:spcBef>
              <a:buFont typeface="Arial"/>
              <a:buChar char="•"/>
              <a:defRPr sz="2000">
                <a:solidFill>
                  <a:schemeClr val="tx1"/>
                </a:solidFill>
                <a:latin typeface="+mn-lt"/>
                <a:ea typeface="+mn-ea"/>
                <a:cs typeface="+mn-cs"/>
              </a:defRPr>
            </a:lvl4pPr>
            <a:lvl5pPr marL="2057400" indent="-228600" algn="l" defTabSz="914400">
              <a:lnSpc>
                <a:spcPct val="90000"/>
              </a:lnSpc>
              <a:spcBef>
                <a:spcPts val="500"/>
              </a:spcBef>
              <a:buFont typeface="Arial"/>
              <a:buChar char="•"/>
              <a:defRPr sz="2000">
                <a:solidFill>
                  <a:schemeClr val="tx1"/>
                </a:solidFill>
                <a:latin typeface="+mn-lt"/>
                <a:ea typeface="+mn-ea"/>
                <a:cs typeface="+mn-cs"/>
              </a:defRPr>
            </a:lvl5pPr>
            <a:lvl6pPr marL="2514600" indent="-228600" algn="l" defTabSz="914400">
              <a:lnSpc>
                <a:spcPct val="90000"/>
              </a:lnSpc>
              <a:spcBef>
                <a:spcPts val="500"/>
              </a:spcBef>
              <a:buFont typeface="Arial"/>
              <a:buChar char="•"/>
              <a:defRPr sz="2000">
                <a:solidFill>
                  <a:schemeClr val="tx1"/>
                </a:solidFill>
                <a:latin typeface="+mn-lt"/>
                <a:ea typeface="+mn-ea"/>
                <a:cs typeface="+mn-cs"/>
              </a:defRPr>
            </a:lvl6pPr>
            <a:lvl7pPr marL="2971800" indent="-228600" algn="l" defTabSz="914400">
              <a:lnSpc>
                <a:spcPct val="90000"/>
              </a:lnSpc>
              <a:spcBef>
                <a:spcPts val="500"/>
              </a:spcBef>
              <a:buFont typeface="Arial"/>
              <a:buChar char="•"/>
              <a:defRPr sz="2000">
                <a:solidFill>
                  <a:schemeClr val="tx1"/>
                </a:solidFill>
                <a:latin typeface="+mn-lt"/>
                <a:ea typeface="+mn-ea"/>
                <a:cs typeface="+mn-cs"/>
              </a:defRPr>
            </a:lvl7pPr>
            <a:lvl8pPr marL="3429000" indent="-228600" algn="l" defTabSz="914400">
              <a:lnSpc>
                <a:spcPct val="90000"/>
              </a:lnSpc>
              <a:spcBef>
                <a:spcPts val="500"/>
              </a:spcBef>
              <a:buFont typeface="Arial"/>
              <a:buChar char="•"/>
              <a:defRPr sz="2000">
                <a:solidFill>
                  <a:schemeClr val="tx1"/>
                </a:solidFill>
                <a:latin typeface="+mn-lt"/>
                <a:ea typeface="+mn-ea"/>
                <a:cs typeface="+mn-cs"/>
              </a:defRPr>
            </a:lvl8pPr>
            <a:lvl9pPr marL="3886200" indent="-228600" algn="l" defTabSz="914400">
              <a:lnSpc>
                <a:spcPct val="90000"/>
              </a:lnSpc>
              <a:spcBef>
                <a:spcPts val="500"/>
              </a:spcBef>
              <a:buFont typeface="Arial"/>
              <a:buChar char="•"/>
              <a:defRPr sz="2000">
                <a:solidFill>
                  <a:schemeClr val="tx1"/>
                </a:solidFill>
                <a:latin typeface="+mn-lt"/>
                <a:ea typeface="+mn-ea"/>
                <a:cs typeface="+mn-cs"/>
              </a:defRPr>
            </a:lvl9pPr>
          </a:lstStyle>
          <a:p>
            <a:pPr marL="0" indent="0">
              <a:buNone/>
            </a:pPr>
            <a:r>
              <a:rPr lang="en-US" i="1" dirty="0">
                <a:latin typeface="Times New Roman" panose="02020603050405020304" pitchFamily="18" charset="0"/>
                <a:cs typeface="Times New Roman" panose="02020603050405020304" pitchFamily="18" charset="0"/>
              </a:rPr>
              <a:t>- Linus Torvalds</a:t>
            </a:r>
          </a:p>
        </p:txBody>
      </p:sp>
    </p:spTree>
    <p:extLst>
      <p:ext uri="{BB962C8B-B14F-4D97-AF65-F5344CB8AC3E}">
        <p14:creationId xmlns:p14="http://schemas.microsoft.com/office/powerpoint/2010/main" val="380227399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8" name="Rectángulo 7">
            <a:extLst>
              <a:ext uri="{FF2B5EF4-FFF2-40B4-BE49-F238E27FC236}">
                <a16:creationId xmlns:a16="http://schemas.microsoft.com/office/drawing/2014/main" id="{8B44FD3D-572B-4E80-BC0E-C9E66294CCB6}"/>
              </a:ext>
            </a:extLst>
          </p:cNvPr>
          <p:cNvSpPr/>
          <p:nvPr/>
        </p:nvSpPr>
        <p:spPr bwMode="auto">
          <a:xfrm>
            <a:off x="578269" y="733936"/>
            <a:ext cx="9361040" cy="584775"/>
          </a:xfrm>
          <a:prstGeom prst="rect">
            <a:avLst/>
          </a:prstGeom>
          <a:noFill/>
        </p:spPr>
        <p:txBody>
          <a:bodyPr wrap="square" lIns="91440" tIns="45720" rIns="91440" bIns="45720">
            <a:spAutoFit/>
          </a:bodyPr>
          <a:lstStyle/>
          <a:p>
            <a:pPr algn="ctr"/>
            <a:r>
              <a:rPr lang="es-ES" sz="3200" b="1" dirty="0">
                <a:ln w="0"/>
                <a:solidFill>
                  <a:schemeClr val="accent2"/>
                </a:solidFill>
              </a:rPr>
              <a:t>¿Qué es el patrón repositorio (</a:t>
            </a:r>
            <a:r>
              <a:rPr lang="es-ES" sz="3200" b="1" dirty="0" err="1">
                <a:ln w="0"/>
                <a:solidFill>
                  <a:schemeClr val="accent2"/>
                </a:solidFill>
              </a:rPr>
              <a:t>Repository</a:t>
            </a:r>
            <a:r>
              <a:rPr lang="es-ES" sz="3200" b="1" dirty="0">
                <a:ln w="0"/>
                <a:solidFill>
                  <a:schemeClr val="accent2"/>
                </a:solidFill>
              </a:rPr>
              <a:t> </a:t>
            </a:r>
            <a:r>
              <a:rPr lang="es-ES" sz="3200" b="1" dirty="0" err="1">
                <a:ln w="0"/>
                <a:solidFill>
                  <a:schemeClr val="accent2"/>
                </a:solidFill>
              </a:rPr>
              <a:t>Pattern</a:t>
            </a:r>
            <a:r>
              <a:rPr lang="es-ES" sz="3200" b="1" dirty="0">
                <a:ln w="0"/>
                <a:solidFill>
                  <a:schemeClr val="accent2"/>
                </a:solidFill>
              </a:rPr>
              <a:t>)?</a:t>
            </a:r>
            <a:endParaRPr lang="es-ES" sz="3200" b="1" cap="none" spc="0" dirty="0">
              <a:ln w="0"/>
              <a:solidFill>
                <a:schemeClr val="accent2"/>
              </a:solidFill>
              <a:effectLst/>
            </a:endParaRPr>
          </a:p>
        </p:txBody>
      </p:sp>
      <p:sp>
        <p:nvSpPr>
          <p:cNvPr id="13" name="Rectángulo 11">
            <a:extLst>
              <a:ext uri="{FF2B5EF4-FFF2-40B4-BE49-F238E27FC236}">
                <a16:creationId xmlns:a16="http://schemas.microsoft.com/office/drawing/2014/main" id="{6F96B11C-C902-4C1A-95F5-771788C39BFB}"/>
              </a:ext>
            </a:extLst>
          </p:cNvPr>
          <p:cNvSpPr/>
          <p:nvPr/>
        </p:nvSpPr>
        <p:spPr bwMode="auto">
          <a:xfrm>
            <a:off x="0" y="-27384"/>
            <a:ext cx="12192000" cy="432048"/>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defRPr/>
            </a:pPr>
            <a:r>
              <a:rPr lang="es-ES" dirty="0"/>
              <a:t>PERSISTENCIA</a:t>
            </a:r>
            <a:endParaRPr dirty="0"/>
          </a:p>
        </p:txBody>
      </p:sp>
      <p:sp>
        <p:nvSpPr>
          <p:cNvPr id="2" name="Rectángulo 1"/>
          <p:cNvSpPr/>
          <p:nvPr/>
        </p:nvSpPr>
        <p:spPr>
          <a:xfrm>
            <a:off x="835299" y="2396247"/>
            <a:ext cx="9649072" cy="923330"/>
          </a:xfrm>
          <a:prstGeom prst="rect">
            <a:avLst/>
          </a:prstGeom>
        </p:spPr>
        <p:txBody>
          <a:bodyPr wrap="square">
            <a:spAutoFit/>
          </a:bodyPr>
          <a:lstStyle/>
          <a:p>
            <a:r>
              <a:rPr lang="es-ES" dirty="0"/>
              <a:t>El patrón repositorio busca abstraer al desarrollador de la tecnología y/o implementación de acceso a los datos proporcionando un mediador que facilite las acciones de persistencia del estado de nuestras entidades.</a:t>
            </a:r>
          </a:p>
        </p:txBody>
      </p:sp>
      <p:sp>
        <p:nvSpPr>
          <p:cNvPr id="11" name="CuadroTexto 10">
            <a:extLst>
              <a:ext uri="{FF2B5EF4-FFF2-40B4-BE49-F238E27FC236}">
                <a16:creationId xmlns:a16="http://schemas.microsoft.com/office/drawing/2014/main" id="{CEEBC056-0D88-4014-BA75-93B96A3FF747}"/>
              </a:ext>
            </a:extLst>
          </p:cNvPr>
          <p:cNvSpPr txBox="1"/>
          <p:nvPr/>
        </p:nvSpPr>
        <p:spPr bwMode="auto">
          <a:xfrm>
            <a:off x="0" y="-1235"/>
            <a:ext cx="1090363" cy="369332"/>
          </a:xfrm>
          <a:prstGeom prst="rect">
            <a:avLst/>
          </a:prstGeom>
          <a:noFill/>
        </p:spPr>
        <p:txBody>
          <a:bodyPr wrap="none" rtlCol="0">
            <a:spAutoFit/>
          </a:bodyPr>
          <a:lstStyle/>
          <a:p>
            <a:r>
              <a:rPr lang="es-ES" dirty="0">
                <a:solidFill>
                  <a:schemeClr val="bg1"/>
                </a:solidFill>
              </a:rPr>
              <a:t>BACKEND</a:t>
            </a:r>
          </a:p>
        </p:txBody>
      </p:sp>
      <p:grpSp>
        <p:nvGrpSpPr>
          <p:cNvPr id="9" name="Grupo 8">
            <a:extLst>
              <a:ext uri="{FF2B5EF4-FFF2-40B4-BE49-F238E27FC236}">
                <a16:creationId xmlns:a16="http://schemas.microsoft.com/office/drawing/2014/main" id="{EED22306-F734-4EF3-9750-04BD5FAA1F5A}"/>
              </a:ext>
            </a:extLst>
          </p:cNvPr>
          <p:cNvGrpSpPr/>
          <p:nvPr/>
        </p:nvGrpSpPr>
        <p:grpSpPr>
          <a:xfrm>
            <a:off x="0" y="6048740"/>
            <a:ext cx="12192000" cy="798576"/>
            <a:chOff x="0" y="6048740"/>
            <a:chExt cx="12192000" cy="798576"/>
          </a:xfrm>
        </p:grpSpPr>
        <p:sp>
          <p:nvSpPr>
            <p:cNvPr id="10" name="Rectángulo 6">
              <a:extLst>
                <a:ext uri="{FF2B5EF4-FFF2-40B4-BE49-F238E27FC236}">
                  <a16:creationId xmlns:a16="http://schemas.microsoft.com/office/drawing/2014/main" id="{AF15F241-9DC1-4344-8905-FFCA7F0386BB}"/>
                </a:ext>
              </a:extLst>
            </p:cNvPr>
            <p:cNvSpPr/>
            <p:nvPr/>
          </p:nvSpPr>
          <p:spPr bwMode="auto">
            <a:xfrm>
              <a:off x="0" y="6048740"/>
              <a:ext cx="12192000" cy="798576"/>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defRPr/>
              </a:pPr>
              <a:r>
                <a:rPr lang="es-ES" dirty="0">
                  <a:solidFill>
                    <a:schemeClr val="accent2"/>
                  </a:solidFill>
                </a:rPr>
                <a:t>ITI Core</a:t>
              </a:r>
              <a:endParaRPr dirty="0">
                <a:solidFill>
                  <a:schemeClr val="accent2"/>
                </a:solidFill>
              </a:endParaRPr>
            </a:p>
          </p:txBody>
        </p:sp>
        <p:pic>
          <p:nvPicPr>
            <p:cNvPr id="12" name="Imagen 11">
              <a:extLst>
                <a:ext uri="{FF2B5EF4-FFF2-40B4-BE49-F238E27FC236}">
                  <a16:creationId xmlns:a16="http://schemas.microsoft.com/office/drawing/2014/main" id="{135ADCB6-E244-4BCC-ACDF-C8421B48569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56240" y="6198447"/>
              <a:ext cx="3696072" cy="499594"/>
            </a:xfrm>
            <a:prstGeom prst="rect">
              <a:avLst/>
            </a:prstGeom>
          </p:spPr>
        </p:pic>
        <p:cxnSp>
          <p:nvCxnSpPr>
            <p:cNvPr id="14" name="Conector recto 13">
              <a:extLst>
                <a:ext uri="{FF2B5EF4-FFF2-40B4-BE49-F238E27FC236}">
                  <a16:creationId xmlns:a16="http://schemas.microsoft.com/office/drawing/2014/main" id="{C9166AFA-CAB3-4DE6-8EB5-E434EA670D3B}"/>
                </a:ext>
              </a:extLst>
            </p:cNvPr>
            <p:cNvCxnSpPr>
              <a:cxnSpLocks/>
            </p:cNvCxnSpPr>
            <p:nvPr/>
          </p:nvCxnSpPr>
          <p:spPr>
            <a:xfrm>
              <a:off x="0" y="6093296"/>
              <a:ext cx="12192000" cy="0"/>
            </a:xfrm>
            <a:prstGeom prst="line">
              <a:avLst/>
            </a:prstGeom>
            <a:ln w="38100"/>
          </p:spPr>
          <p:style>
            <a:lnRef idx="1">
              <a:schemeClr val="accent2"/>
            </a:lnRef>
            <a:fillRef idx="0">
              <a:schemeClr val="accent2"/>
            </a:fillRef>
            <a:effectRef idx="0">
              <a:schemeClr val="accent2"/>
            </a:effectRef>
            <a:fontRef idx="minor">
              <a:schemeClr val="tx1"/>
            </a:fontRef>
          </p:style>
        </p:cxnSp>
      </p:grpSp>
    </p:spTree>
    <p:extLst>
      <p:ext uri="{BB962C8B-B14F-4D97-AF65-F5344CB8AC3E}">
        <p14:creationId xmlns:p14="http://schemas.microsoft.com/office/powerpoint/2010/main" val="96831051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8" name="Rectángulo 7">
            <a:extLst>
              <a:ext uri="{FF2B5EF4-FFF2-40B4-BE49-F238E27FC236}">
                <a16:creationId xmlns:a16="http://schemas.microsoft.com/office/drawing/2014/main" id="{8B44FD3D-572B-4E80-BC0E-C9E66294CCB6}"/>
              </a:ext>
            </a:extLst>
          </p:cNvPr>
          <p:cNvSpPr/>
          <p:nvPr/>
        </p:nvSpPr>
        <p:spPr bwMode="auto">
          <a:xfrm>
            <a:off x="839416" y="568153"/>
            <a:ext cx="9361040" cy="584775"/>
          </a:xfrm>
          <a:prstGeom prst="rect">
            <a:avLst/>
          </a:prstGeom>
          <a:noFill/>
        </p:spPr>
        <p:txBody>
          <a:bodyPr wrap="square" lIns="91440" tIns="45720" rIns="91440" bIns="45720">
            <a:spAutoFit/>
          </a:bodyPr>
          <a:lstStyle/>
          <a:p>
            <a:pPr algn="ctr"/>
            <a:r>
              <a:rPr lang="es-ES" sz="3200" b="1" dirty="0">
                <a:ln w="0"/>
                <a:solidFill>
                  <a:schemeClr val="accent2"/>
                </a:solidFill>
              </a:rPr>
              <a:t>¿Cómo entendemos el patrón repositorio en </a:t>
            </a:r>
            <a:r>
              <a:rPr lang="es-ES" sz="3200" b="1" dirty="0" err="1">
                <a:ln w="0"/>
                <a:solidFill>
                  <a:schemeClr val="accent2"/>
                </a:solidFill>
              </a:rPr>
              <a:t>ITI.Core</a:t>
            </a:r>
            <a:r>
              <a:rPr lang="es-ES" sz="3200" b="1" dirty="0">
                <a:ln w="0"/>
                <a:solidFill>
                  <a:schemeClr val="accent2"/>
                </a:solidFill>
              </a:rPr>
              <a:t>?</a:t>
            </a:r>
            <a:endParaRPr lang="es-ES" sz="3200" b="1" cap="none" spc="0" dirty="0">
              <a:ln w="0"/>
              <a:solidFill>
                <a:schemeClr val="accent2"/>
              </a:solidFill>
              <a:effectLst/>
            </a:endParaRPr>
          </a:p>
        </p:txBody>
      </p:sp>
      <p:grpSp>
        <p:nvGrpSpPr>
          <p:cNvPr id="10" name="Grupo 9">
            <a:extLst>
              <a:ext uri="{FF2B5EF4-FFF2-40B4-BE49-F238E27FC236}">
                <a16:creationId xmlns:a16="http://schemas.microsoft.com/office/drawing/2014/main" id="{4C11355F-5B3F-4AC6-945F-D3A8C30093FA}"/>
              </a:ext>
            </a:extLst>
          </p:cNvPr>
          <p:cNvGrpSpPr/>
          <p:nvPr/>
        </p:nvGrpSpPr>
        <p:grpSpPr>
          <a:xfrm>
            <a:off x="0" y="-27384"/>
            <a:ext cx="12192000" cy="432048"/>
            <a:chOff x="0" y="-27384"/>
            <a:chExt cx="12192000" cy="432048"/>
          </a:xfrm>
        </p:grpSpPr>
        <p:sp>
          <p:nvSpPr>
            <p:cNvPr id="13" name="Rectángulo 11">
              <a:extLst>
                <a:ext uri="{FF2B5EF4-FFF2-40B4-BE49-F238E27FC236}">
                  <a16:creationId xmlns:a16="http://schemas.microsoft.com/office/drawing/2014/main" id="{6F96B11C-C902-4C1A-95F5-771788C39BFB}"/>
                </a:ext>
              </a:extLst>
            </p:cNvPr>
            <p:cNvSpPr/>
            <p:nvPr/>
          </p:nvSpPr>
          <p:spPr bwMode="auto">
            <a:xfrm>
              <a:off x="0" y="-27384"/>
              <a:ext cx="12192000" cy="432048"/>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defRPr/>
              </a:pPr>
              <a:r>
                <a:rPr lang="es-ES" dirty="0"/>
                <a:t>PERSISTENCIA</a:t>
              </a:r>
              <a:endParaRPr dirty="0"/>
            </a:p>
          </p:txBody>
        </p:sp>
        <p:sp>
          <p:nvSpPr>
            <p:cNvPr id="14" name="CuadroTexto 13">
              <a:extLst>
                <a:ext uri="{FF2B5EF4-FFF2-40B4-BE49-F238E27FC236}">
                  <a16:creationId xmlns:a16="http://schemas.microsoft.com/office/drawing/2014/main" id="{CEEBC056-0D88-4014-BA75-93B96A3FF747}"/>
                </a:ext>
              </a:extLst>
            </p:cNvPr>
            <p:cNvSpPr txBox="1"/>
            <p:nvPr/>
          </p:nvSpPr>
          <p:spPr>
            <a:xfrm>
              <a:off x="0" y="-1235"/>
              <a:ext cx="686406" cy="369332"/>
            </a:xfrm>
            <a:prstGeom prst="rect">
              <a:avLst/>
            </a:prstGeom>
            <a:noFill/>
          </p:spPr>
          <p:txBody>
            <a:bodyPr wrap="none" rtlCol="0">
              <a:spAutoFit/>
            </a:bodyPr>
            <a:lstStyle/>
            <a:p>
              <a:r>
                <a:rPr lang="es-ES" dirty="0">
                  <a:solidFill>
                    <a:schemeClr val="bg1"/>
                  </a:solidFill>
                </a:rPr>
                <a:t>BACK</a:t>
              </a:r>
            </a:p>
          </p:txBody>
        </p:sp>
      </p:grpSp>
      <p:sp>
        <p:nvSpPr>
          <p:cNvPr id="2" name="Rectángulo 1"/>
          <p:cNvSpPr/>
          <p:nvPr/>
        </p:nvSpPr>
        <p:spPr>
          <a:xfrm>
            <a:off x="695400" y="1463624"/>
            <a:ext cx="9649072" cy="369332"/>
          </a:xfrm>
          <a:prstGeom prst="rect">
            <a:avLst/>
          </a:prstGeom>
        </p:spPr>
        <p:txBody>
          <a:bodyPr wrap="square">
            <a:spAutoFit/>
          </a:bodyPr>
          <a:lstStyle/>
          <a:p>
            <a:r>
              <a:rPr lang="es-ES" dirty="0"/>
              <a:t>Repositorio de solo lectura</a:t>
            </a:r>
          </a:p>
        </p:txBody>
      </p:sp>
      <p:pic>
        <p:nvPicPr>
          <p:cNvPr id="3" name="Imagen 2"/>
          <p:cNvPicPr>
            <a:picLocks noChangeAspect="1"/>
          </p:cNvPicPr>
          <p:nvPr/>
        </p:nvPicPr>
        <p:blipFill>
          <a:blip r:embed="rId3"/>
          <a:stretch>
            <a:fillRect/>
          </a:stretch>
        </p:blipFill>
        <p:spPr>
          <a:xfrm>
            <a:off x="839416" y="1916832"/>
            <a:ext cx="6569009" cy="1447925"/>
          </a:xfrm>
          <a:prstGeom prst="rect">
            <a:avLst/>
          </a:prstGeom>
        </p:spPr>
      </p:pic>
      <p:pic>
        <p:nvPicPr>
          <p:cNvPr id="4" name="Imagen 3"/>
          <p:cNvPicPr>
            <a:picLocks noChangeAspect="1"/>
          </p:cNvPicPr>
          <p:nvPr/>
        </p:nvPicPr>
        <p:blipFill>
          <a:blip r:embed="rId4"/>
          <a:stretch>
            <a:fillRect/>
          </a:stretch>
        </p:blipFill>
        <p:spPr>
          <a:xfrm>
            <a:off x="839416" y="4148161"/>
            <a:ext cx="2773920" cy="1127858"/>
          </a:xfrm>
          <a:prstGeom prst="rect">
            <a:avLst/>
          </a:prstGeom>
        </p:spPr>
      </p:pic>
      <p:sp>
        <p:nvSpPr>
          <p:cNvPr id="12" name="Rectángulo 11"/>
          <p:cNvSpPr/>
          <p:nvPr/>
        </p:nvSpPr>
        <p:spPr bwMode="auto">
          <a:xfrm>
            <a:off x="695400" y="3707740"/>
            <a:ext cx="9649072" cy="369332"/>
          </a:xfrm>
          <a:prstGeom prst="rect">
            <a:avLst/>
          </a:prstGeom>
        </p:spPr>
        <p:txBody>
          <a:bodyPr wrap="square">
            <a:spAutoFit/>
          </a:bodyPr>
          <a:lstStyle/>
          <a:p>
            <a:r>
              <a:rPr lang="es-ES" dirty="0"/>
              <a:t>Repositorio CRUD</a:t>
            </a:r>
          </a:p>
        </p:txBody>
      </p:sp>
      <p:pic>
        <p:nvPicPr>
          <p:cNvPr id="9" name="Imagen 8"/>
          <p:cNvPicPr>
            <a:picLocks noChangeAspect="1"/>
          </p:cNvPicPr>
          <p:nvPr/>
        </p:nvPicPr>
        <p:blipFill>
          <a:blip r:embed="rId5"/>
          <a:stretch>
            <a:fillRect/>
          </a:stretch>
        </p:blipFill>
        <p:spPr>
          <a:xfrm>
            <a:off x="839416" y="5301208"/>
            <a:ext cx="8397968" cy="617273"/>
          </a:xfrm>
          <a:prstGeom prst="rect">
            <a:avLst/>
          </a:prstGeom>
        </p:spPr>
      </p:pic>
      <p:sp>
        <p:nvSpPr>
          <p:cNvPr id="11" name="CuadroTexto 10"/>
          <p:cNvSpPr txBox="1"/>
          <p:nvPr/>
        </p:nvSpPr>
        <p:spPr>
          <a:xfrm>
            <a:off x="3601786" y="3215636"/>
            <a:ext cx="2791149" cy="307777"/>
          </a:xfrm>
          <a:prstGeom prst="rect">
            <a:avLst/>
          </a:prstGeom>
          <a:noFill/>
        </p:spPr>
        <p:txBody>
          <a:bodyPr wrap="none" rtlCol="0">
            <a:spAutoFit/>
          </a:bodyPr>
          <a:lstStyle/>
          <a:p>
            <a:r>
              <a:rPr lang="es-ES" sz="1400" dirty="0" err="1"/>
              <a:t>TModel</a:t>
            </a:r>
            <a:r>
              <a:rPr lang="es-ES" sz="1400" dirty="0"/>
              <a:t> puede ser de cualquier tipo</a:t>
            </a:r>
          </a:p>
        </p:txBody>
      </p:sp>
      <p:grpSp>
        <p:nvGrpSpPr>
          <p:cNvPr id="15" name="Grupo 14">
            <a:extLst>
              <a:ext uri="{FF2B5EF4-FFF2-40B4-BE49-F238E27FC236}">
                <a16:creationId xmlns:a16="http://schemas.microsoft.com/office/drawing/2014/main" id="{AC8816B7-777E-4223-AD98-E2A421EFEFF0}"/>
              </a:ext>
            </a:extLst>
          </p:cNvPr>
          <p:cNvGrpSpPr/>
          <p:nvPr/>
        </p:nvGrpSpPr>
        <p:grpSpPr>
          <a:xfrm>
            <a:off x="0" y="6048740"/>
            <a:ext cx="12192000" cy="798576"/>
            <a:chOff x="0" y="6048740"/>
            <a:chExt cx="12192000" cy="798576"/>
          </a:xfrm>
        </p:grpSpPr>
        <p:sp>
          <p:nvSpPr>
            <p:cNvPr id="16" name="Rectángulo 6">
              <a:extLst>
                <a:ext uri="{FF2B5EF4-FFF2-40B4-BE49-F238E27FC236}">
                  <a16:creationId xmlns:a16="http://schemas.microsoft.com/office/drawing/2014/main" id="{BDE18547-B0F1-4B66-856D-CF3066E3279C}"/>
                </a:ext>
              </a:extLst>
            </p:cNvPr>
            <p:cNvSpPr/>
            <p:nvPr/>
          </p:nvSpPr>
          <p:spPr bwMode="auto">
            <a:xfrm>
              <a:off x="0" y="6048740"/>
              <a:ext cx="12192000" cy="798576"/>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defRPr/>
              </a:pPr>
              <a:r>
                <a:rPr lang="es-ES" dirty="0">
                  <a:solidFill>
                    <a:schemeClr val="accent2"/>
                  </a:solidFill>
                </a:rPr>
                <a:t>ITI Core</a:t>
              </a:r>
              <a:endParaRPr dirty="0">
                <a:solidFill>
                  <a:schemeClr val="accent2"/>
                </a:solidFill>
              </a:endParaRPr>
            </a:p>
          </p:txBody>
        </p:sp>
        <p:pic>
          <p:nvPicPr>
            <p:cNvPr id="17" name="Imagen 16">
              <a:extLst>
                <a:ext uri="{FF2B5EF4-FFF2-40B4-BE49-F238E27FC236}">
                  <a16:creationId xmlns:a16="http://schemas.microsoft.com/office/drawing/2014/main" id="{52B24B27-908B-4BD2-B0FE-00C5F7FC161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256240" y="6198447"/>
              <a:ext cx="3696072" cy="499594"/>
            </a:xfrm>
            <a:prstGeom prst="rect">
              <a:avLst/>
            </a:prstGeom>
          </p:spPr>
        </p:pic>
        <p:cxnSp>
          <p:nvCxnSpPr>
            <p:cNvPr id="18" name="Conector recto 17">
              <a:extLst>
                <a:ext uri="{FF2B5EF4-FFF2-40B4-BE49-F238E27FC236}">
                  <a16:creationId xmlns:a16="http://schemas.microsoft.com/office/drawing/2014/main" id="{7167AEAB-8AC6-44D2-8A8C-22DECD32BA81}"/>
                </a:ext>
              </a:extLst>
            </p:cNvPr>
            <p:cNvCxnSpPr>
              <a:cxnSpLocks/>
            </p:cNvCxnSpPr>
            <p:nvPr/>
          </p:nvCxnSpPr>
          <p:spPr>
            <a:xfrm>
              <a:off x="0" y="6093296"/>
              <a:ext cx="12192000" cy="0"/>
            </a:xfrm>
            <a:prstGeom prst="line">
              <a:avLst/>
            </a:prstGeom>
            <a:ln w="38100"/>
          </p:spPr>
          <p:style>
            <a:lnRef idx="1">
              <a:schemeClr val="accent2"/>
            </a:lnRef>
            <a:fillRef idx="0">
              <a:schemeClr val="accent2"/>
            </a:fillRef>
            <a:effectRef idx="0">
              <a:schemeClr val="accent2"/>
            </a:effectRef>
            <a:fontRef idx="minor">
              <a:schemeClr val="tx1"/>
            </a:fontRef>
          </p:style>
        </p:cxnSp>
      </p:grpSp>
    </p:spTree>
    <p:extLst>
      <p:ext uri="{BB962C8B-B14F-4D97-AF65-F5344CB8AC3E}">
        <p14:creationId xmlns:p14="http://schemas.microsoft.com/office/powerpoint/2010/main" val="289324848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8" name="Rectángulo 7">
            <a:extLst>
              <a:ext uri="{FF2B5EF4-FFF2-40B4-BE49-F238E27FC236}">
                <a16:creationId xmlns:a16="http://schemas.microsoft.com/office/drawing/2014/main" id="{8B44FD3D-572B-4E80-BC0E-C9E66294CCB6}"/>
              </a:ext>
            </a:extLst>
          </p:cNvPr>
          <p:cNvSpPr/>
          <p:nvPr/>
        </p:nvSpPr>
        <p:spPr bwMode="auto">
          <a:xfrm>
            <a:off x="839416" y="568153"/>
            <a:ext cx="10585176" cy="584775"/>
          </a:xfrm>
          <a:prstGeom prst="rect">
            <a:avLst/>
          </a:prstGeom>
          <a:noFill/>
        </p:spPr>
        <p:txBody>
          <a:bodyPr wrap="square" lIns="91440" tIns="45720" rIns="91440" bIns="45720">
            <a:spAutoFit/>
          </a:bodyPr>
          <a:lstStyle/>
          <a:p>
            <a:pPr algn="ctr"/>
            <a:r>
              <a:rPr lang="es-ES" sz="3200" b="1" dirty="0">
                <a:ln w="0"/>
                <a:solidFill>
                  <a:schemeClr val="accent2"/>
                </a:solidFill>
              </a:rPr>
              <a:t>¿Cómo está implementado el patrón </a:t>
            </a:r>
            <a:r>
              <a:rPr lang="es-ES" sz="3200" b="1" dirty="0" err="1">
                <a:ln w="0"/>
                <a:solidFill>
                  <a:schemeClr val="accent2"/>
                </a:solidFill>
              </a:rPr>
              <a:t>repository</a:t>
            </a:r>
            <a:r>
              <a:rPr lang="es-ES" sz="3200" b="1" dirty="0">
                <a:ln w="0"/>
                <a:solidFill>
                  <a:schemeClr val="accent2"/>
                </a:solidFill>
              </a:rPr>
              <a:t> en </a:t>
            </a:r>
            <a:r>
              <a:rPr lang="es-ES" sz="3200" b="1" dirty="0" err="1">
                <a:ln w="0"/>
                <a:solidFill>
                  <a:schemeClr val="accent2"/>
                </a:solidFill>
              </a:rPr>
              <a:t>ITI.Core</a:t>
            </a:r>
            <a:r>
              <a:rPr lang="es-ES" sz="3200" b="1" dirty="0">
                <a:ln w="0"/>
                <a:solidFill>
                  <a:schemeClr val="accent2"/>
                </a:solidFill>
              </a:rPr>
              <a:t>?</a:t>
            </a:r>
            <a:endParaRPr lang="es-ES" sz="3200" b="1" cap="none" spc="0" dirty="0">
              <a:ln w="0"/>
              <a:solidFill>
                <a:schemeClr val="accent2"/>
              </a:solidFill>
              <a:effectLst/>
            </a:endParaRPr>
          </a:p>
        </p:txBody>
      </p:sp>
      <p:grpSp>
        <p:nvGrpSpPr>
          <p:cNvPr id="10" name="Grupo 9">
            <a:extLst>
              <a:ext uri="{FF2B5EF4-FFF2-40B4-BE49-F238E27FC236}">
                <a16:creationId xmlns:a16="http://schemas.microsoft.com/office/drawing/2014/main" id="{4C11355F-5B3F-4AC6-945F-D3A8C30093FA}"/>
              </a:ext>
            </a:extLst>
          </p:cNvPr>
          <p:cNvGrpSpPr/>
          <p:nvPr/>
        </p:nvGrpSpPr>
        <p:grpSpPr>
          <a:xfrm>
            <a:off x="0" y="-27384"/>
            <a:ext cx="12192000" cy="432048"/>
            <a:chOff x="0" y="-27384"/>
            <a:chExt cx="12192000" cy="432048"/>
          </a:xfrm>
        </p:grpSpPr>
        <p:sp>
          <p:nvSpPr>
            <p:cNvPr id="13" name="Rectángulo 11">
              <a:extLst>
                <a:ext uri="{FF2B5EF4-FFF2-40B4-BE49-F238E27FC236}">
                  <a16:creationId xmlns:a16="http://schemas.microsoft.com/office/drawing/2014/main" id="{6F96B11C-C902-4C1A-95F5-771788C39BFB}"/>
                </a:ext>
              </a:extLst>
            </p:cNvPr>
            <p:cNvSpPr/>
            <p:nvPr/>
          </p:nvSpPr>
          <p:spPr bwMode="auto">
            <a:xfrm>
              <a:off x="0" y="-27384"/>
              <a:ext cx="12192000" cy="432048"/>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defRPr/>
              </a:pPr>
              <a:r>
                <a:rPr lang="es-ES" dirty="0"/>
                <a:t>PERSISTENCIA</a:t>
              </a:r>
              <a:endParaRPr dirty="0"/>
            </a:p>
          </p:txBody>
        </p:sp>
        <p:sp>
          <p:nvSpPr>
            <p:cNvPr id="14" name="CuadroTexto 13">
              <a:extLst>
                <a:ext uri="{FF2B5EF4-FFF2-40B4-BE49-F238E27FC236}">
                  <a16:creationId xmlns:a16="http://schemas.microsoft.com/office/drawing/2014/main" id="{CEEBC056-0D88-4014-BA75-93B96A3FF747}"/>
                </a:ext>
              </a:extLst>
            </p:cNvPr>
            <p:cNvSpPr txBox="1"/>
            <p:nvPr/>
          </p:nvSpPr>
          <p:spPr>
            <a:xfrm>
              <a:off x="0" y="-1235"/>
              <a:ext cx="686406" cy="369332"/>
            </a:xfrm>
            <a:prstGeom prst="rect">
              <a:avLst/>
            </a:prstGeom>
            <a:noFill/>
          </p:spPr>
          <p:txBody>
            <a:bodyPr wrap="none" rtlCol="0">
              <a:spAutoFit/>
            </a:bodyPr>
            <a:lstStyle/>
            <a:p>
              <a:r>
                <a:rPr lang="es-ES" dirty="0">
                  <a:solidFill>
                    <a:schemeClr val="bg1"/>
                  </a:solidFill>
                </a:rPr>
                <a:t>BACK</a:t>
              </a:r>
            </a:p>
          </p:txBody>
        </p:sp>
      </p:grpSp>
      <p:sp>
        <p:nvSpPr>
          <p:cNvPr id="11" name="Rectángulo 10"/>
          <p:cNvSpPr/>
          <p:nvPr/>
        </p:nvSpPr>
        <p:spPr>
          <a:xfrm>
            <a:off x="686406" y="1704118"/>
            <a:ext cx="10081120" cy="646331"/>
          </a:xfrm>
          <a:prstGeom prst="rect">
            <a:avLst/>
          </a:prstGeom>
        </p:spPr>
        <p:txBody>
          <a:bodyPr wrap="square">
            <a:spAutoFit/>
          </a:bodyPr>
          <a:lstStyle/>
          <a:p>
            <a:r>
              <a:rPr lang="es-ES" dirty="0" err="1"/>
              <a:t>ITI.Core</a:t>
            </a:r>
            <a:r>
              <a:rPr lang="es-ES" dirty="0"/>
              <a:t> define la abstracción del patrón repositorio y proporciona implementaciones de dicha abstracción en diferentes tecnologías de persistencia</a:t>
            </a:r>
          </a:p>
        </p:txBody>
      </p:sp>
      <p:pic>
        <p:nvPicPr>
          <p:cNvPr id="15" name="Imagen 14"/>
          <p:cNvPicPr>
            <a:picLocks noChangeAspect="1"/>
          </p:cNvPicPr>
          <p:nvPr/>
        </p:nvPicPr>
        <p:blipFill>
          <a:blip r:embed="rId3"/>
          <a:stretch>
            <a:fillRect/>
          </a:stretch>
        </p:blipFill>
        <p:spPr>
          <a:xfrm>
            <a:off x="2855640" y="3095592"/>
            <a:ext cx="5372566" cy="1021168"/>
          </a:xfrm>
          <a:prstGeom prst="rect">
            <a:avLst/>
          </a:prstGeom>
        </p:spPr>
      </p:pic>
      <p:grpSp>
        <p:nvGrpSpPr>
          <p:cNvPr id="12" name="Grupo 11">
            <a:extLst>
              <a:ext uri="{FF2B5EF4-FFF2-40B4-BE49-F238E27FC236}">
                <a16:creationId xmlns:a16="http://schemas.microsoft.com/office/drawing/2014/main" id="{D8572999-F441-456A-93B2-5ED2C2271568}"/>
              </a:ext>
            </a:extLst>
          </p:cNvPr>
          <p:cNvGrpSpPr/>
          <p:nvPr/>
        </p:nvGrpSpPr>
        <p:grpSpPr>
          <a:xfrm>
            <a:off x="0" y="6048740"/>
            <a:ext cx="12192000" cy="798576"/>
            <a:chOff x="0" y="6048740"/>
            <a:chExt cx="12192000" cy="798576"/>
          </a:xfrm>
        </p:grpSpPr>
        <p:sp>
          <p:nvSpPr>
            <p:cNvPr id="16" name="Rectángulo 6">
              <a:extLst>
                <a:ext uri="{FF2B5EF4-FFF2-40B4-BE49-F238E27FC236}">
                  <a16:creationId xmlns:a16="http://schemas.microsoft.com/office/drawing/2014/main" id="{80D279A4-FC5F-45B7-AD07-D57CFF0D1705}"/>
                </a:ext>
              </a:extLst>
            </p:cNvPr>
            <p:cNvSpPr/>
            <p:nvPr/>
          </p:nvSpPr>
          <p:spPr bwMode="auto">
            <a:xfrm>
              <a:off x="0" y="6048740"/>
              <a:ext cx="12192000" cy="798576"/>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defRPr/>
              </a:pPr>
              <a:r>
                <a:rPr lang="es-ES" dirty="0">
                  <a:solidFill>
                    <a:schemeClr val="accent2"/>
                  </a:solidFill>
                </a:rPr>
                <a:t>ITI Core</a:t>
              </a:r>
              <a:endParaRPr dirty="0">
                <a:solidFill>
                  <a:schemeClr val="accent2"/>
                </a:solidFill>
              </a:endParaRPr>
            </a:p>
          </p:txBody>
        </p:sp>
        <p:pic>
          <p:nvPicPr>
            <p:cNvPr id="17" name="Imagen 16">
              <a:extLst>
                <a:ext uri="{FF2B5EF4-FFF2-40B4-BE49-F238E27FC236}">
                  <a16:creationId xmlns:a16="http://schemas.microsoft.com/office/drawing/2014/main" id="{5B02D15B-D5A1-4381-BE6E-9940A77C531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56240" y="6198447"/>
              <a:ext cx="3696072" cy="499594"/>
            </a:xfrm>
            <a:prstGeom prst="rect">
              <a:avLst/>
            </a:prstGeom>
          </p:spPr>
        </p:pic>
        <p:cxnSp>
          <p:nvCxnSpPr>
            <p:cNvPr id="18" name="Conector recto 17">
              <a:extLst>
                <a:ext uri="{FF2B5EF4-FFF2-40B4-BE49-F238E27FC236}">
                  <a16:creationId xmlns:a16="http://schemas.microsoft.com/office/drawing/2014/main" id="{23824038-C2B8-44DB-8BCE-D8DCD02416DF}"/>
                </a:ext>
              </a:extLst>
            </p:cNvPr>
            <p:cNvCxnSpPr>
              <a:cxnSpLocks/>
            </p:cNvCxnSpPr>
            <p:nvPr/>
          </p:nvCxnSpPr>
          <p:spPr>
            <a:xfrm>
              <a:off x="0" y="6093296"/>
              <a:ext cx="12192000" cy="0"/>
            </a:xfrm>
            <a:prstGeom prst="line">
              <a:avLst/>
            </a:prstGeom>
            <a:ln w="38100"/>
          </p:spPr>
          <p:style>
            <a:lnRef idx="1">
              <a:schemeClr val="accent2"/>
            </a:lnRef>
            <a:fillRef idx="0">
              <a:schemeClr val="accent2"/>
            </a:fillRef>
            <a:effectRef idx="0">
              <a:schemeClr val="accent2"/>
            </a:effectRef>
            <a:fontRef idx="minor">
              <a:schemeClr val="tx1"/>
            </a:fontRef>
          </p:style>
        </p:cxnSp>
      </p:grpSp>
    </p:spTree>
    <p:extLst>
      <p:ext uri="{BB962C8B-B14F-4D97-AF65-F5344CB8AC3E}">
        <p14:creationId xmlns:p14="http://schemas.microsoft.com/office/powerpoint/2010/main" val="277012262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8" name="Rectángulo 7">
            <a:extLst>
              <a:ext uri="{FF2B5EF4-FFF2-40B4-BE49-F238E27FC236}">
                <a16:creationId xmlns:a16="http://schemas.microsoft.com/office/drawing/2014/main" id="{8B44FD3D-572B-4E80-BC0E-C9E66294CCB6}"/>
              </a:ext>
            </a:extLst>
          </p:cNvPr>
          <p:cNvSpPr/>
          <p:nvPr/>
        </p:nvSpPr>
        <p:spPr bwMode="auto">
          <a:xfrm>
            <a:off x="695400" y="467961"/>
            <a:ext cx="9865096" cy="584775"/>
          </a:xfrm>
          <a:prstGeom prst="rect">
            <a:avLst/>
          </a:prstGeom>
          <a:noFill/>
        </p:spPr>
        <p:txBody>
          <a:bodyPr wrap="square" lIns="91440" tIns="45720" rIns="91440" bIns="45720">
            <a:spAutoFit/>
          </a:bodyPr>
          <a:lstStyle/>
          <a:p>
            <a:pPr algn="ctr"/>
            <a:r>
              <a:rPr lang="es-ES" sz="3200" b="1" dirty="0">
                <a:ln w="0"/>
                <a:solidFill>
                  <a:schemeClr val="accent2"/>
                </a:solidFill>
              </a:rPr>
              <a:t>¿Cómo usar los repositorios en una aplicación </a:t>
            </a:r>
            <a:r>
              <a:rPr lang="es-ES" sz="3200" b="1" dirty="0" err="1">
                <a:ln w="0"/>
                <a:solidFill>
                  <a:schemeClr val="accent2"/>
                </a:solidFill>
              </a:rPr>
              <a:t>ITI.Core</a:t>
            </a:r>
            <a:r>
              <a:rPr lang="es-ES" sz="3200" b="1" dirty="0">
                <a:ln w="0"/>
                <a:solidFill>
                  <a:schemeClr val="accent2"/>
                </a:solidFill>
              </a:rPr>
              <a:t>?</a:t>
            </a:r>
            <a:endParaRPr lang="es-ES" sz="3200" b="1" cap="none" spc="0" dirty="0">
              <a:ln w="0"/>
              <a:solidFill>
                <a:schemeClr val="accent2"/>
              </a:solidFill>
              <a:effectLst/>
            </a:endParaRPr>
          </a:p>
        </p:txBody>
      </p:sp>
      <p:grpSp>
        <p:nvGrpSpPr>
          <p:cNvPr id="10" name="Grupo 9">
            <a:extLst>
              <a:ext uri="{FF2B5EF4-FFF2-40B4-BE49-F238E27FC236}">
                <a16:creationId xmlns:a16="http://schemas.microsoft.com/office/drawing/2014/main" id="{4C11355F-5B3F-4AC6-945F-D3A8C30093FA}"/>
              </a:ext>
            </a:extLst>
          </p:cNvPr>
          <p:cNvGrpSpPr/>
          <p:nvPr/>
        </p:nvGrpSpPr>
        <p:grpSpPr>
          <a:xfrm>
            <a:off x="0" y="-27384"/>
            <a:ext cx="12192000" cy="432048"/>
            <a:chOff x="0" y="-27384"/>
            <a:chExt cx="12192000" cy="432048"/>
          </a:xfrm>
        </p:grpSpPr>
        <p:sp>
          <p:nvSpPr>
            <p:cNvPr id="13" name="Rectángulo 11">
              <a:extLst>
                <a:ext uri="{FF2B5EF4-FFF2-40B4-BE49-F238E27FC236}">
                  <a16:creationId xmlns:a16="http://schemas.microsoft.com/office/drawing/2014/main" id="{6F96B11C-C902-4C1A-95F5-771788C39BFB}"/>
                </a:ext>
              </a:extLst>
            </p:cNvPr>
            <p:cNvSpPr/>
            <p:nvPr/>
          </p:nvSpPr>
          <p:spPr bwMode="auto">
            <a:xfrm>
              <a:off x="0" y="-27384"/>
              <a:ext cx="12192000" cy="432048"/>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defRPr/>
              </a:pPr>
              <a:r>
                <a:rPr lang="es-ES" dirty="0"/>
                <a:t>PERSISTENCIA</a:t>
              </a:r>
              <a:endParaRPr dirty="0"/>
            </a:p>
          </p:txBody>
        </p:sp>
        <p:sp>
          <p:nvSpPr>
            <p:cNvPr id="14" name="CuadroTexto 13">
              <a:extLst>
                <a:ext uri="{FF2B5EF4-FFF2-40B4-BE49-F238E27FC236}">
                  <a16:creationId xmlns:a16="http://schemas.microsoft.com/office/drawing/2014/main" id="{CEEBC056-0D88-4014-BA75-93B96A3FF747}"/>
                </a:ext>
              </a:extLst>
            </p:cNvPr>
            <p:cNvSpPr txBox="1"/>
            <p:nvPr/>
          </p:nvSpPr>
          <p:spPr>
            <a:xfrm>
              <a:off x="0" y="-1235"/>
              <a:ext cx="686406" cy="369332"/>
            </a:xfrm>
            <a:prstGeom prst="rect">
              <a:avLst/>
            </a:prstGeom>
            <a:noFill/>
          </p:spPr>
          <p:txBody>
            <a:bodyPr wrap="none" rtlCol="0">
              <a:spAutoFit/>
            </a:bodyPr>
            <a:lstStyle/>
            <a:p>
              <a:r>
                <a:rPr lang="es-ES" dirty="0">
                  <a:solidFill>
                    <a:schemeClr val="bg1"/>
                  </a:solidFill>
                </a:rPr>
                <a:t>BACK</a:t>
              </a:r>
            </a:p>
          </p:txBody>
        </p:sp>
      </p:grpSp>
      <p:pic>
        <p:nvPicPr>
          <p:cNvPr id="11" name="Imagen 10"/>
          <p:cNvPicPr>
            <a:picLocks noChangeAspect="1"/>
          </p:cNvPicPr>
          <p:nvPr/>
        </p:nvPicPr>
        <p:blipFill>
          <a:blip r:embed="rId2"/>
          <a:stretch>
            <a:fillRect/>
          </a:stretch>
        </p:blipFill>
        <p:spPr>
          <a:xfrm>
            <a:off x="2063552" y="1145713"/>
            <a:ext cx="8345742" cy="4902754"/>
          </a:xfrm>
          <a:prstGeom prst="rect">
            <a:avLst/>
          </a:prstGeom>
        </p:spPr>
      </p:pic>
      <p:grpSp>
        <p:nvGrpSpPr>
          <p:cNvPr id="12" name="Grupo 11">
            <a:extLst>
              <a:ext uri="{FF2B5EF4-FFF2-40B4-BE49-F238E27FC236}">
                <a16:creationId xmlns:a16="http://schemas.microsoft.com/office/drawing/2014/main" id="{C1C86232-FCAA-4723-AA66-E072D88186CA}"/>
              </a:ext>
            </a:extLst>
          </p:cNvPr>
          <p:cNvGrpSpPr/>
          <p:nvPr/>
        </p:nvGrpSpPr>
        <p:grpSpPr>
          <a:xfrm>
            <a:off x="0" y="6048740"/>
            <a:ext cx="12192000" cy="798576"/>
            <a:chOff x="0" y="6048740"/>
            <a:chExt cx="12192000" cy="798576"/>
          </a:xfrm>
        </p:grpSpPr>
        <p:sp>
          <p:nvSpPr>
            <p:cNvPr id="15" name="Rectángulo 6">
              <a:extLst>
                <a:ext uri="{FF2B5EF4-FFF2-40B4-BE49-F238E27FC236}">
                  <a16:creationId xmlns:a16="http://schemas.microsoft.com/office/drawing/2014/main" id="{542A0686-DD77-42B7-8A3B-518C2DFAD669}"/>
                </a:ext>
              </a:extLst>
            </p:cNvPr>
            <p:cNvSpPr/>
            <p:nvPr/>
          </p:nvSpPr>
          <p:spPr bwMode="auto">
            <a:xfrm>
              <a:off x="0" y="6048740"/>
              <a:ext cx="12192000" cy="798576"/>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defRPr/>
              </a:pPr>
              <a:r>
                <a:rPr lang="es-ES" dirty="0">
                  <a:solidFill>
                    <a:schemeClr val="accent2"/>
                  </a:solidFill>
                </a:rPr>
                <a:t>ITI Core</a:t>
              </a:r>
              <a:endParaRPr dirty="0">
                <a:solidFill>
                  <a:schemeClr val="accent2"/>
                </a:solidFill>
              </a:endParaRPr>
            </a:p>
          </p:txBody>
        </p:sp>
        <p:pic>
          <p:nvPicPr>
            <p:cNvPr id="16" name="Imagen 15">
              <a:extLst>
                <a:ext uri="{FF2B5EF4-FFF2-40B4-BE49-F238E27FC236}">
                  <a16:creationId xmlns:a16="http://schemas.microsoft.com/office/drawing/2014/main" id="{09CF5380-3D4D-4D2E-9A0F-10C0A0B9A99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56240" y="6198447"/>
              <a:ext cx="3696072" cy="499594"/>
            </a:xfrm>
            <a:prstGeom prst="rect">
              <a:avLst/>
            </a:prstGeom>
          </p:spPr>
        </p:pic>
        <p:cxnSp>
          <p:nvCxnSpPr>
            <p:cNvPr id="17" name="Conector recto 16">
              <a:extLst>
                <a:ext uri="{FF2B5EF4-FFF2-40B4-BE49-F238E27FC236}">
                  <a16:creationId xmlns:a16="http://schemas.microsoft.com/office/drawing/2014/main" id="{E754C5F2-E4C8-4BEF-A719-CBF50DD2C41B}"/>
                </a:ext>
              </a:extLst>
            </p:cNvPr>
            <p:cNvCxnSpPr>
              <a:cxnSpLocks/>
            </p:cNvCxnSpPr>
            <p:nvPr/>
          </p:nvCxnSpPr>
          <p:spPr>
            <a:xfrm>
              <a:off x="0" y="6093296"/>
              <a:ext cx="12192000" cy="0"/>
            </a:xfrm>
            <a:prstGeom prst="line">
              <a:avLst/>
            </a:prstGeom>
            <a:ln w="38100"/>
          </p:spPr>
          <p:style>
            <a:lnRef idx="1">
              <a:schemeClr val="accent2"/>
            </a:lnRef>
            <a:fillRef idx="0">
              <a:schemeClr val="accent2"/>
            </a:fillRef>
            <a:effectRef idx="0">
              <a:schemeClr val="accent2"/>
            </a:effectRef>
            <a:fontRef idx="minor">
              <a:schemeClr val="tx1"/>
            </a:fontRef>
          </p:style>
        </p:cxnSp>
      </p:grpSp>
    </p:spTree>
    <p:extLst>
      <p:ext uri="{BB962C8B-B14F-4D97-AF65-F5344CB8AC3E}">
        <p14:creationId xmlns:p14="http://schemas.microsoft.com/office/powerpoint/2010/main" val="108086700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71" name="Rectángulo 11">
            <a:extLst>
              <a:ext uri="{FF2B5EF4-FFF2-40B4-BE49-F238E27FC236}">
                <a16:creationId xmlns:a16="http://schemas.microsoft.com/office/drawing/2014/main" id="{6F96B11C-C902-4C1A-95F5-771788C39BFB}"/>
              </a:ext>
            </a:extLst>
          </p:cNvPr>
          <p:cNvSpPr/>
          <p:nvPr/>
        </p:nvSpPr>
        <p:spPr bwMode="auto">
          <a:xfrm>
            <a:off x="0" y="-27384"/>
            <a:ext cx="12192000" cy="432048"/>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defRPr/>
            </a:pPr>
            <a:endParaRPr dirty="0"/>
          </a:p>
        </p:txBody>
      </p:sp>
      <p:grpSp>
        <p:nvGrpSpPr>
          <p:cNvPr id="9" name="Grupo 8">
            <a:extLst>
              <a:ext uri="{FF2B5EF4-FFF2-40B4-BE49-F238E27FC236}">
                <a16:creationId xmlns:a16="http://schemas.microsoft.com/office/drawing/2014/main" id="{3DD93B6B-936C-4931-9F31-AA44A9986001}"/>
              </a:ext>
            </a:extLst>
          </p:cNvPr>
          <p:cNvGrpSpPr/>
          <p:nvPr/>
        </p:nvGrpSpPr>
        <p:grpSpPr>
          <a:xfrm>
            <a:off x="0" y="6048740"/>
            <a:ext cx="12192000" cy="798576"/>
            <a:chOff x="0" y="6048740"/>
            <a:chExt cx="12192000" cy="798576"/>
          </a:xfrm>
        </p:grpSpPr>
        <p:sp>
          <p:nvSpPr>
            <p:cNvPr id="10" name="Rectángulo 6">
              <a:extLst>
                <a:ext uri="{FF2B5EF4-FFF2-40B4-BE49-F238E27FC236}">
                  <a16:creationId xmlns:a16="http://schemas.microsoft.com/office/drawing/2014/main" id="{98A8E31E-A4EF-4A7E-AE08-C33BBA2552B1}"/>
                </a:ext>
              </a:extLst>
            </p:cNvPr>
            <p:cNvSpPr/>
            <p:nvPr/>
          </p:nvSpPr>
          <p:spPr bwMode="auto">
            <a:xfrm>
              <a:off x="0" y="6048740"/>
              <a:ext cx="12192000" cy="798576"/>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defRPr/>
              </a:pPr>
              <a:r>
                <a:rPr lang="es-ES" dirty="0">
                  <a:solidFill>
                    <a:schemeClr val="accent2"/>
                  </a:solidFill>
                </a:rPr>
                <a:t>ITI Core</a:t>
              </a:r>
              <a:endParaRPr dirty="0">
                <a:solidFill>
                  <a:schemeClr val="accent2"/>
                </a:solidFill>
              </a:endParaRPr>
            </a:p>
          </p:txBody>
        </p:sp>
        <p:pic>
          <p:nvPicPr>
            <p:cNvPr id="11" name="Imagen 10">
              <a:extLst>
                <a:ext uri="{FF2B5EF4-FFF2-40B4-BE49-F238E27FC236}">
                  <a16:creationId xmlns:a16="http://schemas.microsoft.com/office/drawing/2014/main" id="{BA8CAF55-6D6C-4D65-91CD-F7FBA951F38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56240" y="6198447"/>
              <a:ext cx="3696072" cy="499594"/>
            </a:xfrm>
            <a:prstGeom prst="rect">
              <a:avLst/>
            </a:prstGeom>
          </p:spPr>
        </p:pic>
        <p:cxnSp>
          <p:nvCxnSpPr>
            <p:cNvPr id="12" name="Conector recto 11">
              <a:extLst>
                <a:ext uri="{FF2B5EF4-FFF2-40B4-BE49-F238E27FC236}">
                  <a16:creationId xmlns:a16="http://schemas.microsoft.com/office/drawing/2014/main" id="{229157B0-D696-4607-ABB3-76DD02AA754E}"/>
                </a:ext>
              </a:extLst>
            </p:cNvPr>
            <p:cNvCxnSpPr>
              <a:cxnSpLocks/>
            </p:cNvCxnSpPr>
            <p:nvPr/>
          </p:nvCxnSpPr>
          <p:spPr>
            <a:xfrm>
              <a:off x="0" y="6093296"/>
              <a:ext cx="12192000" cy="0"/>
            </a:xfrm>
            <a:prstGeom prst="line">
              <a:avLst/>
            </a:prstGeom>
            <a:ln w="38100"/>
          </p:spPr>
          <p:style>
            <a:lnRef idx="1">
              <a:schemeClr val="accent2"/>
            </a:lnRef>
            <a:fillRef idx="0">
              <a:schemeClr val="accent2"/>
            </a:fillRef>
            <a:effectRef idx="0">
              <a:schemeClr val="accent2"/>
            </a:effectRef>
            <a:fontRef idx="minor">
              <a:schemeClr val="tx1"/>
            </a:fontRef>
          </p:style>
        </p:cxnSp>
      </p:grpSp>
      <p:sp>
        <p:nvSpPr>
          <p:cNvPr id="16" name="CuadroTexto 5">
            <a:extLst>
              <a:ext uri="{FF2B5EF4-FFF2-40B4-BE49-F238E27FC236}">
                <a16:creationId xmlns:a16="http://schemas.microsoft.com/office/drawing/2014/main" id="{E2021742-C8EB-4DF7-A4C2-1AC5FCB2176B}"/>
              </a:ext>
            </a:extLst>
          </p:cNvPr>
          <p:cNvSpPr/>
          <p:nvPr/>
        </p:nvSpPr>
        <p:spPr bwMode="auto">
          <a:xfrm>
            <a:off x="1991544" y="1809329"/>
            <a:ext cx="8879845" cy="944915"/>
          </a:xfrm>
          <a:prstGeom prst="rect">
            <a:avLst/>
          </a:prstGeom>
          <a:ln>
            <a:noFill/>
          </a:ln>
        </p:spPr>
        <p:style>
          <a:lnRef idx="2">
            <a:schemeClr val="dk1"/>
          </a:lnRef>
          <a:fillRef idx="1">
            <a:schemeClr val="lt1"/>
          </a:fillRef>
          <a:effectRef idx="0">
            <a:schemeClr val="dk1"/>
          </a:effectRef>
          <a:fontRef idx="minor">
            <a:schemeClr val="dk1"/>
          </a:fontRef>
        </p:style>
        <p:txBody>
          <a:bodyPr wrap="square" rtlCol="0">
            <a:noAutofit/>
          </a:bodyPr>
          <a:lstStyle/>
          <a:p>
            <a:pPr>
              <a:defRPr/>
            </a:pPr>
            <a:r>
              <a:rPr lang="es-ES" sz="6000" dirty="0" err="1">
                <a:latin typeface="Arial" panose="020B0604020202020204" pitchFamily="34" charset="0"/>
                <a:cs typeface="Arial" panose="020B0604020202020204" pitchFamily="34" charset="0"/>
              </a:rPr>
              <a:t>Talk</a:t>
            </a:r>
            <a:r>
              <a:rPr lang="es-ES" sz="6000" dirty="0">
                <a:latin typeface="Arial" panose="020B0604020202020204" pitchFamily="34" charset="0"/>
                <a:cs typeface="Arial" panose="020B0604020202020204" pitchFamily="34" charset="0"/>
              </a:rPr>
              <a:t> </a:t>
            </a:r>
            <a:r>
              <a:rPr lang="es-ES" sz="6000" dirty="0" err="1">
                <a:latin typeface="Arial" panose="020B0604020202020204" pitchFamily="34" charset="0"/>
                <a:cs typeface="Arial" panose="020B0604020202020204" pitchFamily="34" charset="0"/>
              </a:rPr>
              <a:t>is</a:t>
            </a:r>
            <a:r>
              <a:rPr lang="es-ES" sz="6000" dirty="0">
                <a:latin typeface="Arial" panose="020B0604020202020204" pitchFamily="34" charset="0"/>
                <a:cs typeface="Arial" panose="020B0604020202020204" pitchFamily="34" charset="0"/>
              </a:rPr>
              <a:t> </a:t>
            </a:r>
            <a:r>
              <a:rPr lang="es-ES" sz="6000" dirty="0" err="1">
                <a:latin typeface="Arial" panose="020B0604020202020204" pitchFamily="34" charset="0"/>
                <a:cs typeface="Arial" panose="020B0604020202020204" pitchFamily="34" charset="0"/>
              </a:rPr>
              <a:t>creap</a:t>
            </a:r>
            <a:r>
              <a:rPr lang="es-ES" sz="6000" dirty="0">
                <a:latin typeface="Arial" panose="020B0604020202020204" pitchFamily="34" charset="0"/>
                <a:cs typeface="Arial" panose="020B0604020202020204" pitchFamily="34" charset="0"/>
              </a:rPr>
              <a:t>. Show me </a:t>
            </a:r>
            <a:r>
              <a:rPr lang="es-ES" sz="6000" dirty="0" err="1">
                <a:latin typeface="Arial" panose="020B0604020202020204" pitchFamily="34" charset="0"/>
                <a:cs typeface="Arial" panose="020B0604020202020204" pitchFamily="34" charset="0"/>
              </a:rPr>
              <a:t>the</a:t>
            </a:r>
            <a:r>
              <a:rPr lang="es-ES" sz="6000" dirty="0">
                <a:latin typeface="Arial" panose="020B0604020202020204" pitchFamily="34" charset="0"/>
                <a:cs typeface="Arial" panose="020B0604020202020204" pitchFamily="34" charset="0"/>
              </a:rPr>
              <a:t> </a:t>
            </a:r>
            <a:r>
              <a:rPr lang="es-ES" sz="6000" dirty="0" err="1">
                <a:latin typeface="Arial" panose="020B0604020202020204" pitchFamily="34" charset="0"/>
                <a:cs typeface="Arial" panose="020B0604020202020204" pitchFamily="34" charset="0"/>
              </a:rPr>
              <a:t>code</a:t>
            </a:r>
            <a:r>
              <a:rPr lang="es-ES" sz="2800" dirty="0">
                <a:latin typeface="Arial" panose="020B0604020202020204" pitchFamily="34" charset="0"/>
                <a:cs typeface="Arial" panose="020B0604020202020204" pitchFamily="34" charset="0"/>
              </a:rPr>
              <a:t>.</a:t>
            </a:r>
          </a:p>
        </p:txBody>
      </p:sp>
      <p:sp>
        <p:nvSpPr>
          <p:cNvPr id="17" name="Subtitle 3">
            <a:extLst>
              <a:ext uri="{FF2B5EF4-FFF2-40B4-BE49-F238E27FC236}">
                <a16:creationId xmlns:a16="http://schemas.microsoft.com/office/drawing/2014/main" id="{966CCEA1-6350-4545-AB70-D9979169A3DC}"/>
              </a:ext>
            </a:extLst>
          </p:cNvPr>
          <p:cNvSpPr txBox="1">
            <a:spLocks/>
          </p:cNvSpPr>
          <p:nvPr/>
        </p:nvSpPr>
        <p:spPr bwMode="auto">
          <a:xfrm>
            <a:off x="8832304" y="4076973"/>
            <a:ext cx="1795263" cy="329544"/>
          </a:xfrm>
          <a:prstGeom prst="rect">
            <a:avLst/>
          </a:prstGeom>
        </p:spPr>
        <p:txBody>
          <a:bodyPr vert="horz" lIns="91440" tIns="45720" rIns="91440" bIns="45720" rtlCol="0">
            <a:normAutofit fontScale="55000" lnSpcReduction="20000"/>
          </a:bodyPr>
          <a:lstStyle>
            <a:lvl1pPr marL="228600" indent="-228600" algn="l" defTabSz="914400">
              <a:lnSpc>
                <a:spcPct val="90000"/>
              </a:lnSpc>
              <a:spcBef>
                <a:spcPts val="1000"/>
              </a:spcBef>
              <a:buFont typeface="Arial"/>
              <a:buChar char="•"/>
              <a:defRPr sz="3200">
                <a:solidFill>
                  <a:schemeClr val="tx1"/>
                </a:solidFill>
                <a:latin typeface="+mn-lt"/>
                <a:ea typeface="+mn-ea"/>
                <a:cs typeface="+mn-cs"/>
              </a:defRPr>
            </a:lvl1pPr>
            <a:lvl2pPr marL="685800" indent="-228600" algn="l" defTabSz="914400">
              <a:lnSpc>
                <a:spcPct val="90000"/>
              </a:lnSpc>
              <a:spcBef>
                <a:spcPts val="500"/>
              </a:spcBef>
              <a:buFont typeface="Arial"/>
              <a:buChar char="•"/>
              <a:defRPr sz="2800">
                <a:solidFill>
                  <a:schemeClr val="tx1"/>
                </a:solidFill>
                <a:latin typeface="+mn-lt"/>
                <a:ea typeface="+mn-ea"/>
                <a:cs typeface="+mn-cs"/>
              </a:defRPr>
            </a:lvl2pPr>
            <a:lvl3pPr marL="1143000" indent="-228600" algn="l" defTabSz="914400">
              <a:lnSpc>
                <a:spcPct val="90000"/>
              </a:lnSpc>
              <a:spcBef>
                <a:spcPts val="500"/>
              </a:spcBef>
              <a:buFont typeface="Arial"/>
              <a:buChar char="•"/>
              <a:defRPr sz="2400">
                <a:solidFill>
                  <a:schemeClr val="tx1"/>
                </a:solidFill>
                <a:latin typeface="+mn-lt"/>
                <a:ea typeface="+mn-ea"/>
                <a:cs typeface="+mn-cs"/>
              </a:defRPr>
            </a:lvl3pPr>
            <a:lvl4pPr marL="1600200" indent="-228600" algn="l" defTabSz="914400">
              <a:lnSpc>
                <a:spcPct val="90000"/>
              </a:lnSpc>
              <a:spcBef>
                <a:spcPts val="500"/>
              </a:spcBef>
              <a:buFont typeface="Arial"/>
              <a:buChar char="•"/>
              <a:defRPr sz="2000">
                <a:solidFill>
                  <a:schemeClr val="tx1"/>
                </a:solidFill>
                <a:latin typeface="+mn-lt"/>
                <a:ea typeface="+mn-ea"/>
                <a:cs typeface="+mn-cs"/>
              </a:defRPr>
            </a:lvl4pPr>
            <a:lvl5pPr marL="2057400" indent="-228600" algn="l" defTabSz="914400">
              <a:lnSpc>
                <a:spcPct val="90000"/>
              </a:lnSpc>
              <a:spcBef>
                <a:spcPts val="500"/>
              </a:spcBef>
              <a:buFont typeface="Arial"/>
              <a:buChar char="•"/>
              <a:defRPr sz="2000">
                <a:solidFill>
                  <a:schemeClr val="tx1"/>
                </a:solidFill>
                <a:latin typeface="+mn-lt"/>
                <a:ea typeface="+mn-ea"/>
                <a:cs typeface="+mn-cs"/>
              </a:defRPr>
            </a:lvl5pPr>
            <a:lvl6pPr marL="2514600" indent="-228600" algn="l" defTabSz="914400">
              <a:lnSpc>
                <a:spcPct val="90000"/>
              </a:lnSpc>
              <a:spcBef>
                <a:spcPts val="500"/>
              </a:spcBef>
              <a:buFont typeface="Arial"/>
              <a:buChar char="•"/>
              <a:defRPr sz="2000">
                <a:solidFill>
                  <a:schemeClr val="tx1"/>
                </a:solidFill>
                <a:latin typeface="+mn-lt"/>
                <a:ea typeface="+mn-ea"/>
                <a:cs typeface="+mn-cs"/>
              </a:defRPr>
            </a:lvl6pPr>
            <a:lvl7pPr marL="2971800" indent="-228600" algn="l" defTabSz="914400">
              <a:lnSpc>
                <a:spcPct val="90000"/>
              </a:lnSpc>
              <a:spcBef>
                <a:spcPts val="500"/>
              </a:spcBef>
              <a:buFont typeface="Arial"/>
              <a:buChar char="•"/>
              <a:defRPr sz="2000">
                <a:solidFill>
                  <a:schemeClr val="tx1"/>
                </a:solidFill>
                <a:latin typeface="+mn-lt"/>
                <a:ea typeface="+mn-ea"/>
                <a:cs typeface="+mn-cs"/>
              </a:defRPr>
            </a:lvl7pPr>
            <a:lvl8pPr marL="3429000" indent="-228600" algn="l" defTabSz="914400">
              <a:lnSpc>
                <a:spcPct val="90000"/>
              </a:lnSpc>
              <a:spcBef>
                <a:spcPts val="500"/>
              </a:spcBef>
              <a:buFont typeface="Arial"/>
              <a:buChar char="•"/>
              <a:defRPr sz="2000">
                <a:solidFill>
                  <a:schemeClr val="tx1"/>
                </a:solidFill>
                <a:latin typeface="+mn-lt"/>
                <a:ea typeface="+mn-ea"/>
                <a:cs typeface="+mn-cs"/>
              </a:defRPr>
            </a:lvl8pPr>
            <a:lvl9pPr marL="3886200" indent="-228600" algn="l" defTabSz="914400">
              <a:lnSpc>
                <a:spcPct val="90000"/>
              </a:lnSpc>
              <a:spcBef>
                <a:spcPts val="500"/>
              </a:spcBef>
              <a:buFont typeface="Arial"/>
              <a:buChar char="•"/>
              <a:defRPr sz="2000">
                <a:solidFill>
                  <a:schemeClr val="tx1"/>
                </a:solidFill>
                <a:latin typeface="+mn-lt"/>
                <a:ea typeface="+mn-ea"/>
                <a:cs typeface="+mn-cs"/>
              </a:defRPr>
            </a:lvl9pPr>
          </a:lstStyle>
          <a:p>
            <a:pPr marL="0" indent="0">
              <a:buNone/>
            </a:pPr>
            <a:r>
              <a:rPr lang="en-US" i="1" dirty="0">
                <a:latin typeface="Times New Roman" panose="02020603050405020304" pitchFamily="18" charset="0"/>
                <a:cs typeface="Times New Roman" panose="02020603050405020304" pitchFamily="18" charset="0"/>
              </a:rPr>
              <a:t>- Linus Torvalds</a:t>
            </a:r>
          </a:p>
        </p:txBody>
      </p:sp>
    </p:spTree>
    <p:extLst>
      <p:ext uri="{BB962C8B-B14F-4D97-AF65-F5344CB8AC3E}">
        <p14:creationId xmlns:p14="http://schemas.microsoft.com/office/powerpoint/2010/main" val="232281547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8" name="Rectángulo 7">
            <a:extLst>
              <a:ext uri="{FF2B5EF4-FFF2-40B4-BE49-F238E27FC236}">
                <a16:creationId xmlns:a16="http://schemas.microsoft.com/office/drawing/2014/main" id="{8B44FD3D-572B-4E80-BC0E-C9E66294CCB6}"/>
              </a:ext>
            </a:extLst>
          </p:cNvPr>
          <p:cNvSpPr/>
          <p:nvPr/>
        </p:nvSpPr>
        <p:spPr bwMode="auto">
          <a:xfrm>
            <a:off x="911424" y="476672"/>
            <a:ext cx="7200800" cy="584775"/>
          </a:xfrm>
          <a:prstGeom prst="rect">
            <a:avLst/>
          </a:prstGeom>
          <a:noFill/>
        </p:spPr>
        <p:txBody>
          <a:bodyPr wrap="square" lIns="91440" tIns="45720" rIns="91440" bIns="45720">
            <a:spAutoFit/>
          </a:bodyPr>
          <a:lstStyle/>
          <a:p>
            <a:pPr algn="ctr"/>
            <a:r>
              <a:rPr lang="es-ES" sz="3200" b="1" dirty="0">
                <a:ln w="0"/>
                <a:solidFill>
                  <a:schemeClr val="accent2"/>
                </a:solidFill>
              </a:rPr>
              <a:t>¿Qué es un DTO (Data Transfer </a:t>
            </a:r>
            <a:r>
              <a:rPr lang="es-ES" sz="3200" b="1" dirty="0" err="1">
                <a:ln w="0"/>
                <a:solidFill>
                  <a:schemeClr val="accent2"/>
                </a:solidFill>
              </a:rPr>
              <a:t>Object</a:t>
            </a:r>
            <a:r>
              <a:rPr lang="es-ES" sz="3200" b="1" dirty="0">
                <a:ln w="0"/>
                <a:solidFill>
                  <a:schemeClr val="accent2"/>
                </a:solidFill>
              </a:rPr>
              <a:t>)?</a:t>
            </a:r>
            <a:endParaRPr lang="es-ES" sz="3200" b="1" cap="none" spc="0" dirty="0">
              <a:ln w="0"/>
              <a:solidFill>
                <a:schemeClr val="accent2"/>
              </a:solidFill>
              <a:effectLst/>
            </a:endParaRPr>
          </a:p>
        </p:txBody>
      </p:sp>
      <p:grpSp>
        <p:nvGrpSpPr>
          <p:cNvPr id="10" name="Grupo 9">
            <a:extLst>
              <a:ext uri="{FF2B5EF4-FFF2-40B4-BE49-F238E27FC236}">
                <a16:creationId xmlns:a16="http://schemas.microsoft.com/office/drawing/2014/main" id="{4C11355F-5B3F-4AC6-945F-D3A8C30093FA}"/>
              </a:ext>
            </a:extLst>
          </p:cNvPr>
          <p:cNvGrpSpPr/>
          <p:nvPr/>
        </p:nvGrpSpPr>
        <p:grpSpPr>
          <a:xfrm>
            <a:off x="0" y="-27384"/>
            <a:ext cx="12192000" cy="432048"/>
            <a:chOff x="0" y="-27384"/>
            <a:chExt cx="12192000" cy="432048"/>
          </a:xfrm>
        </p:grpSpPr>
        <p:sp>
          <p:nvSpPr>
            <p:cNvPr id="13" name="Rectángulo 11">
              <a:extLst>
                <a:ext uri="{FF2B5EF4-FFF2-40B4-BE49-F238E27FC236}">
                  <a16:creationId xmlns:a16="http://schemas.microsoft.com/office/drawing/2014/main" id="{6F96B11C-C902-4C1A-95F5-771788C39BFB}"/>
                </a:ext>
              </a:extLst>
            </p:cNvPr>
            <p:cNvSpPr/>
            <p:nvPr/>
          </p:nvSpPr>
          <p:spPr bwMode="auto">
            <a:xfrm>
              <a:off x="0" y="-27384"/>
              <a:ext cx="12192000" cy="432048"/>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defRPr/>
              </a:pPr>
              <a:r>
                <a:rPr lang="es-ES" dirty="0"/>
                <a:t>SERVICIOS</a:t>
              </a:r>
              <a:endParaRPr dirty="0"/>
            </a:p>
          </p:txBody>
        </p:sp>
        <p:sp>
          <p:nvSpPr>
            <p:cNvPr id="14" name="CuadroTexto 13">
              <a:extLst>
                <a:ext uri="{FF2B5EF4-FFF2-40B4-BE49-F238E27FC236}">
                  <a16:creationId xmlns:a16="http://schemas.microsoft.com/office/drawing/2014/main" id="{CEEBC056-0D88-4014-BA75-93B96A3FF747}"/>
                </a:ext>
              </a:extLst>
            </p:cNvPr>
            <p:cNvSpPr txBox="1"/>
            <p:nvPr/>
          </p:nvSpPr>
          <p:spPr>
            <a:xfrm>
              <a:off x="0" y="-1235"/>
              <a:ext cx="686406" cy="369332"/>
            </a:xfrm>
            <a:prstGeom prst="rect">
              <a:avLst/>
            </a:prstGeom>
            <a:noFill/>
          </p:spPr>
          <p:txBody>
            <a:bodyPr wrap="none" rtlCol="0">
              <a:spAutoFit/>
            </a:bodyPr>
            <a:lstStyle/>
            <a:p>
              <a:r>
                <a:rPr lang="es-ES" dirty="0">
                  <a:solidFill>
                    <a:schemeClr val="bg1"/>
                  </a:solidFill>
                </a:rPr>
                <a:t>BACK</a:t>
              </a:r>
            </a:p>
          </p:txBody>
        </p:sp>
      </p:grpSp>
      <p:pic>
        <p:nvPicPr>
          <p:cNvPr id="2" name="Imagen 1"/>
          <p:cNvPicPr>
            <a:picLocks noChangeAspect="1"/>
          </p:cNvPicPr>
          <p:nvPr/>
        </p:nvPicPr>
        <p:blipFill>
          <a:blip r:embed="rId2"/>
          <a:stretch>
            <a:fillRect/>
          </a:stretch>
        </p:blipFill>
        <p:spPr>
          <a:xfrm>
            <a:off x="1127448" y="1272243"/>
            <a:ext cx="8870449" cy="4130398"/>
          </a:xfrm>
          <a:prstGeom prst="rect">
            <a:avLst/>
          </a:prstGeom>
        </p:spPr>
      </p:pic>
      <p:grpSp>
        <p:nvGrpSpPr>
          <p:cNvPr id="11" name="Grupo 10">
            <a:extLst>
              <a:ext uri="{FF2B5EF4-FFF2-40B4-BE49-F238E27FC236}">
                <a16:creationId xmlns:a16="http://schemas.microsoft.com/office/drawing/2014/main" id="{007F6073-CC68-42CA-BF03-459546086A3C}"/>
              </a:ext>
            </a:extLst>
          </p:cNvPr>
          <p:cNvGrpSpPr/>
          <p:nvPr/>
        </p:nvGrpSpPr>
        <p:grpSpPr>
          <a:xfrm>
            <a:off x="0" y="6048740"/>
            <a:ext cx="12192000" cy="798576"/>
            <a:chOff x="0" y="6048740"/>
            <a:chExt cx="12192000" cy="798576"/>
          </a:xfrm>
        </p:grpSpPr>
        <p:sp>
          <p:nvSpPr>
            <p:cNvPr id="12" name="Rectángulo 6">
              <a:extLst>
                <a:ext uri="{FF2B5EF4-FFF2-40B4-BE49-F238E27FC236}">
                  <a16:creationId xmlns:a16="http://schemas.microsoft.com/office/drawing/2014/main" id="{152D0339-6F79-46F5-9A9A-CCEC9ED58154}"/>
                </a:ext>
              </a:extLst>
            </p:cNvPr>
            <p:cNvSpPr/>
            <p:nvPr/>
          </p:nvSpPr>
          <p:spPr bwMode="auto">
            <a:xfrm>
              <a:off x="0" y="6048740"/>
              <a:ext cx="12192000" cy="798576"/>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defRPr/>
              </a:pPr>
              <a:r>
                <a:rPr lang="es-ES" dirty="0">
                  <a:solidFill>
                    <a:schemeClr val="accent2"/>
                  </a:solidFill>
                </a:rPr>
                <a:t>ITI Core</a:t>
              </a:r>
              <a:endParaRPr dirty="0">
                <a:solidFill>
                  <a:schemeClr val="accent2"/>
                </a:solidFill>
              </a:endParaRPr>
            </a:p>
          </p:txBody>
        </p:sp>
        <p:pic>
          <p:nvPicPr>
            <p:cNvPr id="15" name="Imagen 14">
              <a:extLst>
                <a:ext uri="{FF2B5EF4-FFF2-40B4-BE49-F238E27FC236}">
                  <a16:creationId xmlns:a16="http://schemas.microsoft.com/office/drawing/2014/main" id="{C89E8FE1-99B9-48B3-8AEB-2EF880E4E54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56240" y="6198447"/>
              <a:ext cx="3696072" cy="499594"/>
            </a:xfrm>
            <a:prstGeom prst="rect">
              <a:avLst/>
            </a:prstGeom>
          </p:spPr>
        </p:pic>
        <p:cxnSp>
          <p:nvCxnSpPr>
            <p:cNvPr id="16" name="Conector recto 15">
              <a:extLst>
                <a:ext uri="{FF2B5EF4-FFF2-40B4-BE49-F238E27FC236}">
                  <a16:creationId xmlns:a16="http://schemas.microsoft.com/office/drawing/2014/main" id="{7E97AC2B-0E0A-43C2-BFAB-4591B7A9D324}"/>
                </a:ext>
              </a:extLst>
            </p:cNvPr>
            <p:cNvCxnSpPr>
              <a:cxnSpLocks/>
            </p:cNvCxnSpPr>
            <p:nvPr/>
          </p:nvCxnSpPr>
          <p:spPr>
            <a:xfrm>
              <a:off x="0" y="6093296"/>
              <a:ext cx="12192000" cy="0"/>
            </a:xfrm>
            <a:prstGeom prst="line">
              <a:avLst/>
            </a:prstGeom>
            <a:ln w="38100"/>
          </p:spPr>
          <p:style>
            <a:lnRef idx="1">
              <a:schemeClr val="accent2"/>
            </a:lnRef>
            <a:fillRef idx="0">
              <a:schemeClr val="accent2"/>
            </a:fillRef>
            <a:effectRef idx="0">
              <a:schemeClr val="accent2"/>
            </a:effectRef>
            <a:fontRef idx="minor">
              <a:schemeClr val="tx1"/>
            </a:fontRef>
          </p:style>
        </p:cxnSp>
      </p:grpSp>
    </p:spTree>
    <p:extLst>
      <p:ext uri="{BB962C8B-B14F-4D97-AF65-F5344CB8AC3E}">
        <p14:creationId xmlns:p14="http://schemas.microsoft.com/office/powerpoint/2010/main" val="34355922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grpSp>
        <p:nvGrpSpPr>
          <p:cNvPr id="4" name="Grupo 3">
            <a:extLst>
              <a:ext uri="{FF2B5EF4-FFF2-40B4-BE49-F238E27FC236}">
                <a16:creationId xmlns:a16="http://schemas.microsoft.com/office/drawing/2014/main" id="{4C11355F-5B3F-4AC6-945F-D3A8C30093FA}"/>
              </a:ext>
            </a:extLst>
          </p:cNvPr>
          <p:cNvGrpSpPr/>
          <p:nvPr/>
        </p:nvGrpSpPr>
        <p:grpSpPr>
          <a:xfrm>
            <a:off x="0" y="-27384"/>
            <a:ext cx="12192000" cy="432048"/>
            <a:chOff x="0" y="-27384"/>
            <a:chExt cx="12192000" cy="432048"/>
          </a:xfrm>
        </p:grpSpPr>
        <p:sp>
          <p:nvSpPr>
            <p:cNvPr id="71" name="Rectángulo 11">
              <a:extLst>
                <a:ext uri="{FF2B5EF4-FFF2-40B4-BE49-F238E27FC236}">
                  <a16:creationId xmlns:a16="http://schemas.microsoft.com/office/drawing/2014/main" id="{6F96B11C-C902-4C1A-95F5-771788C39BFB}"/>
                </a:ext>
              </a:extLst>
            </p:cNvPr>
            <p:cNvSpPr/>
            <p:nvPr/>
          </p:nvSpPr>
          <p:spPr bwMode="auto">
            <a:xfrm>
              <a:off x="0" y="-27384"/>
              <a:ext cx="12192000" cy="432048"/>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defRPr/>
              </a:pPr>
              <a:r>
                <a:rPr lang="es-ES" dirty="0"/>
                <a:t>Iniciar proyecto usando plantilla</a:t>
              </a:r>
              <a:endParaRPr dirty="0"/>
            </a:p>
          </p:txBody>
        </p:sp>
        <p:sp>
          <p:nvSpPr>
            <p:cNvPr id="2" name="CuadroTexto 1">
              <a:extLst>
                <a:ext uri="{FF2B5EF4-FFF2-40B4-BE49-F238E27FC236}">
                  <a16:creationId xmlns:a16="http://schemas.microsoft.com/office/drawing/2014/main" id="{CEEBC056-0D88-4014-BA75-93B96A3FF747}"/>
                </a:ext>
              </a:extLst>
            </p:cNvPr>
            <p:cNvSpPr txBox="1"/>
            <p:nvPr/>
          </p:nvSpPr>
          <p:spPr>
            <a:xfrm>
              <a:off x="0" y="-1235"/>
              <a:ext cx="1101584" cy="369332"/>
            </a:xfrm>
            <a:prstGeom prst="rect">
              <a:avLst/>
            </a:prstGeom>
            <a:noFill/>
          </p:spPr>
          <p:txBody>
            <a:bodyPr wrap="none" rtlCol="0">
              <a:spAutoFit/>
            </a:bodyPr>
            <a:lstStyle/>
            <a:p>
              <a:r>
                <a:rPr lang="es-ES" dirty="0">
                  <a:solidFill>
                    <a:schemeClr val="bg1"/>
                  </a:solidFill>
                </a:rPr>
                <a:t>OBJETIVO</a:t>
              </a:r>
            </a:p>
          </p:txBody>
        </p:sp>
      </p:grpSp>
      <p:pic>
        <p:nvPicPr>
          <p:cNvPr id="8" name="Imagen 7">
            <a:extLst>
              <a:ext uri="{FF2B5EF4-FFF2-40B4-BE49-F238E27FC236}">
                <a16:creationId xmlns:a16="http://schemas.microsoft.com/office/drawing/2014/main" id="{2AC7A56B-2349-4F62-97F5-6F8E23257004}"/>
              </a:ext>
            </a:extLst>
          </p:cNvPr>
          <p:cNvPicPr>
            <a:picLocks noChangeAspect="1"/>
          </p:cNvPicPr>
          <p:nvPr/>
        </p:nvPicPr>
        <p:blipFill>
          <a:blip r:embed="rId2"/>
          <a:stretch>
            <a:fillRect/>
          </a:stretch>
        </p:blipFill>
        <p:spPr>
          <a:xfrm>
            <a:off x="550792" y="1988840"/>
            <a:ext cx="10524132" cy="2164268"/>
          </a:xfrm>
          <a:prstGeom prst="rect">
            <a:avLst/>
          </a:prstGeom>
        </p:spPr>
      </p:pic>
      <p:grpSp>
        <p:nvGrpSpPr>
          <p:cNvPr id="9" name="Grupo 8">
            <a:extLst>
              <a:ext uri="{FF2B5EF4-FFF2-40B4-BE49-F238E27FC236}">
                <a16:creationId xmlns:a16="http://schemas.microsoft.com/office/drawing/2014/main" id="{3DD93B6B-936C-4931-9F31-AA44A9986001}"/>
              </a:ext>
            </a:extLst>
          </p:cNvPr>
          <p:cNvGrpSpPr/>
          <p:nvPr/>
        </p:nvGrpSpPr>
        <p:grpSpPr>
          <a:xfrm>
            <a:off x="0" y="6048740"/>
            <a:ext cx="12192000" cy="798576"/>
            <a:chOff x="0" y="6048740"/>
            <a:chExt cx="12192000" cy="798576"/>
          </a:xfrm>
        </p:grpSpPr>
        <p:sp>
          <p:nvSpPr>
            <p:cNvPr id="10" name="Rectángulo 6">
              <a:extLst>
                <a:ext uri="{FF2B5EF4-FFF2-40B4-BE49-F238E27FC236}">
                  <a16:creationId xmlns:a16="http://schemas.microsoft.com/office/drawing/2014/main" id="{98A8E31E-A4EF-4A7E-AE08-C33BBA2552B1}"/>
                </a:ext>
              </a:extLst>
            </p:cNvPr>
            <p:cNvSpPr/>
            <p:nvPr/>
          </p:nvSpPr>
          <p:spPr bwMode="auto">
            <a:xfrm>
              <a:off x="0" y="6048740"/>
              <a:ext cx="12192000" cy="798576"/>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defRPr/>
              </a:pPr>
              <a:r>
                <a:rPr lang="es-ES" dirty="0">
                  <a:solidFill>
                    <a:schemeClr val="accent2"/>
                  </a:solidFill>
                </a:rPr>
                <a:t>ITI Core</a:t>
              </a:r>
              <a:endParaRPr dirty="0">
                <a:solidFill>
                  <a:schemeClr val="accent2"/>
                </a:solidFill>
              </a:endParaRPr>
            </a:p>
          </p:txBody>
        </p:sp>
        <p:pic>
          <p:nvPicPr>
            <p:cNvPr id="11" name="Imagen 10">
              <a:extLst>
                <a:ext uri="{FF2B5EF4-FFF2-40B4-BE49-F238E27FC236}">
                  <a16:creationId xmlns:a16="http://schemas.microsoft.com/office/drawing/2014/main" id="{BA8CAF55-6D6C-4D65-91CD-F7FBA951F38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56240" y="6198447"/>
              <a:ext cx="3696072" cy="499594"/>
            </a:xfrm>
            <a:prstGeom prst="rect">
              <a:avLst/>
            </a:prstGeom>
          </p:spPr>
        </p:pic>
        <p:cxnSp>
          <p:nvCxnSpPr>
            <p:cNvPr id="12" name="Conector recto 11">
              <a:extLst>
                <a:ext uri="{FF2B5EF4-FFF2-40B4-BE49-F238E27FC236}">
                  <a16:creationId xmlns:a16="http://schemas.microsoft.com/office/drawing/2014/main" id="{229157B0-D696-4607-ABB3-76DD02AA754E}"/>
                </a:ext>
              </a:extLst>
            </p:cNvPr>
            <p:cNvCxnSpPr>
              <a:cxnSpLocks/>
            </p:cNvCxnSpPr>
            <p:nvPr/>
          </p:nvCxnSpPr>
          <p:spPr>
            <a:xfrm>
              <a:off x="0" y="6093296"/>
              <a:ext cx="12192000" cy="0"/>
            </a:xfrm>
            <a:prstGeom prst="line">
              <a:avLst/>
            </a:prstGeom>
            <a:ln w="38100"/>
          </p:spPr>
          <p:style>
            <a:lnRef idx="1">
              <a:schemeClr val="accent2"/>
            </a:lnRef>
            <a:fillRef idx="0">
              <a:schemeClr val="accent2"/>
            </a:fillRef>
            <a:effectRef idx="0">
              <a:schemeClr val="accent2"/>
            </a:effectRef>
            <a:fontRef idx="minor">
              <a:schemeClr val="tx1"/>
            </a:fontRef>
          </p:style>
        </p:cxnSp>
      </p:grpSp>
    </p:spTree>
    <p:extLst>
      <p:ext uri="{BB962C8B-B14F-4D97-AF65-F5344CB8AC3E}">
        <p14:creationId xmlns:p14="http://schemas.microsoft.com/office/powerpoint/2010/main" val="427587862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8" name="Rectángulo 7">
            <a:extLst>
              <a:ext uri="{FF2B5EF4-FFF2-40B4-BE49-F238E27FC236}">
                <a16:creationId xmlns:a16="http://schemas.microsoft.com/office/drawing/2014/main" id="{8B44FD3D-572B-4E80-BC0E-C9E66294CCB6}"/>
              </a:ext>
            </a:extLst>
          </p:cNvPr>
          <p:cNvSpPr/>
          <p:nvPr/>
        </p:nvSpPr>
        <p:spPr bwMode="auto">
          <a:xfrm>
            <a:off x="911424" y="683985"/>
            <a:ext cx="7632848" cy="584775"/>
          </a:xfrm>
          <a:prstGeom prst="rect">
            <a:avLst/>
          </a:prstGeom>
          <a:noFill/>
        </p:spPr>
        <p:txBody>
          <a:bodyPr wrap="square" lIns="91440" tIns="45720" rIns="91440" bIns="45720">
            <a:spAutoFit/>
          </a:bodyPr>
          <a:lstStyle/>
          <a:p>
            <a:pPr algn="ctr"/>
            <a:r>
              <a:rPr lang="es-ES" sz="3200" b="1" dirty="0">
                <a:ln w="0"/>
                <a:solidFill>
                  <a:schemeClr val="accent2"/>
                </a:solidFill>
              </a:rPr>
              <a:t>¿Cómo usamos el patrón DTO en </a:t>
            </a:r>
            <a:r>
              <a:rPr lang="es-ES" sz="3200" b="1" dirty="0" err="1">
                <a:ln w="0"/>
                <a:solidFill>
                  <a:schemeClr val="accent2"/>
                </a:solidFill>
              </a:rPr>
              <a:t>ITI.Core</a:t>
            </a:r>
            <a:r>
              <a:rPr lang="es-ES" sz="3200" b="1" dirty="0">
                <a:ln w="0"/>
                <a:solidFill>
                  <a:schemeClr val="accent2"/>
                </a:solidFill>
              </a:rPr>
              <a:t>?</a:t>
            </a:r>
            <a:endParaRPr lang="es-ES" sz="3200" b="1" cap="none" spc="0" dirty="0">
              <a:ln w="0"/>
              <a:solidFill>
                <a:schemeClr val="accent2"/>
              </a:solidFill>
              <a:effectLst/>
            </a:endParaRPr>
          </a:p>
        </p:txBody>
      </p:sp>
      <p:grpSp>
        <p:nvGrpSpPr>
          <p:cNvPr id="10" name="Grupo 9">
            <a:extLst>
              <a:ext uri="{FF2B5EF4-FFF2-40B4-BE49-F238E27FC236}">
                <a16:creationId xmlns:a16="http://schemas.microsoft.com/office/drawing/2014/main" id="{4C11355F-5B3F-4AC6-945F-D3A8C30093FA}"/>
              </a:ext>
            </a:extLst>
          </p:cNvPr>
          <p:cNvGrpSpPr/>
          <p:nvPr/>
        </p:nvGrpSpPr>
        <p:grpSpPr>
          <a:xfrm>
            <a:off x="0" y="-27384"/>
            <a:ext cx="12192000" cy="432048"/>
            <a:chOff x="0" y="-27384"/>
            <a:chExt cx="12192000" cy="432048"/>
          </a:xfrm>
        </p:grpSpPr>
        <p:sp>
          <p:nvSpPr>
            <p:cNvPr id="13" name="Rectángulo 11">
              <a:extLst>
                <a:ext uri="{FF2B5EF4-FFF2-40B4-BE49-F238E27FC236}">
                  <a16:creationId xmlns:a16="http://schemas.microsoft.com/office/drawing/2014/main" id="{6F96B11C-C902-4C1A-95F5-771788C39BFB}"/>
                </a:ext>
              </a:extLst>
            </p:cNvPr>
            <p:cNvSpPr/>
            <p:nvPr/>
          </p:nvSpPr>
          <p:spPr bwMode="auto">
            <a:xfrm>
              <a:off x="0" y="-27384"/>
              <a:ext cx="12192000" cy="432048"/>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defRPr/>
              </a:pPr>
              <a:r>
                <a:rPr lang="es-ES" dirty="0"/>
                <a:t>SERVICIOS</a:t>
              </a:r>
              <a:endParaRPr dirty="0"/>
            </a:p>
          </p:txBody>
        </p:sp>
        <p:sp>
          <p:nvSpPr>
            <p:cNvPr id="14" name="CuadroTexto 13">
              <a:extLst>
                <a:ext uri="{FF2B5EF4-FFF2-40B4-BE49-F238E27FC236}">
                  <a16:creationId xmlns:a16="http://schemas.microsoft.com/office/drawing/2014/main" id="{CEEBC056-0D88-4014-BA75-93B96A3FF747}"/>
                </a:ext>
              </a:extLst>
            </p:cNvPr>
            <p:cNvSpPr txBox="1"/>
            <p:nvPr/>
          </p:nvSpPr>
          <p:spPr>
            <a:xfrm>
              <a:off x="0" y="-1235"/>
              <a:ext cx="686406" cy="369332"/>
            </a:xfrm>
            <a:prstGeom prst="rect">
              <a:avLst/>
            </a:prstGeom>
            <a:noFill/>
          </p:spPr>
          <p:txBody>
            <a:bodyPr wrap="none" rtlCol="0">
              <a:spAutoFit/>
            </a:bodyPr>
            <a:lstStyle/>
            <a:p>
              <a:r>
                <a:rPr lang="es-ES" dirty="0">
                  <a:solidFill>
                    <a:schemeClr val="bg1"/>
                  </a:solidFill>
                </a:rPr>
                <a:t>BACK</a:t>
              </a:r>
            </a:p>
          </p:txBody>
        </p:sp>
      </p:grpSp>
      <p:pic>
        <p:nvPicPr>
          <p:cNvPr id="3" name="Imagen 2"/>
          <p:cNvPicPr>
            <a:picLocks noChangeAspect="1"/>
          </p:cNvPicPr>
          <p:nvPr/>
        </p:nvPicPr>
        <p:blipFill>
          <a:blip r:embed="rId2"/>
          <a:stretch>
            <a:fillRect/>
          </a:stretch>
        </p:blipFill>
        <p:spPr>
          <a:xfrm>
            <a:off x="1343472" y="1348124"/>
            <a:ext cx="7940728" cy="1897544"/>
          </a:xfrm>
          <a:prstGeom prst="rect">
            <a:avLst/>
          </a:prstGeom>
        </p:spPr>
      </p:pic>
      <p:sp>
        <p:nvSpPr>
          <p:cNvPr id="2" name="CuadroTexto 1"/>
          <p:cNvSpPr txBox="1"/>
          <p:nvPr/>
        </p:nvSpPr>
        <p:spPr>
          <a:xfrm>
            <a:off x="1127448" y="3573016"/>
            <a:ext cx="3958135" cy="369332"/>
          </a:xfrm>
          <a:prstGeom prst="rect">
            <a:avLst/>
          </a:prstGeom>
          <a:noFill/>
        </p:spPr>
        <p:txBody>
          <a:bodyPr wrap="none" rtlCol="0">
            <a:spAutoFit/>
          </a:bodyPr>
          <a:lstStyle/>
          <a:p>
            <a:r>
              <a:rPr lang="es-ES" dirty="0"/>
              <a:t>Componentes que proporciona </a:t>
            </a:r>
            <a:r>
              <a:rPr lang="es-ES" dirty="0" err="1"/>
              <a:t>ITI.Core</a:t>
            </a:r>
            <a:r>
              <a:rPr lang="es-ES" dirty="0"/>
              <a:t>:</a:t>
            </a:r>
          </a:p>
        </p:txBody>
      </p:sp>
      <p:pic>
        <p:nvPicPr>
          <p:cNvPr id="9" name="Imagen 8"/>
          <p:cNvPicPr>
            <a:picLocks noChangeAspect="1"/>
          </p:cNvPicPr>
          <p:nvPr/>
        </p:nvPicPr>
        <p:blipFill>
          <a:blip r:embed="rId3"/>
          <a:stretch>
            <a:fillRect/>
          </a:stretch>
        </p:blipFill>
        <p:spPr>
          <a:xfrm>
            <a:off x="1343472" y="4189128"/>
            <a:ext cx="9228620" cy="1287892"/>
          </a:xfrm>
          <a:prstGeom prst="rect">
            <a:avLst/>
          </a:prstGeom>
        </p:spPr>
      </p:pic>
      <p:grpSp>
        <p:nvGrpSpPr>
          <p:cNvPr id="12" name="Grupo 11">
            <a:extLst>
              <a:ext uri="{FF2B5EF4-FFF2-40B4-BE49-F238E27FC236}">
                <a16:creationId xmlns:a16="http://schemas.microsoft.com/office/drawing/2014/main" id="{696C55E6-CF90-4357-94EF-3BE821F60F8B}"/>
              </a:ext>
            </a:extLst>
          </p:cNvPr>
          <p:cNvGrpSpPr/>
          <p:nvPr/>
        </p:nvGrpSpPr>
        <p:grpSpPr>
          <a:xfrm>
            <a:off x="0" y="6048740"/>
            <a:ext cx="12192000" cy="798576"/>
            <a:chOff x="0" y="6048740"/>
            <a:chExt cx="12192000" cy="798576"/>
          </a:xfrm>
        </p:grpSpPr>
        <p:sp>
          <p:nvSpPr>
            <p:cNvPr id="15" name="Rectángulo 6">
              <a:extLst>
                <a:ext uri="{FF2B5EF4-FFF2-40B4-BE49-F238E27FC236}">
                  <a16:creationId xmlns:a16="http://schemas.microsoft.com/office/drawing/2014/main" id="{5B6C043C-EAD8-44DE-AD82-EA2798ACF58F}"/>
                </a:ext>
              </a:extLst>
            </p:cNvPr>
            <p:cNvSpPr/>
            <p:nvPr/>
          </p:nvSpPr>
          <p:spPr bwMode="auto">
            <a:xfrm>
              <a:off x="0" y="6048740"/>
              <a:ext cx="12192000" cy="798576"/>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defRPr/>
              </a:pPr>
              <a:r>
                <a:rPr lang="es-ES" dirty="0">
                  <a:solidFill>
                    <a:schemeClr val="accent2"/>
                  </a:solidFill>
                </a:rPr>
                <a:t>ITI Core</a:t>
              </a:r>
              <a:endParaRPr dirty="0">
                <a:solidFill>
                  <a:schemeClr val="accent2"/>
                </a:solidFill>
              </a:endParaRPr>
            </a:p>
          </p:txBody>
        </p:sp>
        <p:pic>
          <p:nvPicPr>
            <p:cNvPr id="16" name="Imagen 15">
              <a:extLst>
                <a:ext uri="{FF2B5EF4-FFF2-40B4-BE49-F238E27FC236}">
                  <a16:creationId xmlns:a16="http://schemas.microsoft.com/office/drawing/2014/main" id="{D7DCCC96-1235-49AA-A101-580FE3D0B92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56240" y="6198447"/>
              <a:ext cx="3696072" cy="499594"/>
            </a:xfrm>
            <a:prstGeom prst="rect">
              <a:avLst/>
            </a:prstGeom>
          </p:spPr>
        </p:pic>
        <p:cxnSp>
          <p:nvCxnSpPr>
            <p:cNvPr id="17" name="Conector recto 16">
              <a:extLst>
                <a:ext uri="{FF2B5EF4-FFF2-40B4-BE49-F238E27FC236}">
                  <a16:creationId xmlns:a16="http://schemas.microsoft.com/office/drawing/2014/main" id="{DB25951F-5A45-4574-9333-123334A63FAA}"/>
                </a:ext>
              </a:extLst>
            </p:cNvPr>
            <p:cNvCxnSpPr>
              <a:cxnSpLocks/>
            </p:cNvCxnSpPr>
            <p:nvPr/>
          </p:nvCxnSpPr>
          <p:spPr>
            <a:xfrm>
              <a:off x="0" y="6093296"/>
              <a:ext cx="12192000" cy="0"/>
            </a:xfrm>
            <a:prstGeom prst="line">
              <a:avLst/>
            </a:prstGeom>
            <a:ln w="38100"/>
          </p:spPr>
          <p:style>
            <a:lnRef idx="1">
              <a:schemeClr val="accent2"/>
            </a:lnRef>
            <a:fillRef idx="0">
              <a:schemeClr val="accent2"/>
            </a:fillRef>
            <a:effectRef idx="0">
              <a:schemeClr val="accent2"/>
            </a:effectRef>
            <a:fontRef idx="minor">
              <a:schemeClr val="tx1"/>
            </a:fontRef>
          </p:style>
        </p:cxnSp>
      </p:grpSp>
    </p:spTree>
    <p:extLst>
      <p:ext uri="{BB962C8B-B14F-4D97-AF65-F5344CB8AC3E}">
        <p14:creationId xmlns:p14="http://schemas.microsoft.com/office/powerpoint/2010/main" val="40996185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8" name="Rectángulo 7">
            <a:extLst>
              <a:ext uri="{FF2B5EF4-FFF2-40B4-BE49-F238E27FC236}">
                <a16:creationId xmlns:a16="http://schemas.microsoft.com/office/drawing/2014/main" id="{8B44FD3D-572B-4E80-BC0E-C9E66294CCB6}"/>
              </a:ext>
            </a:extLst>
          </p:cNvPr>
          <p:cNvSpPr/>
          <p:nvPr/>
        </p:nvSpPr>
        <p:spPr bwMode="auto">
          <a:xfrm>
            <a:off x="911424" y="476672"/>
            <a:ext cx="7632848" cy="584775"/>
          </a:xfrm>
          <a:prstGeom prst="rect">
            <a:avLst/>
          </a:prstGeom>
          <a:noFill/>
        </p:spPr>
        <p:txBody>
          <a:bodyPr wrap="square" lIns="91440" tIns="45720" rIns="91440" bIns="45720">
            <a:spAutoFit/>
          </a:bodyPr>
          <a:lstStyle/>
          <a:p>
            <a:pPr algn="ctr"/>
            <a:r>
              <a:rPr lang="es-ES" sz="3200" b="1" dirty="0">
                <a:ln w="0"/>
                <a:solidFill>
                  <a:schemeClr val="accent2"/>
                </a:solidFill>
              </a:rPr>
              <a:t>¿Cómo usamos el patrón DTO en </a:t>
            </a:r>
            <a:r>
              <a:rPr lang="es-ES" sz="3200" b="1" dirty="0" err="1">
                <a:ln w="0"/>
                <a:solidFill>
                  <a:schemeClr val="accent2"/>
                </a:solidFill>
              </a:rPr>
              <a:t>ITI.Core</a:t>
            </a:r>
            <a:r>
              <a:rPr lang="es-ES" sz="3200" b="1" dirty="0">
                <a:ln w="0"/>
                <a:solidFill>
                  <a:schemeClr val="accent2"/>
                </a:solidFill>
              </a:rPr>
              <a:t>?</a:t>
            </a:r>
            <a:endParaRPr lang="es-ES" sz="3200" b="1" cap="none" spc="0" dirty="0">
              <a:ln w="0"/>
              <a:solidFill>
                <a:schemeClr val="accent2"/>
              </a:solidFill>
              <a:effectLst/>
            </a:endParaRPr>
          </a:p>
        </p:txBody>
      </p:sp>
      <p:grpSp>
        <p:nvGrpSpPr>
          <p:cNvPr id="10" name="Grupo 9">
            <a:extLst>
              <a:ext uri="{FF2B5EF4-FFF2-40B4-BE49-F238E27FC236}">
                <a16:creationId xmlns:a16="http://schemas.microsoft.com/office/drawing/2014/main" id="{4C11355F-5B3F-4AC6-945F-D3A8C30093FA}"/>
              </a:ext>
            </a:extLst>
          </p:cNvPr>
          <p:cNvGrpSpPr/>
          <p:nvPr/>
        </p:nvGrpSpPr>
        <p:grpSpPr>
          <a:xfrm>
            <a:off x="0" y="-27384"/>
            <a:ext cx="12192000" cy="432048"/>
            <a:chOff x="0" y="-27384"/>
            <a:chExt cx="12192000" cy="432048"/>
          </a:xfrm>
        </p:grpSpPr>
        <p:sp>
          <p:nvSpPr>
            <p:cNvPr id="13" name="Rectángulo 11">
              <a:extLst>
                <a:ext uri="{FF2B5EF4-FFF2-40B4-BE49-F238E27FC236}">
                  <a16:creationId xmlns:a16="http://schemas.microsoft.com/office/drawing/2014/main" id="{6F96B11C-C902-4C1A-95F5-771788C39BFB}"/>
                </a:ext>
              </a:extLst>
            </p:cNvPr>
            <p:cNvSpPr/>
            <p:nvPr/>
          </p:nvSpPr>
          <p:spPr bwMode="auto">
            <a:xfrm>
              <a:off x="0" y="-27384"/>
              <a:ext cx="12192000" cy="432048"/>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defRPr/>
              </a:pPr>
              <a:r>
                <a:rPr lang="es-ES" dirty="0"/>
                <a:t>SERVICIOS</a:t>
              </a:r>
              <a:endParaRPr dirty="0"/>
            </a:p>
          </p:txBody>
        </p:sp>
        <p:sp>
          <p:nvSpPr>
            <p:cNvPr id="14" name="CuadroTexto 13">
              <a:extLst>
                <a:ext uri="{FF2B5EF4-FFF2-40B4-BE49-F238E27FC236}">
                  <a16:creationId xmlns:a16="http://schemas.microsoft.com/office/drawing/2014/main" id="{CEEBC056-0D88-4014-BA75-93B96A3FF747}"/>
                </a:ext>
              </a:extLst>
            </p:cNvPr>
            <p:cNvSpPr txBox="1"/>
            <p:nvPr/>
          </p:nvSpPr>
          <p:spPr>
            <a:xfrm>
              <a:off x="0" y="-1235"/>
              <a:ext cx="686406" cy="369332"/>
            </a:xfrm>
            <a:prstGeom prst="rect">
              <a:avLst/>
            </a:prstGeom>
            <a:noFill/>
          </p:spPr>
          <p:txBody>
            <a:bodyPr wrap="none" rtlCol="0">
              <a:spAutoFit/>
            </a:bodyPr>
            <a:lstStyle/>
            <a:p>
              <a:r>
                <a:rPr lang="es-ES" dirty="0">
                  <a:solidFill>
                    <a:schemeClr val="bg1"/>
                  </a:solidFill>
                </a:rPr>
                <a:t>BACK</a:t>
              </a:r>
            </a:p>
          </p:txBody>
        </p:sp>
      </p:grpSp>
      <p:pic>
        <p:nvPicPr>
          <p:cNvPr id="4" name="Imagen 3"/>
          <p:cNvPicPr>
            <a:picLocks noChangeAspect="1"/>
          </p:cNvPicPr>
          <p:nvPr/>
        </p:nvPicPr>
        <p:blipFill>
          <a:blip r:embed="rId2"/>
          <a:stretch>
            <a:fillRect/>
          </a:stretch>
        </p:blipFill>
        <p:spPr>
          <a:xfrm>
            <a:off x="2423592" y="1006925"/>
            <a:ext cx="7041490" cy="5052498"/>
          </a:xfrm>
          <a:prstGeom prst="rect">
            <a:avLst/>
          </a:prstGeom>
        </p:spPr>
      </p:pic>
      <p:grpSp>
        <p:nvGrpSpPr>
          <p:cNvPr id="11" name="Grupo 10">
            <a:extLst>
              <a:ext uri="{FF2B5EF4-FFF2-40B4-BE49-F238E27FC236}">
                <a16:creationId xmlns:a16="http://schemas.microsoft.com/office/drawing/2014/main" id="{619FF893-B357-4BD6-94F7-B4F81AADF372}"/>
              </a:ext>
            </a:extLst>
          </p:cNvPr>
          <p:cNvGrpSpPr/>
          <p:nvPr/>
        </p:nvGrpSpPr>
        <p:grpSpPr>
          <a:xfrm>
            <a:off x="0" y="6048740"/>
            <a:ext cx="12192000" cy="798576"/>
            <a:chOff x="0" y="6048740"/>
            <a:chExt cx="12192000" cy="798576"/>
          </a:xfrm>
        </p:grpSpPr>
        <p:sp>
          <p:nvSpPr>
            <p:cNvPr id="12" name="Rectángulo 6">
              <a:extLst>
                <a:ext uri="{FF2B5EF4-FFF2-40B4-BE49-F238E27FC236}">
                  <a16:creationId xmlns:a16="http://schemas.microsoft.com/office/drawing/2014/main" id="{C3FD561F-8001-43D2-81E3-BC54F215A7D6}"/>
                </a:ext>
              </a:extLst>
            </p:cNvPr>
            <p:cNvSpPr/>
            <p:nvPr/>
          </p:nvSpPr>
          <p:spPr bwMode="auto">
            <a:xfrm>
              <a:off x="0" y="6048740"/>
              <a:ext cx="12192000" cy="798576"/>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defRPr/>
              </a:pPr>
              <a:r>
                <a:rPr lang="es-ES" dirty="0">
                  <a:solidFill>
                    <a:schemeClr val="accent2"/>
                  </a:solidFill>
                </a:rPr>
                <a:t>ITI Core</a:t>
              </a:r>
              <a:endParaRPr dirty="0">
                <a:solidFill>
                  <a:schemeClr val="accent2"/>
                </a:solidFill>
              </a:endParaRPr>
            </a:p>
          </p:txBody>
        </p:sp>
        <p:pic>
          <p:nvPicPr>
            <p:cNvPr id="15" name="Imagen 14">
              <a:extLst>
                <a:ext uri="{FF2B5EF4-FFF2-40B4-BE49-F238E27FC236}">
                  <a16:creationId xmlns:a16="http://schemas.microsoft.com/office/drawing/2014/main" id="{DE806841-4B08-4C51-BC04-65D4CFB66A2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56240" y="6198447"/>
              <a:ext cx="3696072" cy="499594"/>
            </a:xfrm>
            <a:prstGeom prst="rect">
              <a:avLst/>
            </a:prstGeom>
          </p:spPr>
        </p:pic>
        <p:cxnSp>
          <p:nvCxnSpPr>
            <p:cNvPr id="16" name="Conector recto 15">
              <a:extLst>
                <a:ext uri="{FF2B5EF4-FFF2-40B4-BE49-F238E27FC236}">
                  <a16:creationId xmlns:a16="http://schemas.microsoft.com/office/drawing/2014/main" id="{B7632EDC-5B13-4987-948C-2D68A380BF90}"/>
                </a:ext>
              </a:extLst>
            </p:cNvPr>
            <p:cNvCxnSpPr>
              <a:cxnSpLocks/>
            </p:cNvCxnSpPr>
            <p:nvPr/>
          </p:nvCxnSpPr>
          <p:spPr>
            <a:xfrm>
              <a:off x="0" y="6093296"/>
              <a:ext cx="12192000" cy="0"/>
            </a:xfrm>
            <a:prstGeom prst="line">
              <a:avLst/>
            </a:prstGeom>
            <a:ln w="38100"/>
          </p:spPr>
          <p:style>
            <a:lnRef idx="1">
              <a:schemeClr val="accent2"/>
            </a:lnRef>
            <a:fillRef idx="0">
              <a:schemeClr val="accent2"/>
            </a:fillRef>
            <a:effectRef idx="0">
              <a:schemeClr val="accent2"/>
            </a:effectRef>
            <a:fontRef idx="minor">
              <a:schemeClr val="tx1"/>
            </a:fontRef>
          </p:style>
        </p:cxnSp>
      </p:grpSp>
    </p:spTree>
    <p:extLst>
      <p:ext uri="{BB962C8B-B14F-4D97-AF65-F5344CB8AC3E}">
        <p14:creationId xmlns:p14="http://schemas.microsoft.com/office/powerpoint/2010/main" val="428623489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8" name="Rectángulo 7">
            <a:extLst>
              <a:ext uri="{FF2B5EF4-FFF2-40B4-BE49-F238E27FC236}">
                <a16:creationId xmlns:a16="http://schemas.microsoft.com/office/drawing/2014/main" id="{8B44FD3D-572B-4E80-BC0E-C9E66294CCB6}"/>
              </a:ext>
            </a:extLst>
          </p:cNvPr>
          <p:cNvSpPr/>
          <p:nvPr/>
        </p:nvSpPr>
        <p:spPr bwMode="auto">
          <a:xfrm>
            <a:off x="839416" y="476672"/>
            <a:ext cx="7632848" cy="584775"/>
          </a:xfrm>
          <a:prstGeom prst="rect">
            <a:avLst/>
          </a:prstGeom>
          <a:noFill/>
        </p:spPr>
        <p:txBody>
          <a:bodyPr wrap="square" lIns="91440" tIns="45720" rIns="91440" bIns="45720">
            <a:spAutoFit/>
          </a:bodyPr>
          <a:lstStyle/>
          <a:p>
            <a:pPr algn="ctr"/>
            <a:r>
              <a:rPr lang="es-ES" sz="3200" b="1" dirty="0">
                <a:ln w="0"/>
                <a:solidFill>
                  <a:schemeClr val="accent2"/>
                </a:solidFill>
              </a:rPr>
              <a:t>¿Cómo usamos el patrón DTO en </a:t>
            </a:r>
            <a:r>
              <a:rPr lang="es-ES" sz="3200" b="1" dirty="0" err="1">
                <a:ln w="0"/>
                <a:solidFill>
                  <a:schemeClr val="accent2"/>
                </a:solidFill>
              </a:rPr>
              <a:t>ITI.Core</a:t>
            </a:r>
            <a:r>
              <a:rPr lang="es-ES" sz="3200" b="1" dirty="0">
                <a:ln w="0"/>
                <a:solidFill>
                  <a:schemeClr val="accent2"/>
                </a:solidFill>
              </a:rPr>
              <a:t>?</a:t>
            </a:r>
            <a:endParaRPr lang="es-ES" sz="3200" b="1" cap="none" spc="0" dirty="0">
              <a:ln w="0"/>
              <a:solidFill>
                <a:schemeClr val="accent2"/>
              </a:solidFill>
              <a:effectLst/>
            </a:endParaRPr>
          </a:p>
        </p:txBody>
      </p:sp>
      <p:grpSp>
        <p:nvGrpSpPr>
          <p:cNvPr id="10" name="Grupo 9">
            <a:extLst>
              <a:ext uri="{FF2B5EF4-FFF2-40B4-BE49-F238E27FC236}">
                <a16:creationId xmlns:a16="http://schemas.microsoft.com/office/drawing/2014/main" id="{4C11355F-5B3F-4AC6-945F-D3A8C30093FA}"/>
              </a:ext>
            </a:extLst>
          </p:cNvPr>
          <p:cNvGrpSpPr/>
          <p:nvPr/>
        </p:nvGrpSpPr>
        <p:grpSpPr>
          <a:xfrm>
            <a:off x="0" y="-27384"/>
            <a:ext cx="12192000" cy="432048"/>
            <a:chOff x="0" y="-27384"/>
            <a:chExt cx="12192000" cy="432048"/>
          </a:xfrm>
        </p:grpSpPr>
        <p:sp>
          <p:nvSpPr>
            <p:cNvPr id="13" name="Rectángulo 11">
              <a:extLst>
                <a:ext uri="{FF2B5EF4-FFF2-40B4-BE49-F238E27FC236}">
                  <a16:creationId xmlns:a16="http://schemas.microsoft.com/office/drawing/2014/main" id="{6F96B11C-C902-4C1A-95F5-771788C39BFB}"/>
                </a:ext>
              </a:extLst>
            </p:cNvPr>
            <p:cNvSpPr/>
            <p:nvPr/>
          </p:nvSpPr>
          <p:spPr bwMode="auto">
            <a:xfrm>
              <a:off x="0" y="-27384"/>
              <a:ext cx="12192000" cy="432048"/>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defRPr/>
              </a:pPr>
              <a:r>
                <a:rPr lang="es-ES" dirty="0"/>
                <a:t>SERVICIOS</a:t>
              </a:r>
              <a:endParaRPr dirty="0"/>
            </a:p>
          </p:txBody>
        </p:sp>
        <p:sp>
          <p:nvSpPr>
            <p:cNvPr id="14" name="CuadroTexto 13">
              <a:extLst>
                <a:ext uri="{FF2B5EF4-FFF2-40B4-BE49-F238E27FC236}">
                  <a16:creationId xmlns:a16="http://schemas.microsoft.com/office/drawing/2014/main" id="{CEEBC056-0D88-4014-BA75-93B96A3FF747}"/>
                </a:ext>
              </a:extLst>
            </p:cNvPr>
            <p:cNvSpPr txBox="1"/>
            <p:nvPr/>
          </p:nvSpPr>
          <p:spPr>
            <a:xfrm>
              <a:off x="0" y="-1235"/>
              <a:ext cx="686406" cy="369332"/>
            </a:xfrm>
            <a:prstGeom prst="rect">
              <a:avLst/>
            </a:prstGeom>
            <a:noFill/>
          </p:spPr>
          <p:txBody>
            <a:bodyPr wrap="none" rtlCol="0">
              <a:spAutoFit/>
            </a:bodyPr>
            <a:lstStyle/>
            <a:p>
              <a:r>
                <a:rPr lang="es-ES" dirty="0">
                  <a:solidFill>
                    <a:schemeClr val="bg1"/>
                  </a:solidFill>
                </a:rPr>
                <a:t>BACK</a:t>
              </a:r>
            </a:p>
          </p:txBody>
        </p:sp>
      </p:grpSp>
      <p:pic>
        <p:nvPicPr>
          <p:cNvPr id="3" name="Imagen 2"/>
          <p:cNvPicPr>
            <a:picLocks noChangeAspect="1"/>
          </p:cNvPicPr>
          <p:nvPr/>
        </p:nvPicPr>
        <p:blipFill>
          <a:blip r:embed="rId2"/>
          <a:stretch>
            <a:fillRect/>
          </a:stretch>
        </p:blipFill>
        <p:spPr>
          <a:xfrm>
            <a:off x="2277977" y="952192"/>
            <a:ext cx="7418423" cy="5039046"/>
          </a:xfrm>
          <a:prstGeom prst="rect">
            <a:avLst/>
          </a:prstGeom>
        </p:spPr>
      </p:pic>
      <p:grpSp>
        <p:nvGrpSpPr>
          <p:cNvPr id="11" name="Grupo 10">
            <a:extLst>
              <a:ext uri="{FF2B5EF4-FFF2-40B4-BE49-F238E27FC236}">
                <a16:creationId xmlns:a16="http://schemas.microsoft.com/office/drawing/2014/main" id="{ACC88E9B-9C95-40B8-8664-EA86FC7848B5}"/>
              </a:ext>
            </a:extLst>
          </p:cNvPr>
          <p:cNvGrpSpPr/>
          <p:nvPr/>
        </p:nvGrpSpPr>
        <p:grpSpPr>
          <a:xfrm>
            <a:off x="0" y="6048740"/>
            <a:ext cx="12192000" cy="798576"/>
            <a:chOff x="0" y="6048740"/>
            <a:chExt cx="12192000" cy="798576"/>
          </a:xfrm>
        </p:grpSpPr>
        <p:sp>
          <p:nvSpPr>
            <p:cNvPr id="12" name="Rectángulo 6">
              <a:extLst>
                <a:ext uri="{FF2B5EF4-FFF2-40B4-BE49-F238E27FC236}">
                  <a16:creationId xmlns:a16="http://schemas.microsoft.com/office/drawing/2014/main" id="{6CBDF1CE-2BC6-4EC9-B91E-CCE114252657}"/>
                </a:ext>
              </a:extLst>
            </p:cNvPr>
            <p:cNvSpPr/>
            <p:nvPr/>
          </p:nvSpPr>
          <p:spPr bwMode="auto">
            <a:xfrm>
              <a:off x="0" y="6048740"/>
              <a:ext cx="12192000" cy="798576"/>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defRPr/>
              </a:pPr>
              <a:r>
                <a:rPr lang="es-ES" dirty="0">
                  <a:solidFill>
                    <a:schemeClr val="accent2"/>
                  </a:solidFill>
                </a:rPr>
                <a:t>ITI Core</a:t>
              </a:r>
              <a:endParaRPr dirty="0">
                <a:solidFill>
                  <a:schemeClr val="accent2"/>
                </a:solidFill>
              </a:endParaRPr>
            </a:p>
          </p:txBody>
        </p:sp>
        <p:pic>
          <p:nvPicPr>
            <p:cNvPr id="15" name="Imagen 14">
              <a:extLst>
                <a:ext uri="{FF2B5EF4-FFF2-40B4-BE49-F238E27FC236}">
                  <a16:creationId xmlns:a16="http://schemas.microsoft.com/office/drawing/2014/main" id="{BC586A25-ABA3-455D-B401-02B03967AD1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56240" y="6198447"/>
              <a:ext cx="3696072" cy="499594"/>
            </a:xfrm>
            <a:prstGeom prst="rect">
              <a:avLst/>
            </a:prstGeom>
          </p:spPr>
        </p:pic>
        <p:cxnSp>
          <p:nvCxnSpPr>
            <p:cNvPr id="16" name="Conector recto 15">
              <a:extLst>
                <a:ext uri="{FF2B5EF4-FFF2-40B4-BE49-F238E27FC236}">
                  <a16:creationId xmlns:a16="http://schemas.microsoft.com/office/drawing/2014/main" id="{4A4B1614-0762-4A8D-9CA3-B4B060DE1C62}"/>
                </a:ext>
              </a:extLst>
            </p:cNvPr>
            <p:cNvCxnSpPr>
              <a:cxnSpLocks/>
            </p:cNvCxnSpPr>
            <p:nvPr/>
          </p:nvCxnSpPr>
          <p:spPr>
            <a:xfrm>
              <a:off x="0" y="6093296"/>
              <a:ext cx="12192000" cy="0"/>
            </a:xfrm>
            <a:prstGeom prst="line">
              <a:avLst/>
            </a:prstGeom>
            <a:ln w="38100"/>
          </p:spPr>
          <p:style>
            <a:lnRef idx="1">
              <a:schemeClr val="accent2"/>
            </a:lnRef>
            <a:fillRef idx="0">
              <a:schemeClr val="accent2"/>
            </a:fillRef>
            <a:effectRef idx="0">
              <a:schemeClr val="accent2"/>
            </a:effectRef>
            <a:fontRef idx="minor">
              <a:schemeClr val="tx1"/>
            </a:fontRef>
          </p:style>
        </p:cxnSp>
      </p:grpSp>
    </p:spTree>
    <p:extLst>
      <p:ext uri="{BB962C8B-B14F-4D97-AF65-F5344CB8AC3E}">
        <p14:creationId xmlns:p14="http://schemas.microsoft.com/office/powerpoint/2010/main" val="348248242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8" name="Rectángulo 7">
            <a:extLst>
              <a:ext uri="{FF2B5EF4-FFF2-40B4-BE49-F238E27FC236}">
                <a16:creationId xmlns:a16="http://schemas.microsoft.com/office/drawing/2014/main" id="{8B44FD3D-572B-4E80-BC0E-C9E66294CCB6}"/>
              </a:ext>
            </a:extLst>
          </p:cNvPr>
          <p:cNvSpPr/>
          <p:nvPr/>
        </p:nvSpPr>
        <p:spPr bwMode="auto">
          <a:xfrm>
            <a:off x="839416" y="476672"/>
            <a:ext cx="7632848" cy="584775"/>
          </a:xfrm>
          <a:prstGeom prst="rect">
            <a:avLst/>
          </a:prstGeom>
          <a:noFill/>
        </p:spPr>
        <p:txBody>
          <a:bodyPr wrap="square" lIns="91440" tIns="45720" rIns="91440" bIns="45720">
            <a:spAutoFit/>
          </a:bodyPr>
          <a:lstStyle/>
          <a:p>
            <a:pPr algn="ctr"/>
            <a:r>
              <a:rPr lang="es-ES" sz="3200" b="1" dirty="0">
                <a:ln w="0"/>
                <a:solidFill>
                  <a:schemeClr val="accent2"/>
                </a:solidFill>
              </a:rPr>
              <a:t>¿Cómo usamos el patrón DTO en </a:t>
            </a:r>
            <a:r>
              <a:rPr lang="es-ES" sz="3200" b="1" dirty="0" err="1">
                <a:ln w="0"/>
                <a:solidFill>
                  <a:schemeClr val="accent2"/>
                </a:solidFill>
              </a:rPr>
              <a:t>ITI.Core</a:t>
            </a:r>
            <a:r>
              <a:rPr lang="es-ES" sz="3200" b="1" dirty="0">
                <a:ln w="0"/>
                <a:solidFill>
                  <a:schemeClr val="accent2"/>
                </a:solidFill>
              </a:rPr>
              <a:t>?</a:t>
            </a:r>
            <a:endParaRPr lang="es-ES" sz="3200" b="1" cap="none" spc="0" dirty="0">
              <a:ln w="0"/>
              <a:solidFill>
                <a:schemeClr val="accent2"/>
              </a:solidFill>
              <a:effectLst/>
            </a:endParaRPr>
          </a:p>
        </p:txBody>
      </p:sp>
      <p:grpSp>
        <p:nvGrpSpPr>
          <p:cNvPr id="10" name="Grupo 9">
            <a:extLst>
              <a:ext uri="{FF2B5EF4-FFF2-40B4-BE49-F238E27FC236}">
                <a16:creationId xmlns:a16="http://schemas.microsoft.com/office/drawing/2014/main" id="{4C11355F-5B3F-4AC6-945F-D3A8C30093FA}"/>
              </a:ext>
            </a:extLst>
          </p:cNvPr>
          <p:cNvGrpSpPr/>
          <p:nvPr/>
        </p:nvGrpSpPr>
        <p:grpSpPr>
          <a:xfrm>
            <a:off x="0" y="-27384"/>
            <a:ext cx="12192000" cy="432048"/>
            <a:chOff x="0" y="-27384"/>
            <a:chExt cx="12192000" cy="432048"/>
          </a:xfrm>
        </p:grpSpPr>
        <p:sp>
          <p:nvSpPr>
            <p:cNvPr id="13" name="Rectángulo 11">
              <a:extLst>
                <a:ext uri="{FF2B5EF4-FFF2-40B4-BE49-F238E27FC236}">
                  <a16:creationId xmlns:a16="http://schemas.microsoft.com/office/drawing/2014/main" id="{6F96B11C-C902-4C1A-95F5-771788C39BFB}"/>
                </a:ext>
              </a:extLst>
            </p:cNvPr>
            <p:cNvSpPr/>
            <p:nvPr/>
          </p:nvSpPr>
          <p:spPr bwMode="auto">
            <a:xfrm>
              <a:off x="0" y="-27384"/>
              <a:ext cx="12192000" cy="432048"/>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defRPr/>
              </a:pPr>
              <a:r>
                <a:rPr lang="es-ES" dirty="0"/>
                <a:t>SERVICIOS</a:t>
              </a:r>
              <a:endParaRPr dirty="0"/>
            </a:p>
          </p:txBody>
        </p:sp>
        <p:sp>
          <p:nvSpPr>
            <p:cNvPr id="14" name="CuadroTexto 13">
              <a:extLst>
                <a:ext uri="{FF2B5EF4-FFF2-40B4-BE49-F238E27FC236}">
                  <a16:creationId xmlns:a16="http://schemas.microsoft.com/office/drawing/2014/main" id="{CEEBC056-0D88-4014-BA75-93B96A3FF747}"/>
                </a:ext>
              </a:extLst>
            </p:cNvPr>
            <p:cNvSpPr txBox="1"/>
            <p:nvPr/>
          </p:nvSpPr>
          <p:spPr>
            <a:xfrm>
              <a:off x="0" y="-1235"/>
              <a:ext cx="686406" cy="369332"/>
            </a:xfrm>
            <a:prstGeom prst="rect">
              <a:avLst/>
            </a:prstGeom>
            <a:noFill/>
          </p:spPr>
          <p:txBody>
            <a:bodyPr wrap="none" rtlCol="0">
              <a:spAutoFit/>
            </a:bodyPr>
            <a:lstStyle/>
            <a:p>
              <a:r>
                <a:rPr lang="es-ES" dirty="0">
                  <a:solidFill>
                    <a:schemeClr val="bg1"/>
                  </a:solidFill>
                </a:rPr>
                <a:t>BACK</a:t>
              </a:r>
            </a:p>
          </p:txBody>
        </p:sp>
      </p:grpSp>
      <p:pic>
        <p:nvPicPr>
          <p:cNvPr id="2" name="Imagen 1"/>
          <p:cNvPicPr>
            <a:picLocks noChangeAspect="1"/>
          </p:cNvPicPr>
          <p:nvPr/>
        </p:nvPicPr>
        <p:blipFill>
          <a:blip r:embed="rId2"/>
          <a:stretch>
            <a:fillRect/>
          </a:stretch>
        </p:blipFill>
        <p:spPr>
          <a:xfrm>
            <a:off x="1519793" y="1367611"/>
            <a:ext cx="9152413" cy="4122777"/>
          </a:xfrm>
          <a:prstGeom prst="rect">
            <a:avLst/>
          </a:prstGeom>
        </p:spPr>
      </p:pic>
      <p:grpSp>
        <p:nvGrpSpPr>
          <p:cNvPr id="11" name="Grupo 10">
            <a:extLst>
              <a:ext uri="{FF2B5EF4-FFF2-40B4-BE49-F238E27FC236}">
                <a16:creationId xmlns:a16="http://schemas.microsoft.com/office/drawing/2014/main" id="{556052B8-F5C2-47F7-B91F-658A27430B41}"/>
              </a:ext>
            </a:extLst>
          </p:cNvPr>
          <p:cNvGrpSpPr/>
          <p:nvPr/>
        </p:nvGrpSpPr>
        <p:grpSpPr>
          <a:xfrm>
            <a:off x="0" y="6048740"/>
            <a:ext cx="12192000" cy="798576"/>
            <a:chOff x="0" y="6048740"/>
            <a:chExt cx="12192000" cy="798576"/>
          </a:xfrm>
        </p:grpSpPr>
        <p:sp>
          <p:nvSpPr>
            <p:cNvPr id="12" name="Rectángulo 6">
              <a:extLst>
                <a:ext uri="{FF2B5EF4-FFF2-40B4-BE49-F238E27FC236}">
                  <a16:creationId xmlns:a16="http://schemas.microsoft.com/office/drawing/2014/main" id="{C1E7A20F-2CD7-49A6-9164-D774899F8FA4}"/>
                </a:ext>
              </a:extLst>
            </p:cNvPr>
            <p:cNvSpPr/>
            <p:nvPr/>
          </p:nvSpPr>
          <p:spPr bwMode="auto">
            <a:xfrm>
              <a:off x="0" y="6048740"/>
              <a:ext cx="12192000" cy="798576"/>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defRPr/>
              </a:pPr>
              <a:r>
                <a:rPr lang="es-ES" dirty="0">
                  <a:solidFill>
                    <a:schemeClr val="accent2"/>
                  </a:solidFill>
                </a:rPr>
                <a:t>ITI Core</a:t>
              </a:r>
              <a:endParaRPr dirty="0">
                <a:solidFill>
                  <a:schemeClr val="accent2"/>
                </a:solidFill>
              </a:endParaRPr>
            </a:p>
          </p:txBody>
        </p:sp>
        <p:pic>
          <p:nvPicPr>
            <p:cNvPr id="15" name="Imagen 14">
              <a:extLst>
                <a:ext uri="{FF2B5EF4-FFF2-40B4-BE49-F238E27FC236}">
                  <a16:creationId xmlns:a16="http://schemas.microsoft.com/office/drawing/2014/main" id="{1762DDA4-FCC8-43AF-833E-B0C2999EB02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56240" y="6198447"/>
              <a:ext cx="3696072" cy="499594"/>
            </a:xfrm>
            <a:prstGeom prst="rect">
              <a:avLst/>
            </a:prstGeom>
          </p:spPr>
        </p:pic>
        <p:cxnSp>
          <p:nvCxnSpPr>
            <p:cNvPr id="16" name="Conector recto 15">
              <a:extLst>
                <a:ext uri="{FF2B5EF4-FFF2-40B4-BE49-F238E27FC236}">
                  <a16:creationId xmlns:a16="http://schemas.microsoft.com/office/drawing/2014/main" id="{C07274ED-2546-4394-B6C1-C75634A57798}"/>
                </a:ext>
              </a:extLst>
            </p:cNvPr>
            <p:cNvCxnSpPr>
              <a:cxnSpLocks/>
            </p:cNvCxnSpPr>
            <p:nvPr/>
          </p:nvCxnSpPr>
          <p:spPr>
            <a:xfrm>
              <a:off x="0" y="6093296"/>
              <a:ext cx="12192000" cy="0"/>
            </a:xfrm>
            <a:prstGeom prst="line">
              <a:avLst/>
            </a:prstGeom>
            <a:ln w="38100"/>
          </p:spPr>
          <p:style>
            <a:lnRef idx="1">
              <a:schemeClr val="accent2"/>
            </a:lnRef>
            <a:fillRef idx="0">
              <a:schemeClr val="accent2"/>
            </a:fillRef>
            <a:effectRef idx="0">
              <a:schemeClr val="accent2"/>
            </a:effectRef>
            <a:fontRef idx="minor">
              <a:schemeClr val="tx1"/>
            </a:fontRef>
          </p:style>
        </p:cxnSp>
      </p:grpSp>
    </p:spTree>
    <p:extLst>
      <p:ext uri="{BB962C8B-B14F-4D97-AF65-F5344CB8AC3E}">
        <p14:creationId xmlns:p14="http://schemas.microsoft.com/office/powerpoint/2010/main" val="125226490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8" name="Rectángulo 7">
            <a:extLst>
              <a:ext uri="{FF2B5EF4-FFF2-40B4-BE49-F238E27FC236}">
                <a16:creationId xmlns:a16="http://schemas.microsoft.com/office/drawing/2014/main" id="{8B44FD3D-572B-4E80-BC0E-C9E66294CCB6}"/>
              </a:ext>
            </a:extLst>
          </p:cNvPr>
          <p:cNvSpPr/>
          <p:nvPr/>
        </p:nvSpPr>
        <p:spPr bwMode="auto">
          <a:xfrm>
            <a:off x="839416" y="476672"/>
            <a:ext cx="7632848" cy="584775"/>
          </a:xfrm>
          <a:prstGeom prst="rect">
            <a:avLst/>
          </a:prstGeom>
          <a:noFill/>
        </p:spPr>
        <p:txBody>
          <a:bodyPr wrap="square" lIns="91440" tIns="45720" rIns="91440" bIns="45720">
            <a:spAutoFit/>
          </a:bodyPr>
          <a:lstStyle/>
          <a:p>
            <a:pPr algn="ctr"/>
            <a:r>
              <a:rPr lang="es-ES" sz="3200" b="1" dirty="0">
                <a:ln w="0"/>
                <a:solidFill>
                  <a:schemeClr val="accent2"/>
                </a:solidFill>
              </a:rPr>
              <a:t>¿Cómo usamos </a:t>
            </a:r>
            <a:r>
              <a:rPr lang="es-ES" sz="3200" b="1" dirty="0" err="1">
                <a:ln w="0"/>
                <a:solidFill>
                  <a:schemeClr val="accent2"/>
                </a:solidFill>
              </a:rPr>
              <a:t>IObjectMapper</a:t>
            </a:r>
            <a:r>
              <a:rPr lang="es-ES" sz="3200" b="1" dirty="0">
                <a:ln w="0"/>
                <a:solidFill>
                  <a:schemeClr val="accent2"/>
                </a:solidFill>
              </a:rPr>
              <a:t> en </a:t>
            </a:r>
            <a:r>
              <a:rPr lang="es-ES" sz="3200" b="1" dirty="0" err="1">
                <a:ln w="0"/>
                <a:solidFill>
                  <a:schemeClr val="accent2"/>
                </a:solidFill>
              </a:rPr>
              <a:t>ITI.Core</a:t>
            </a:r>
            <a:r>
              <a:rPr lang="es-ES" sz="3200" b="1" dirty="0">
                <a:ln w="0"/>
                <a:solidFill>
                  <a:schemeClr val="accent2"/>
                </a:solidFill>
              </a:rPr>
              <a:t>?</a:t>
            </a:r>
            <a:endParaRPr lang="es-ES" sz="3200" b="1" cap="none" spc="0" dirty="0">
              <a:ln w="0"/>
              <a:solidFill>
                <a:schemeClr val="accent2"/>
              </a:solidFill>
              <a:effectLst/>
            </a:endParaRPr>
          </a:p>
        </p:txBody>
      </p:sp>
      <p:grpSp>
        <p:nvGrpSpPr>
          <p:cNvPr id="10" name="Grupo 9">
            <a:extLst>
              <a:ext uri="{FF2B5EF4-FFF2-40B4-BE49-F238E27FC236}">
                <a16:creationId xmlns:a16="http://schemas.microsoft.com/office/drawing/2014/main" id="{4C11355F-5B3F-4AC6-945F-D3A8C30093FA}"/>
              </a:ext>
            </a:extLst>
          </p:cNvPr>
          <p:cNvGrpSpPr/>
          <p:nvPr/>
        </p:nvGrpSpPr>
        <p:grpSpPr>
          <a:xfrm>
            <a:off x="0" y="-27384"/>
            <a:ext cx="12192000" cy="432048"/>
            <a:chOff x="0" y="-27384"/>
            <a:chExt cx="12192000" cy="432048"/>
          </a:xfrm>
        </p:grpSpPr>
        <p:sp>
          <p:nvSpPr>
            <p:cNvPr id="13" name="Rectángulo 11">
              <a:extLst>
                <a:ext uri="{FF2B5EF4-FFF2-40B4-BE49-F238E27FC236}">
                  <a16:creationId xmlns:a16="http://schemas.microsoft.com/office/drawing/2014/main" id="{6F96B11C-C902-4C1A-95F5-771788C39BFB}"/>
                </a:ext>
              </a:extLst>
            </p:cNvPr>
            <p:cNvSpPr/>
            <p:nvPr/>
          </p:nvSpPr>
          <p:spPr bwMode="auto">
            <a:xfrm>
              <a:off x="0" y="-27384"/>
              <a:ext cx="12192000" cy="432048"/>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defRPr/>
              </a:pPr>
              <a:r>
                <a:rPr lang="es-ES" dirty="0"/>
                <a:t>SERVICIOS</a:t>
              </a:r>
              <a:endParaRPr dirty="0"/>
            </a:p>
          </p:txBody>
        </p:sp>
        <p:sp>
          <p:nvSpPr>
            <p:cNvPr id="14" name="CuadroTexto 13">
              <a:extLst>
                <a:ext uri="{FF2B5EF4-FFF2-40B4-BE49-F238E27FC236}">
                  <a16:creationId xmlns:a16="http://schemas.microsoft.com/office/drawing/2014/main" id="{CEEBC056-0D88-4014-BA75-93B96A3FF747}"/>
                </a:ext>
              </a:extLst>
            </p:cNvPr>
            <p:cNvSpPr txBox="1"/>
            <p:nvPr/>
          </p:nvSpPr>
          <p:spPr>
            <a:xfrm>
              <a:off x="0" y="-1235"/>
              <a:ext cx="686406" cy="369332"/>
            </a:xfrm>
            <a:prstGeom prst="rect">
              <a:avLst/>
            </a:prstGeom>
            <a:noFill/>
          </p:spPr>
          <p:txBody>
            <a:bodyPr wrap="none" rtlCol="0">
              <a:spAutoFit/>
            </a:bodyPr>
            <a:lstStyle/>
            <a:p>
              <a:r>
                <a:rPr lang="es-ES" dirty="0">
                  <a:solidFill>
                    <a:schemeClr val="bg1"/>
                  </a:solidFill>
                </a:rPr>
                <a:t>BACK</a:t>
              </a:r>
            </a:p>
          </p:txBody>
        </p:sp>
      </p:grpSp>
      <p:pic>
        <p:nvPicPr>
          <p:cNvPr id="3" name="Imagen 2"/>
          <p:cNvPicPr>
            <a:picLocks noChangeAspect="1"/>
          </p:cNvPicPr>
          <p:nvPr/>
        </p:nvPicPr>
        <p:blipFill>
          <a:blip r:embed="rId2"/>
          <a:stretch>
            <a:fillRect/>
          </a:stretch>
        </p:blipFill>
        <p:spPr>
          <a:xfrm>
            <a:off x="1721741" y="1074216"/>
            <a:ext cx="8748518" cy="4709568"/>
          </a:xfrm>
          <a:prstGeom prst="rect">
            <a:avLst/>
          </a:prstGeom>
        </p:spPr>
      </p:pic>
      <p:grpSp>
        <p:nvGrpSpPr>
          <p:cNvPr id="11" name="Grupo 10">
            <a:extLst>
              <a:ext uri="{FF2B5EF4-FFF2-40B4-BE49-F238E27FC236}">
                <a16:creationId xmlns:a16="http://schemas.microsoft.com/office/drawing/2014/main" id="{7C68A497-CBD3-48E6-B008-C367EBA54AA9}"/>
              </a:ext>
            </a:extLst>
          </p:cNvPr>
          <p:cNvGrpSpPr/>
          <p:nvPr/>
        </p:nvGrpSpPr>
        <p:grpSpPr>
          <a:xfrm>
            <a:off x="0" y="6048740"/>
            <a:ext cx="12192000" cy="798576"/>
            <a:chOff x="0" y="6048740"/>
            <a:chExt cx="12192000" cy="798576"/>
          </a:xfrm>
        </p:grpSpPr>
        <p:sp>
          <p:nvSpPr>
            <p:cNvPr id="12" name="Rectángulo 6">
              <a:extLst>
                <a:ext uri="{FF2B5EF4-FFF2-40B4-BE49-F238E27FC236}">
                  <a16:creationId xmlns:a16="http://schemas.microsoft.com/office/drawing/2014/main" id="{630F68D0-A24A-4EDF-9637-739B021732F4}"/>
                </a:ext>
              </a:extLst>
            </p:cNvPr>
            <p:cNvSpPr/>
            <p:nvPr/>
          </p:nvSpPr>
          <p:spPr bwMode="auto">
            <a:xfrm>
              <a:off x="0" y="6048740"/>
              <a:ext cx="12192000" cy="798576"/>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defRPr/>
              </a:pPr>
              <a:r>
                <a:rPr lang="es-ES" dirty="0">
                  <a:solidFill>
                    <a:schemeClr val="accent2"/>
                  </a:solidFill>
                </a:rPr>
                <a:t>ITI Core</a:t>
              </a:r>
              <a:endParaRPr dirty="0">
                <a:solidFill>
                  <a:schemeClr val="accent2"/>
                </a:solidFill>
              </a:endParaRPr>
            </a:p>
          </p:txBody>
        </p:sp>
        <p:pic>
          <p:nvPicPr>
            <p:cNvPr id="15" name="Imagen 14">
              <a:extLst>
                <a:ext uri="{FF2B5EF4-FFF2-40B4-BE49-F238E27FC236}">
                  <a16:creationId xmlns:a16="http://schemas.microsoft.com/office/drawing/2014/main" id="{6F84F8BA-EC1E-4561-821C-7980258153C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56240" y="6198447"/>
              <a:ext cx="3696072" cy="499594"/>
            </a:xfrm>
            <a:prstGeom prst="rect">
              <a:avLst/>
            </a:prstGeom>
          </p:spPr>
        </p:pic>
        <p:cxnSp>
          <p:nvCxnSpPr>
            <p:cNvPr id="16" name="Conector recto 15">
              <a:extLst>
                <a:ext uri="{FF2B5EF4-FFF2-40B4-BE49-F238E27FC236}">
                  <a16:creationId xmlns:a16="http://schemas.microsoft.com/office/drawing/2014/main" id="{1C772B8D-2AD9-4EED-A0D1-645A12E9961B}"/>
                </a:ext>
              </a:extLst>
            </p:cNvPr>
            <p:cNvCxnSpPr>
              <a:cxnSpLocks/>
            </p:cNvCxnSpPr>
            <p:nvPr/>
          </p:nvCxnSpPr>
          <p:spPr>
            <a:xfrm>
              <a:off x="0" y="6093296"/>
              <a:ext cx="12192000" cy="0"/>
            </a:xfrm>
            <a:prstGeom prst="line">
              <a:avLst/>
            </a:prstGeom>
            <a:ln w="38100"/>
          </p:spPr>
          <p:style>
            <a:lnRef idx="1">
              <a:schemeClr val="accent2"/>
            </a:lnRef>
            <a:fillRef idx="0">
              <a:schemeClr val="accent2"/>
            </a:fillRef>
            <a:effectRef idx="0">
              <a:schemeClr val="accent2"/>
            </a:effectRef>
            <a:fontRef idx="minor">
              <a:schemeClr val="tx1"/>
            </a:fontRef>
          </p:style>
        </p:cxnSp>
      </p:grpSp>
    </p:spTree>
    <p:extLst>
      <p:ext uri="{BB962C8B-B14F-4D97-AF65-F5344CB8AC3E}">
        <p14:creationId xmlns:p14="http://schemas.microsoft.com/office/powerpoint/2010/main" val="194518476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8" name="Rectángulo 7">
            <a:extLst>
              <a:ext uri="{FF2B5EF4-FFF2-40B4-BE49-F238E27FC236}">
                <a16:creationId xmlns:a16="http://schemas.microsoft.com/office/drawing/2014/main" id="{8B44FD3D-572B-4E80-BC0E-C9E66294CCB6}"/>
              </a:ext>
            </a:extLst>
          </p:cNvPr>
          <p:cNvSpPr/>
          <p:nvPr/>
        </p:nvSpPr>
        <p:spPr bwMode="auto">
          <a:xfrm>
            <a:off x="839416" y="476672"/>
            <a:ext cx="2448272" cy="584775"/>
          </a:xfrm>
          <a:prstGeom prst="rect">
            <a:avLst/>
          </a:prstGeom>
          <a:noFill/>
        </p:spPr>
        <p:txBody>
          <a:bodyPr wrap="square" lIns="91440" tIns="45720" rIns="91440" bIns="45720">
            <a:spAutoFit/>
          </a:bodyPr>
          <a:lstStyle/>
          <a:p>
            <a:pPr algn="ctr"/>
            <a:r>
              <a:rPr lang="es-ES" sz="3200" b="1" dirty="0" err="1">
                <a:ln w="0"/>
                <a:solidFill>
                  <a:schemeClr val="accent2"/>
                </a:solidFill>
              </a:rPr>
              <a:t>Automapper</a:t>
            </a:r>
            <a:endParaRPr lang="es-ES" sz="3200" b="1" cap="none" spc="0" dirty="0">
              <a:ln w="0"/>
              <a:solidFill>
                <a:schemeClr val="accent2"/>
              </a:solidFill>
              <a:effectLst/>
            </a:endParaRPr>
          </a:p>
        </p:txBody>
      </p:sp>
      <p:grpSp>
        <p:nvGrpSpPr>
          <p:cNvPr id="10" name="Grupo 9">
            <a:extLst>
              <a:ext uri="{FF2B5EF4-FFF2-40B4-BE49-F238E27FC236}">
                <a16:creationId xmlns:a16="http://schemas.microsoft.com/office/drawing/2014/main" id="{4C11355F-5B3F-4AC6-945F-D3A8C30093FA}"/>
              </a:ext>
            </a:extLst>
          </p:cNvPr>
          <p:cNvGrpSpPr/>
          <p:nvPr/>
        </p:nvGrpSpPr>
        <p:grpSpPr>
          <a:xfrm>
            <a:off x="0" y="-27384"/>
            <a:ext cx="12192000" cy="432048"/>
            <a:chOff x="0" y="-27384"/>
            <a:chExt cx="12192000" cy="432048"/>
          </a:xfrm>
        </p:grpSpPr>
        <p:sp>
          <p:nvSpPr>
            <p:cNvPr id="13" name="Rectángulo 11">
              <a:extLst>
                <a:ext uri="{FF2B5EF4-FFF2-40B4-BE49-F238E27FC236}">
                  <a16:creationId xmlns:a16="http://schemas.microsoft.com/office/drawing/2014/main" id="{6F96B11C-C902-4C1A-95F5-771788C39BFB}"/>
                </a:ext>
              </a:extLst>
            </p:cNvPr>
            <p:cNvSpPr/>
            <p:nvPr/>
          </p:nvSpPr>
          <p:spPr bwMode="auto">
            <a:xfrm>
              <a:off x="0" y="-27384"/>
              <a:ext cx="12192000" cy="432048"/>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defRPr/>
              </a:pPr>
              <a:r>
                <a:rPr lang="es-ES" dirty="0"/>
                <a:t>SERVICIOS</a:t>
              </a:r>
              <a:endParaRPr dirty="0"/>
            </a:p>
          </p:txBody>
        </p:sp>
        <p:sp>
          <p:nvSpPr>
            <p:cNvPr id="14" name="CuadroTexto 13">
              <a:extLst>
                <a:ext uri="{FF2B5EF4-FFF2-40B4-BE49-F238E27FC236}">
                  <a16:creationId xmlns:a16="http://schemas.microsoft.com/office/drawing/2014/main" id="{CEEBC056-0D88-4014-BA75-93B96A3FF747}"/>
                </a:ext>
              </a:extLst>
            </p:cNvPr>
            <p:cNvSpPr txBox="1"/>
            <p:nvPr/>
          </p:nvSpPr>
          <p:spPr>
            <a:xfrm>
              <a:off x="0" y="-1235"/>
              <a:ext cx="686406" cy="369332"/>
            </a:xfrm>
            <a:prstGeom prst="rect">
              <a:avLst/>
            </a:prstGeom>
            <a:noFill/>
          </p:spPr>
          <p:txBody>
            <a:bodyPr wrap="none" rtlCol="0">
              <a:spAutoFit/>
            </a:bodyPr>
            <a:lstStyle/>
            <a:p>
              <a:r>
                <a:rPr lang="es-ES" dirty="0">
                  <a:solidFill>
                    <a:schemeClr val="bg1"/>
                  </a:solidFill>
                </a:rPr>
                <a:t>BACK</a:t>
              </a:r>
            </a:p>
          </p:txBody>
        </p:sp>
      </p:grpSp>
      <p:sp>
        <p:nvSpPr>
          <p:cNvPr id="2" name="Rectángulo 1"/>
          <p:cNvSpPr/>
          <p:nvPr/>
        </p:nvSpPr>
        <p:spPr>
          <a:xfrm>
            <a:off x="1055440" y="1162882"/>
            <a:ext cx="9865096" cy="646331"/>
          </a:xfrm>
          <a:prstGeom prst="rect">
            <a:avLst/>
          </a:prstGeom>
        </p:spPr>
        <p:txBody>
          <a:bodyPr wrap="square">
            <a:spAutoFit/>
          </a:bodyPr>
          <a:lstStyle/>
          <a:p>
            <a:r>
              <a:rPr lang="es-ES" dirty="0" err="1"/>
              <a:t>ITI.Core</a:t>
            </a:r>
            <a:r>
              <a:rPr lang="es-ES" dirty="0"/>
              <a:t> tiene una implementación de </a:t>
            </a:r>
            <a:r>
              <a:rPr lang="es-ES" dirty="0" err="1"/>
              <a:t>IObjectMapper</a:t>
            </a:r>
            <a:r>
              <a:rPr lang="es-ES" dirty="0"/>
              <a:t> con </a:t>
            </a:r>
            <a:r>
              <a:rPr lang="es-ES" dirty="0" err="1"/>
              <a:t>Automapper</a:t>
            </a:r>
            <a:r>
              <a:rPr lang="es-ES" dirty="0"/>
              <a:t>, una </a:t>
            </a:r>
            <a:r>
              <a:rPr lang="es-ES" dirty="0" err="1"/>
              <a:t>libería</a:t>
            </a:r>
            <a:r>
              <a:rPr lang="es-ES" dirty="0"/>
              <a:t> </a:t>
            </a:r>
            <a:r>
              <a:rPr lang="es-ES" dirty="0" err="1"/>
              <a:t>OpenSource</a:t>
            </a:r>
            <a:r>
              <a:rPr lang="es-ES" dirty="0"/>
              <a:t> que nos proporciona automatismos para relacionar campos de un objeto con otro</a:t>
            </a:r>
          </a:p>
        </p:txBody>
      </p:sp>
      <p:pic>
        <p:nvPicPr>
          <p:cNvPr id="4" name="Imagen 3"/>
          <p:cNvPicPr>
            <a:picLocks noChangeAspect="1"/>
          </p:cNvPicPr>
          <p:nvPr/>
        </p:nvPicPr>
        <p:blipFill>
          <a:blip r:embed="rId2"/>
          <a:stretch>
            <a:fillRect/>
          </a:stretch>
        </p:blipFill>
        <p:spPr>
          <a:xfrm>
            <a:off x="1991544" y="2069190"/>
            <a:ext cx="6523285" cy="1668925"/>
          </a:xfrm>
          <a:prstGeom prst="rect">
            <a:avLst/>
          </a:prstGeom>
        </p:spPr>
      </p:pic>
      <p:grpSp>
        <p:nvGrpSpPr>
          <p:cNvPr id="11" name="Grupo 10">
            <a:extLst>
              <a:ext uri="{FF2B5EF4-FFF2-40B4-BE49-F238E27FC236}">
                <a16:creationId xmlns:a16="http://schemas.microsoft.com/office/drawing/2014/main" id="{754C3103-A04F-4287-8472-D5B44B5AABF9}"/>
              </a:ext>
            </a:extLst>
          </p:cNvPr>
          <p:cNvGrpSpPr/>
          <p:nvPr/>
        </p:nvGrpSpPr>
        <p:grpSpPr>
          <a:xfrm>
            <a:off x="0" y="6048740"/>
            <a:ext cx="12192000" cy="798576"/>
            <a:chOff x="0" y="6048740"/>
            <a:chExt cx="12192000" cy="798576"/>
          </a:xfrm>
        </p:grpSpPr>
        <p:sp>
          <p:nvSpPr>
            <p:cNvPr id="12" name="Rectángulo 6">
              <a:extLst>
                <a:ext uri="{FF2B5EF4-FFF2-40B4-BE49-F238E27FC236}">
                  <a16:creationId xmlns:a16="http://schemas.microsoft.com/office/drawing/2014/main" id="{43E02FF9-54D4-40A4-8198-21D14C4BE4FD}"/>
                </a:ext>
              </a:extLst>
            </p:cNvPr>
            <p:cNvSpPr/>
            <p:nvPr/>
          </p:nvSpPr>
          <p:spPr bwMode="auto">
            <a:xfrm>
              <a:off x="0" y="6048740"/>
              <a:ext cx="12192000" cy="798576"/>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defRPr/>
              </a:pPr>
              <a:r>
                <a:rPr lang="es-ES" dirty="0">
                  <a:solidFill>
                    <a:schemeClr val="accent2"/>
                  </a:solidFill>
                </a:rPr>
                <a:t>ITI Core</a:t>
              </a:r>
              <a:endParaRPr dirty="0">
                <a:solidFill>
                  <a:schemeClr val="accent2"/>
                </a:solidFill>
              </a:endParaRPr>
            </a:p>
          </p:txBody>
        </p:sp>
        <p:pic>
          <p:nvPicPr>
            <p:cNvPr id="15" name="Imagen 14">
              <a:extLst>
                <a:ext uri="{FF2B5EF4-FFF2-40B4-BE49-F238E27FC236}">
                  <a16:creationId xmlns:a16="http://schemas.microsoft.com/office/drawing/2014/main" id="{1618BFEA-32CB-4A99-B01D-9D6AD844F52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56240" y="6198447"/>
              <a:ext cx="3696072" cy="499594"/>
            </a:xfrm>
            <a:prstGeom prst="rect">
              <a:avLst/>
            </a:prstGeom>
          </p:spPr>
        </p:pic>
        <p:cxnSp>
          <p:nvCxnSpPr>
            <p:cNvPr id="16" name="Conector recto 15">
              <a:extLst>
                <a:ext uri="{FF2B5EF4-FFF2-40B4-BE49-F238E27FC236}">
                  <a16:creationId xmlns:a16="http://schemas.microsoft.com/office/drawing/2014/main" id="{9DF5AFFA-8577-4782-BDDD-BEA9028D74F6}"/>
                </a:ext>
              </a:extLst>
            </p:cNvPr>
            <p:cNvCxnSpPr>
              <a:cxnSpLocks/>
            </p:cNvCxnSpPr>
            <p:nvPr/>
          </p:nvCxnSpPr>
          <p:spPr>
            <a:xfrm>
              <a:off x="0" y="6093296"/>
              <a:ext cx="12192000" cy="0"/>
            </a:xfrm>
            <a:prstGeom prst="line">
              <a:avLst/>
            </a:prstGeom>
            <a:ln w="38100"/>
          </p:spPr>
          <p:style>
            <a:lnRef idx="1">
              <a:schemeClr val="accent2"/>
            </a:lnRef>
            <a:fillRef idx="0">
              <a:schemeClr val="accent2"/>
            </a:fillRef>
            <a:effectRef idx="0">
              <a:schemeClr val="accent2"/>
            </a:effectRef>
            <a:fontRef idx="minor">
              <a:schemeClr val="tx1"/>
            </a:fontRef>
          </p:style>
        </p:cxnSp>
      </p:grpSp>
    </p:spTree>
    <p:extLst>
      <p:ext uri="{BB962C8B-B14F-4D97-AF65-F5344CB8AC3E}">
        <p14:creationId xmlns:p14="http://schemas.microsoft.com/office/powerpoint/2010/main" val="111129325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8" name="Rectángulo 7">
            <a:extLst>
              <a:ext uri="{FF2B5EF4-FFF2-40B4-BE49-F238E27FC236}">
                <a16:creationId xmlns:a16="http://schemas.microsoft.com/office/drawing/2014/main" id="{8B44FD3D-572B-4E80-BC0E-C9E66294CCB6}"/>
              </a:ext>
            </a:extLst>
          </p:cNvPr>
          <p:cNvSpPr/>
          <p:nvPr/>
        </p:nvSpPr>
        <p:spPr bwMode="auto">
          <a:xfrm>
            <a:off x="839415" y="476672"/>
            <a:ext cx="8219239" cy="584775"/>
          </a:xfrm>
          <a:prstGeom prst="rect">
            <a:avLst/>
          </a:prstGeom>
          <a:noFill/>
        </p:spPr>
        <p:txBody>
          <a:bodyPr wrap="square" lIns="91440" tIns="45720" rIns="91440" bIns="45720">
            <a:spAutoFit/>
          </a:bodyPr>
          <a:lstStyle/>
          <a:p>
            <a:pPr algn="ctr"/>
            <a:r>
              <a:rPr lang="es-ES" sz="3200" b="1" dirty="0">
                <a:ln w="0"/>
                <a:solidFill>
                  <a:schemeClr val="accent2"/>
                </a:solidFill>
              </a:rPr>
              <a:t>¿Qué ventajas nos proporciona </a:t>
            </a:r>
            <a:r>
              <a:rPr lang="es-ES" sz="3200" b="1" dirty="0" err="1">
                <a:ln w="0"/>
                <a:solidFill>
                  <a:schemeClr val="accent2"/>
                </a:solidFill>
              </a:rPr>
              <a:t>Automapper</a:t>
            </a:r>
            <a:r>
              <a:rPr lang="es-ES" sz="3200" b="1" dirty="0">
                <a:ln w="0"/>
                <a:solidFill>
                  <a:schemeClr val="accent2"/>
                </a:solidFill>
              </a:rPr>
              <a:t>?</a:t>
            </a:r>
            <a:endParaRPr lang="es-ES" sz="3200" b="1" cap="none" spc="0" dirty="0">
              <a:ln w="0"/>
              <a:solidFill>
                <a:schemeClr val="accent2"/>
              </a:solidFill>
              <a:effectLst/>
            </a:endParaRPr>
          </a:p>
        </p:txBody>
      </p:sp>
      <p:grpSp>
        <p:nvGrpSpPr>
          <p:cNvPr id="10" name="Grupo 9">
            <a:extLst>
              <a:ext uri="{FF2B5EF4-FFF2-40B4-BE49-F238E27FC236}">
                <a16:creationId xmlns:a16="http://schemas.microsoft.com/office/drawing/2014/main" id="{4C11355F-5B3F-4AC6-945F-D3A8C30093FA}"/>
              </a:ext>
            </a:extLst>
          </p:cNvPr>
          <p:cNvGrpSpPr/>
          <p:nvPr/>
        </p:nvGrpSpPr>
        <p:grpSpPr>
          <a:xfrm>
            <a:off x="0" y="-27384"/>
            <a:ext cx="12192000" cy="432048"/>
            <a:chOff x="0" y="-27384"/>
            <a:chExt cx="12192000" cy="432048"/>
          </a:xfrm>
        </p:grpSpPr>
        <p:sp>
          <p:nvSpPr>
            <p:cNvPr id="13" name="Rectángulo 11">
              <a:extLst>
                <a:ext uri="{FF2B5EF4-FFF2-40B4-BE49-F238E27FC236}">
                  <a16:creationId xmlns:a16="http://schemas.microsoft.com/office/drawing/2014/main" id="{6F96B11C-C902-4C1A-95F5-771788C39BFB}"/>
                </a:ext>
              </a:extLst>
            </p:cNvPr>
            <p:cNvSpPr/>
            <p:nvPr/>
          </p:nvSpPr>
          <p:spPr bwMode="auto">
            <a:xfrm>
              <a:off x="0" y="-27384"/>
              <a:ext cx="12192000" cy="432048"/>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defRPr/>
              </a:pPr>
              <a:r>
                <a:rPr lang="es-ES" dirty="0"/>
                <a:t>SERVICIOS</a:t>
              </a:r>
              <a:endParaRPr dirty="0"/>
            </a:p>
          </p:txBody>
        </p:sp>
        <p:sp>
          <p:nvSpPr>
            <p:cNvPr id="14" name="CuadroTexto 13">
              <a:extLst>
                <a:ext uri="{FF2B5EF4-FFF2-40B4-BE49-F238E27FC236}">
                  <a16:creationId xmlns:a16="http://schemas.microsoft.com/office/drawing/2014/main" id="{CEEBC056-0D88-4014-BA75-93B96A3FF747}"/>
                </a:ext>
              </a:extLst>
            </p:cNvPr>
            <p:cNvSpPr txBox="1"/>
            <p:nvPr/>
          </p:nvSpPr>
          <p:spPr>
            <a:xfrm>
              <a:off x="0" y="-1235"/>
              <a:ext cx="686406" cy="369332"/>
            </a:xfrm>
            <a:prstGeom prst="rect">
              <a:avLst/>
            </a:prstGeom>
            <a:noFill/>
          </p:spPr>
          <p:txBody>
            <a:bodyPr wrap="none" rtlCol="0">
              <a:spAutoFit/>
            </a:bodyPr>
            <a:lstStyle/>
            <a:p>
              <a:r>
                <a:rPr lang="es-ES" dirty="0">
                  <a:solidFill>
                    <a:schemeClr val="bg1"/>
                  </a:solidFill>
                </a:rPr>
                <a:t>BACK</a:t>
              </a:r>
            </a:p>
          </p:txBody>
        </p:sp>
      </p:grpSp>
      <p:sp>
        <p:nvSpPr>
          <p:cNvPr id="2" name="Rectángulo 1"/>
          <p:cNvSpPr/>
          <p:nvPr/>
        </p:nvSpPr>
        <p:spPr>
          <a:xfrm>
            <a:off x="1163452" y="1573424"/>
            <a:ext cx="9865096" cy="1477328"/>
          </a:xfrm>
          <a:prstGeom prst="rect">
            <a:avLst/>
          </a:prstGeom>
        </p:spPr>
        <p:txBody>
          <a:bodyPr wrap="square">
            <a:spAutoFit/>
          </a:bodyPr>
          <a:lstStyle/>
          <a:p>
            <a:pPr marL="285750" indent="-285750">
              <a:buFont typeface="Arial" panose="020B0604020202020204" pitchFamily="34" charset="0"/>
              <a:buChar char="•"/>
            </a:pPr>
            <a:r>
              <a:rPr lang="es-ES" dirty="0"/>
              <a:t>Mapeo automático de propiedades con el mismo nombre</a:t>
            </a:r>
          </a:p>
          <a:p>
            <a:pPr marL="285750" indent="-285750">
              <a:buFont typeface="Arial" panose="020B0604020202020204" pitchFamily="34" charset="0"/>
              <a:buChar char="•"/>
            </a:pPr>
            <a:endParaRPr lang="es-ES" dirty="0"/>
          </a:p>
          <a:p>
            <a:pPr marL="285750" indent="-285750">
              <a:buFont typeface="Arial" panose="020B0604020202020204" pitchFamily="34" charset="0"/>
              <a:buChar char="•"/>
            </a:pPr>
            <a:r>
              <a:rPr lang="es-ES" dirty="0"/>
              <a:t>Mapeo de objetos y colecciones en cascada</a:t>
            </a:r>
          </a:p>
          <a:p>
            <a:pPr marL="285750" indent="-285750">
              <a:buFont typeface="Arial" panose="020B0604020202020204" pitchFamily="34" charset="0"/>
              <a:buChar char="•"/>
            </a:pPr>
            <a:endParaRPr lang="es-ES" dirty="0"/>
          </a:p>
          <a:p>
            <a:pPr marL="285750" indent="-285750">
              <a:buFont typeface="Arial" panose="020B0604020202020204" pitchFamily="34" charset="0"/>
              <a:buChar char="•"/>
            </a:pPr>
            <a:r>
              <a:rPr lang="es-ES" dirty="0"/>
              <a:t>Mapeo de un método a propiedad siguiendo la nomenclatura:</a:t>
            </a:r>
          </a:p>
        </p:txBody>
      </p:sp>
      <p:pic>
        <p:nvPicPr>
          <p:cNvPr id="3" name="Imagen 2"/>
          <p:cNvPicPr>
            <a:picLocks noChangeAspect="1"/>
          </p:cNvPicPr>
          <p:nvPr/>
        </p:nvPicPr>
        <p:blipFill>
          <a:blip r:embed="rId3"/>
          <a:stretch>
            <a:fillRect/>
          </a:stretch>
        </p:blipFill>
        <p:spPr>
          <a:xfrm>
            <a:off x="7392144" y="2700713"/>
            <a:ext cx="3734124" cy="304826"/>
          </a:xfrm>
          <a:prstGeom prst="rect">
            <a:avLst/>
          </a:prstGeom>
        </p:spPr>
      </p:pic>
      <p:sp>
        <p:nvSpPr>
          <p:cNvPr id="9" name="CuadroTexto 8"/>
          <p:cNvSpPr txBox="1"/>
          <p:nvPr/>
        </p:nvSpPr>
        <p:spPr>
          <a:xfrm>
            <a:off x="1343472" y="3679496"/>
            <a:ext cx="2188420" cy="369332"/>
          </a:xfrm>
          <a:prstGeom prst="rect">
            <a:avLst/>
          </a:prstGeom>
          <a:noFill/>
        </p:spPr>
        <p:txBody>
          <a:bodyPr wrap="none" rtlCol="0">
            <a:spAutoFit/>
          </a:bodyPr>
          <a:lstStyle/>
          <a:p>
            <a:r>
              <a:rPr lang="es-ES" dirty="0">
                <a:hlinkClick r:id="rId4"/>
              </a:rPr>
              <a:t>Ejemplo </a:t>
            </a:r>
            <a:r>
              <a:rPr lang="es-ES" dirty="0" err="1">
                <a:hlinkClick r:id="rId4"/>
              </a:rPr>
              <a:t>Automapper</a:t>
            </a:r>
            <a:endParaRPr lang="es-ES" dirty="0"/>
          </a:p>
        </p:txBody>
      </p:sp>
      <p:grpSp>
        <p:nvGrpSpPr>
          <p:cNvPr id="12" name="Grupo 11">
            <a:extLst>
              <a:ext uri="{FF2B5EF4-FFF2-40B4-BE49-F238E27FC236}">
                <a16:creationId xmlns:a16="http://schemas.microsoft.com/office/drawing/2014/main" id="{D56E4CB0-46E5-416E-8675-9798FE224B72}"/>
              </a:ext>
            </a:extLst>
          </p:cNvPr>
          <p:cNvGrpSpPr/>
          <p:nvPr/>
        </p:nvGrpSpPr>
        <p:grpSpPr>
          <a:xfrm>
            <a:off x="0" y="6048740"/>
            <a:ext cx="12192000" cy="798576"/>
            <a:chOff x="0" y="6048740"/>
            <a:chExt cx="12192000" cy="798576"/>
          </a:xfrm>
        </p:grpSpPr>
        <p:sp>
          <p:nvSpPr>
            <p:cNvPr id="15" name="Rectángulo 6">
              <a:extLst>
                <a:ext uri="{FF2B5EF4-FFF2-40B4-BE49-F238E27FC236}">
                  <a16:creationId xmlns:a16="http://schemas.microsoft.com/office/drawing/2014/main" id="{E49D7696-EF32-40E6-ABF1-6030FBE216A7}"/>
                </a:ext>
              </a:extLst>
            </p:cNvPr>
            <p:cNvSpPr/>
            <p:nvPr/>
          </p:nvSpPr>
          <p:spPr bwMode="auto">
            <a:xfrm>
              <a:off x="0" y="6048740"/>
              <a:ext cx="12192000" cy="798576"/>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defRPr/>
              </a:pPr>
              <a:r>
                <a:rPr lang="es-ES" dirty="0">
                  <a:solidFill>
                    <a:schemeClr val="accent2"/>
                  </a:solidFill>
                </a:rPr>
                <a:t>ITI Core</a:t>
              </a:r>
              <a:endParaRPr dirty="0">
                <a:solidFill>
                  <a:schemeClr val="accent2"/>
                </a:solidFill>
              </a:endParaRPr>
            </a:p>
          </p:txBody>
        </p:sp>
        <p:pic>
          <p:nvPicPr>
            <p:cNvPr id="16" name="Imagen 15">
              <a:extLst>
                <a:ext uri="{FF2B5EF4-FFF2-40B4-BE49-F238E27FC236}">
                  <a16:creationId xmlns:a16="http://schemas.microsoft.com/office/drawing/2014/main" id="{910C89AB-8AA4-4BA4-B517-668B5A60A50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256240" y="6198447"/>
              <a:ext cx="3696072" cy="499594"/>
            </a:xfrm>
            <a:prstGeom prst="rect">
              <a:avLst/>
            </a:prstGeom>
          </p:spPr>
        </p:pic>
        <p:cxnSp>
          <p:nvCxnSpPr>
            <p:cNvPr id="17" name="Conector recto 16">
              <a:extLst>
                <a:ext uri="{FF2B5EF4-FFF2-40B4-BE49-F238E27FC236}">
                  <a16:creationId xmlns:a16="http://schemas.microsoft.com/office/drawing/2014/main" id="{AB39F76F-A35E-4DBF-B229-085B0C6992F6}"/>
                </a:ext>
              </a:extLst>
            </p:cNvPr>
            <p:cNvCxnSpPr>
              <a:cxnSpLocks/>
            </p:cNvCxnSpPr>
            <p:nvPr/>
          </p:nvCxnSpPr>
          <p:spPr>
            <a:xfrm>
              <a:off x="0" y="6093296"/>
              <a:ext cx="12192000" cy="0"/>
            </a:xfrm>
            <a:prstGeom prst="line">
              <a:avLst/>
            </a:prstGeom>
            <a:ln w="38100"/>
          </p:spPr>
          <p:style>
            <a:lnRef idx="1">
              <a:schemeClr val="accent2"/>
            </a:lnRef>
            <a:fillRef idx="0">
              <a:schemeClr val="accent2"/>
            </a:fillRef>
            <a:effectRef idx="0">
              <a:schemeClr val="accent2"/>
            </a:effectRef>
            <a:fontRef idx="minor">
              <a:schemeClr val="tx1"/>
            </a:fontRef>
          </p:style>
        </p:cxnSp>
      </p:grpSp>
    </p:spTree>
    <p:extLst>
      <p:ext uri="{BB962C8B-B14F-4D97-AF65-F5344CB8AC3E}">
        <p14:creationId xmlns:p14="http://schemas.microsoft.com/office/powerpoint/2010/main" val="96980610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8" name="Rectángulo 7">
            <a:extLst>
              <a:ext uri="{FF2B5EF4-FFF2-40B4-BE49-F238E27FC236}">
                <a16:creationId xmlns:a16="http://schemas.microsoft.com/office/drawing/2014/main" id="{8B44FD3D-572B-4E80-BC0E-C9E66294CCB6}"/>
              </a:ext>
            </a:extLst>
          </p:cNvPr>
          <p:cNvSpPr/>
          <p:nvPr/>
        </p:nvSpPr>
        <p:spPr bwMode="auto">
          <a:xfrm>
            <a:off x="839415" y="476672"/>
            <a:ext cx="8219239" cy="584775"/>
          </a:xfrm>
          <a:prstGeom prst="rect">
            <a:avLst/>
          </a:prstGeom>
          <a:noFill/>
        </p:spPr>
        <p:txBody>
          <a:bodyPr wrap="square" lIns="91440" tIns="45720" rIns="91440" bIns="45720">
            <a:spAutoFit/>
          </a:bodyPr>
          <a:lstStyle/>
          <a:p>
            <a:pPr algn="ctr"/>
            <a:r>
              <a:rPr lang="es-ES" sz="3200" b="1" dirty="0">
                <a:ln w="0"/>
                <a:solidFill>
                  <a:schemeClr val="accent2"/>
                </a:solidFill>
              </a:rPr>
              <a:t>¿Qué es un </a:t>
            </a:r>
            <a:r>
              <a:rPr lang="es-ES" sz="3200" b="1" dirty="0" err="1">
                <a:ln w="0"/>
                <a:solidFill>
                  <a:schemeClr val="accent2"/>
                </a:solidFill>
              </a:rPr>
              <a:t>Profile</a:t>
            </a:r>
            <a:r>
              <a:rPr lang="es-ES" sz="3200" b="1" dirty="0">
                <a:ln w="0"/>
                <a:solidFill>
                  <a:schemeClr val="accent2"/>
                </a:solidFill>
              </a:rPr>
              <a:t> de </a:t>
            </a:r>
            <a:r>
              <a:rPr lang="es-ES" sz="3200" b="1" dirty="0" err="1">
                <a:ln w="0"/>
                <a:solidFill>
                  <a:schemeClr val="accent2"/>
                </a:solidFill>
              </a:rPr>
              <a:t>Automapper</a:t>
            </a:r>
            <a:r>
              <a:rPr lang="es-ES" sz="3200" b="1" dirty="0">
                <a:ln w="0"/>
                <a:solidFill>
                  <a:schemeClr val="accent2"/>
                </a:solidFill>
              </a:rPr>
              <a:t>?</a:t>
            </a:r>
            <a:endParaRPr lang="es-ES" sz="3200" b="1" cap="none" spc="0" dirty="0">
              <a:ln w="0"/>
              <a:solidFill>
                <a:schemeClr val="accent2"/>
              </a:solidFill>
              <a:effectLst/>
            </a:endParaRPr>
          </a:p>
        </p:txBody>
      </p:sp>
      <p:grpSp>
        <p:nvGrpSpPr>
          <p:cNvPr id="10" name="Grupo 9">
            <a:extLst>
              <a:ext uri="{FF2B5EF4-FFF2-40B4-BE49-F238E27FC236}">
                <a16:creationId xmlns:a16="http://schemas.microsoft.com/office/drawing/2014/main" id="{4C11355F-5B3F-4AC6-945F-D3A8C30093FA}"/>
              </a:ext>
            </a:extLst>
          </p:cNvPr>
          <p:cNvGrpSpPr/>
          <p:nvPr/>
        </p:nvGrpSpPr>
        <p:grpSpPr>
          <a:xfrm>
            <a:off x="0" y="-27384"/>
            <a:ext cx="12192000" cy="432048"/>
            <a:chOff x="0" y="-27384"/>
            <a:chExt cx="12192000" cy="432048"/>
          </a:xfrm>
        </p:grpSpPr>
        <p:sp>
          <p:nvSpPr>
            <p:cNvPr id="13" name="Rectángulo 11">
              <a:extLst>
                <a:ext uri="{FF2B5EF4-FFF2-40B4-BE49-F238E27FC236}">
                  <a16:creationId xmlns:a16="http://schemas.microsoft.com/office/drawing/2014/main" id="{6F96B11C-C902-4C1A-95F5-771788C39BFB}"/>
                </a:ext>
              </a:extLst>
            </p:cNvPr>
            <p:cNvSpPr/>
            <p:nvPr/>
          </p:nvSpPr>
          <p:spPr bwMode="auto">
            <a:xfrm>
              <a:off x="0" y="-27384"/>
              <a:ext cx="12192000" cy="432048"/>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defRPr/>
              </a:pPr>
              <a:r>
                <a:rPr lang="es-ES" dirty="0"/>
                <a:t>SERVICIOS</a:t>
              </a:r>
              <a:endParaRPr dirty="0"/>
            </a:p>
          </p:txBody>
        </p:sp>
        <p:sp>
          <p:nvSpPr>
            <p:cNvPr id="14" name="CuadroTexto 13">
              <a:extLst>
                <a:ext uri="{FF2B5EF4-FFF2-40B4-BE49-F238E27FC236}">
                  <a16:creationId xmlns:a16="http://schemas.microsoft.com/office/drawing/2014/main" id="{CEEBC056-0D88-4014-BA75-93B96A3FF747}"/>
                </a:ext>
              </a:extLst>
            </p:cNvPr>
            <p:cNvSpPr txBox="1"/>
            <p:nvPr/>
          </p:nvSpPr>
          <p:spPr>
            <a:xfrm>
              <a:off x="0" y="-1235"/>
              <a:ext cx="686406" cy="369332"/>
            </a:xfrm>
            <a:prstGeom prst="rect">
              <a:avLst/>
            </a:prstGeom>
            <a:noFill/>
          </p:spPr>
          <p:txBody>
            <a:bodyPr wrap="none" rtlCol="0">
              <a:spAutoFit/>
            </a:bodyPr>
            <a:lstStyle/>
            <a:p>
              <a:r>
                <a:rPr lang="es-ES" dirty="0">
                  <a:solidFill>
                    <a:schemeClr val="bg1"/>
                  </a:solidFill>
                </a:rPr>
                <a:t>BACK</a:t>
              </a:r>
            </a:p>
          </p:txBody>
        </p:sp>
      </p:grpSp>
      <p:sp>
        <p:nvSpPr>
          <p:cNvPr id="4" name="Rectángulo 3"/>
          <p:cNvSpPr/>
          <p:nvPr/>
        </p:nvSpPr>
        <p:spPr>
          <a:xfrm>
            <a:off x="1055440" y="1214931"/>
            <a:ext cx="10513168" cy="646331"/>
          </a:xfrm>
          <a:prstGeom prst="rect">
            <a:avLst/>
          </a:prstGeom>
        </p:spPr>
        <p:txBody>
          <a:bodyPr wrap="square">
            <a:spAutoFit/>
          </a:bodyPr>
          <a:lstStyle/>
          <a:p>
            <a:r>
              <a:rPr lang="es-ES" dirty="0"/>
              <a:t>En los casos en los que nuestras necesidades no se ven cubiertas con los automatismos que trae por defecto </a:t>
            </a:r>
            <a:r>
              <a:rPr lang="es-ES" dirty="0" err="1"/>
              <a:t>Automapper</a:t>
            </a:r>
            <a:r>
              <a:rPr lang="es-ES" dirty="0"/>
              <a:t>, podemos indicar de forma manual como queremos que sea el mapeo de ciertas propiedades</a:t>
            </a:r>
          </a:p>
        </p:txBody>
      </p:sp>
      <p:pic>
        <p:nvPicPr>
          <p:cNvPr id="11" name="Imagen 10"/>
          <p:cNvPicPr>
            <a:picLocks noChangeAspect="1"/>
          </p:cNvPicPr>
          <p:nvPr/>
        </p:nvPicPr>
        <p:blipFill>
          <a:blip r:embed="rId3"/>
          <a:stretch>
            <a:fillRect/>
          </a:stretch>
        </p:blipFill>
        <p:spPr>
          <a:xfrm>
            <a:off x="2063552" y="3398762"/>
            <a:ext cx="6020322" cy="1204064"/>
          </a:xfrm>
          <a:prstGeom prst="rect">
            <a:avLst/>
          </a:prstGeom>
        </p:spPr>
      </p:pic>
      <p:sp>
        <p:nvSpPr>
          <p:cNvPr id="15" name="Rectángulo 14">
            <a:extLst>
              <a:ext uri="{FF2B5EF4-FFF2-40B4-BE49-F238E27FC236}">
                <a16:creationId xmlns:a16="http://schemas.microsoft.com/office/drawing/2014/main" id="{8B44FD3D-572B-4E80-BC0E-C9E66294CCB6}"/>
              </a:ext>
            </a:extLst>
          </p:cNvPr>
          <p:cNvSpPr/>
          <p:nvPr/>
        </p:nvSpPr>
        <p:spPr bwMode="auto">
          <a:xfrm>
            <a:off x="1631504" y="2518045"/>
            <a:ext cx="8712968" cy="584775"/>
          </a:xfrm>
          <a:prstGeom prst="rect">
            <a:avLst/>
          </a:prstGeom>
          <a:noFill/>
        </p:spPr>
        <p:txBody>
          <a:bodyPr wrap="square" lIns="91440" tIns="45720" rIns="91440" bIns="45720">
            <a:spAutoFit/>
          </a:bodyPr>
          <a:lstStyle/>
          <a:p>
            <a:pPr algn="ctr"/>
            <a:r>
              <a:rPr lang="es-ES" sz="3200" b="1" dirty="0">
                <a:ln w="0"/>
                <a:solidFill>
                  <a:schemeClr val="accent2"/>
                </a:solidFill>
              </a:rPr>
              <a:t>¿Qué hace </a:t>
            </a:r>
            <a:r>
              <a:rPr lang="es-ES" sz="3200" b="1" dirty="0" err="1">
                <a:ln w="0"/>
                <a:solidFill>
                  <a:schemeClr val="accent2"/>
                </a:solidFill>
              </a:rPr>
              <a:t>ITI.Core.Automapper</a:t>
            </a:r>
            <a:r>
              <a:rPr lang="es-ES" sz="3200" b="1" dirty="0">
                <a:ln w="0"/>
                <a:solidFill>
                  <a:schemeClr val="accent2"/>
                </a:solidFill>
              </a:rPr>
              <a:t> por nosotros?</a:t>
            </a:r>
            <a:endParaRPr lang="es-ES" sz="3200" b="1" cap="none" spc="0" dirty="0">
              <a:ln w="0"/>
              <a:solidFill>
                <a:schemeClr val="accent2"/>
              </a:solidFill>
              <a:effectLst/>
            </a:endParaRPr>
          </a:p>
        </p:txBody>
      </p:sp>
      <p:grpSp>
        <p:nvGrpSpPr>
          <p:cNvPr id="19" name="Grupo 18">
            <a:extLst>
              <a:ext uri="{FF2B5EF4-FFF2-40B4-BE49-F238E27FC236}">
                <a16:creationId xmlns:a16="http://schemas.microsoft.com/office/drawing/2014/main" id="{7736F850-6FE4-4A56-B018-50817C880CF5}"/>
              </a:ext>
            </a:extLst>
          </p:cNvPr>
          <p:cNvGrpSpPr/>
          <p:nvPr/>
        </p:nvGrpSpPr>
        <p:grpSpPr>
          <a:xfrm>
            <a:off x="0" y="6048740"/>
            <a:ext cx="12192000" cy="798576"/>
            <a:chOff x="0" y="6048740"/>
            <a:chExt cx="12192000" cy="798576"/>
          </a:xfrm>
        </p:grpSpPr>
        <p:sp>
          <p:nvSpPr>
            <p:cNvPr id="20" name="Rectángulo 6">
              <a:extLst>
                <a:ext uri="{FF2B5EF4-FFF2-40B4-BE49-F238E27FC236}">
                  <a16:creationId xmlns:a16="http://schemas.microsoft.com/office/drawing/2014/main" id="{4773F0B5-0C3C-441D-ABAD-614AE0EC3152}"/>
                </a:ext>
              </a:extLst>
            </p:cNvPr>
            <p:cNvSpPr/>
            <p:nvPr/>
          </p:nvSpPr>
          <p:spPr bwMode="auto">
            <a:xfrm>
              <a:off x="0" y="6048740"/>
              <a:ext cx="12192000" cy="798576"/>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defRPr/>
              </a:pPr>
              <a:r>
                <a:rPr lang="es-ES" dirty="0">
                  <a:solidFill>
                    <a:schemeClr val="accent2"/>
                  </a:solidFill>
                </a:rPr>
                <a:t>ITI Core</a:t>
              </a:r>
              <a:endParaRPr dirty="0">
                <a:solidFill>
                  <a:schemeClr val="accent2"/>
                </a:solidFill>
              </a:endParaRPr>
            </a:p>
          </p:txBody>
        </p:sp>
        <p:pic>
          <p:nvPicPr>
            <p:cNvPr id="21" name="Imagen 20">
              <a:extLst>
                <a:ext uri="{FF2B5EF4-FFF2-40B4-BE49-F238E27FC236}">
                  <a16:creationId xmlns:a16="http://schemas.microsoft.com/office/drawing/2014/main" id="{347BF73C-12D4-4D80-A7A5-55D38ED1CE0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56240" y="6198447"/>
              <a:ext cx="3696072" cy="499594"/>
            </a:xfrm>
            <a:prstGeom prst="rect">
              <a:avLst/>
            </a:prstGeom>
          </p:spPr>
        </p:pic>
        <p:cxnSp>
          <p:nvCxnSpPr>
            <p:cNvPr id="22" name="Conector recto 21">
              <a:extLst>
                <a:ext uri="{FF2B5EF4-FFF2-40B4-BE49-F238E27FC236}">
                  <a16:creationId xmlns:a16="http://schemas.microsoft.com/office/drawing/2014/main" id="{B952B220-CB62-4538-B78A-D7946F398614}"/>
                </a:ext>
              </a:extLst>
            </p:cNvPr>
            <p:cNvCxnSpPr>
              <a:cxnSpLocks/>
            </p:cNvCxnSpPr>
            <p:nvPr/>
          </p:nvCxnSpPr>
          <p:spPr>
            <a:xfrm>
              <a:off x="0" y="6093296"/>
              <a:ext cx="12192000" cy="0"/>
            </a:xfrm>
            <a:prstGeom prst="line">
              <a:avLst/>
            </a:prstGeom>
            <a:ln w="38100"/>
          </p:spPr>
          <p:style>
            <a:lnRef idx="1">
              <a:schemeClr val="accent2"/>
            </a:lnRef>
            <a:fillRef idx="0">
              <a:schemeClr val="accent2"/>
            </a:fillRef>
            <a:effectRef idx="0">
              <a:schemeClr val="accent2"/>
            </a:effectRef>
            <a:fontRef idx="minor">
              <a:schemeClr val="tx1"/>
            </a:fontRef>
          </p:style>
        </p:cxnSp>
      </p:grpSp>
    </p:spTree>
    <p:extLst>
      <p:ext uri="{BB962C8B-B14F-4D97-AF65-F5344CB8AC3E}">
        <p14:creationId xmlns:p14="http://schemas.microsoft.com/office/powerpoint/2010/main" val="232189378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pic>
        <p:nvPicPr>
          <p:cNvPr id="7" name="Imagen 12"/>
          <p:cNvPicPr>
            <a:picLocks noChangeAspect="1"/>
          </p:cNvPicPr>
          <p:nvPr/>
        </p:nvPicPr>
        <p:blipFill>
          <a:blip r:embed="rId2"/>
          <a:stretch/>
        </p:blipFill>
        <p:spPr bwMode="auto">
          <a:xfrm>
            <a:off x="9058655" y="6136963"/>
            <a:ext cx="3016394" cy="643497"/>
          </a:xfrm>
          <a:prstGeom prst="rect">
            <a:avLst/>
          </a:prstGeom>
        </p:spPr>
      </p:pic>
      <p:sp>
        <p:nvSpPr>
          <p:cNvPr id="8" name="Rectángulo 7">
            <a:extLst>
              <a:ext uri="{FF2B5EF4-FFF2-40B4-BE49-F238E27FC236}">
                <a16:creationId xmlns:a16="http://schemas.microsoft.com/office/drawing/2014/main" id="{8B44FD3D-572B-4E80-BC0E-C9E66294CCB6}"/>
              </a:ext>
            </a:extLst>
          </p:cNvPr>
          <p:cNvSpPr/>
          <p:nvPr/>
        </p:nvSpPr>
        <p:spPr bwMode="auto">
          <a:xfrm>
            <a:off x="839415" y="476672"/>
            <a:ext cx="8219239" cy="584775"/>
          </a:xfrm>
          <a:prstGeom prst="rect">
            <a:avLst/>
          </a:prstGeom>
          <a:noFill/>
        </p:spPr>
        <p:txBody>
          <a:bodyPr wrap="square" lIns="91440" tIns="45720" rIns="91440" bIns="45720">
            <a:spAutoFit/>
          </a:bodyPr>
          <a:lstStyle/>
          <a:p>
            <a:pPr algn="ctr"/>
            <a:r>
              <a:rPr lang="es-ES" sz="3200" b="1" dirty="0">
                <a:ln w="0"/>
                <a:solidFill>
                  <a:schemeClr val="accent2"/>
                </a:solidFill>
              </a:rPr>
              <a:t>¿Cómo crear un </a:t>
            </a:r>
            <a:r>
              <a:rPr lang="es-ES" sz="3200" b="1" dirty="0" err="1">
                <a:ln w="0"/>
                <a:solidFill>
                  <a:schemeClr val="accent2"/>
                </a:solidFill>
              </a:rPr>
              <a:t>Profile</a:t>
            </a:r>
            <a:r>
              <a:rPr lang="es-ES" sz="3200" b="1" dirty="0">
                <a:ln w="0"/>
                <a:solidFill>
                  <a:schemeClr val="accent2"/>
                </a:solidFill>
              </a:rPr>
              <a:t> en nuestro proyecto?</a:t>
            </a:r>
            <a:endParaRPr lang="es-ES" sz="3200" b="1" cap="none" spc="0" dirty="0">
              <a:ln w="0"/>
              <a:solidFill>
                <a:schemeClr val="accent2"/>
              </a:solidFill>
              <a:effectLst/>
            </a:endParaRPr>
          </a:p>
        </p:txBody>
      </p:sp>
      <p:grpSp>
        <p:nvGrpSpPr>
          <p:cNvPr id="10" name="Grupo 9">
            <a:extLst>
              <a:ext uri="{FF2B5EF4-FFF2-40B4-BE49-F238E27FC236}">
                <a16:creationId xmlns:a16="http://schemas.microsoft.com/office/drawing/2014/main" id="{4C11355F-5B3F-4AC6-945F-D3A8C30093FA}"/>
              </a:ext>
            </a:extLst>
          </p:cNvPr>
          <p:cNvGrpSpPr/>
          <p:nvPr/>
        </p:nvGrpSpPr>
        <p:grpSpPr>
          <a:xfrm>
            <a:off x="0" y="-27384"/>
            <a:ext cx="12192000" cy="432048"/>
            <a:chOff x="0" y="-27384"/>
            <a:chExt cx="12192000" cy="432048"/>
          </a:xfrm>
        </p:grpSpPr>
        <p:sp>
          <p:nvSpPr>
            <p:cNvPr id="13" name="Rectángulo 11">
              <a:extLst>
                <a:ext uri="{FF2B5EF4-FFF2-40B4-BE49-F238E27FC236}">
                  <a16:creationId xmlns:a16="http://schemas.microsoft.com/office/drawing/2014/main" id="{6F96B11C-C902-4C1A-95F5-771788C39BFB}"/>
                </a:ext>
              </a:extLst>
            </p:cNvPr>
            <p:cNvSpPr/>
            <p:nvPr/>
          </p:nvSpPr>
          <p:spPr bwMode="auto">
            <a:xfrm>
              <a:off x="0" y="-27384"/>
              <a:ext cx="12192000" cy="432048"/>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defRPr/>
              </a:pPr>
              <a:r>
                <a:rPr lang="es-ES" dirty="0"/>
                <a:t>SERVICIOS</a:t>
              </a:r>
              <a:endParaRPr dirty="0"/>
            </a:p>
          </p:txBody>
        </p:sp>
        <p:sp>
          <p:nvSpPr>
            <p:cNvPr id="14" name="CuadroTexto 13">
              <a:extLst>
                <a:ext uri="{FF2B5EF4-FFF2-40B4-BE49-F238E27FC236}">
                  <a16:creationId xmlns:a16="http://schemas.microsoft.com/office/drawing/2014/main" id="{CEEBC056-0D88-4014-BA75-93B96A3FF747}"/>
                </a:ext>
              </a:extLst>
            </p:cNvPr>
            <p:cNvSpPr txBox="1"/>
            <p:nvPr/>
          </p:nvSpPr>
          <p:spPr>
            <a:xfrm>
              <a:off x="0" y="-1235"/>
              <a:ext cx="686406" cy="369332"/>
            </a:xfrm>
            <a:prstGeom prst="rect">
              <a:avLst/>
            </a:prstGeom>
            <a:noFill/>
          </p:spPr>
          <p:txBody>
            <a:bodyPr wrap="none" rtlCol="0">
              <a:spAutoFit/>
            </a:bodyPr>
            <a:lstStyle/>
            <a:p>
              <a:r>
                <a:rPr lang="es-ES" dirty="0">
                  <a:solidFill>
                    <a:schemeClr val="bg1"/>
                  </a:solidFill>
                </a:rPr>
                <a:t>BACK</a:t>
              </a:r>
            </a:p>
          </p:txBody>
        </p:sp>
      </p:grpSp>
      <p:pic>
        <p:nvPicPr>
          <p:cNvPr id="2" name="Imagen 1"/>
          <p:cNvPicPr>
            <a:picLocks noChangeAspect="1"/>
          </p:cNvPicPr>
          <p:nvPr/>
        </p:nvPicPr>
        <p:blipFill>
          <a:blip r:embed="rId3"/>
          <a:stretch>
            <a:fillRect/>
          </a:stretch>
        </p:blipFill>
        <p:spPr>
          <a:xfrm>
            <a:off x="2481537" y="1538415"/>
            <a:ext cx="6577117" cy="4443469"/>
          </a:xfrm>
          <a:prstGeom prst="rect">
            <a:avLst/>
          </a:prstGeom>
        </p:spPr>
      </p:pic>
      <p:sp>
        <p:nvSpPr>
          <p:cNvPr id="3" name="CuadroTexto 2"/>
          <p:cNvSpPr txBox="1"/>
          <p:nvPr/>
        </p:nvSpPr>
        <p:spPr>
          <a:xfrm>
            <a:off x="2351584" y="1091543"/>
            <a:ext cx="3065263" cy="369332"/>
          </a:xfrm>
          <a:prstGeom prst="rect">
            <a:avLst/>
          </a:prstGeom>
          <a:noFill/>
        </p:spPr>
        <p:txBody>
          <a:bodyPr wrap="none" rtlCol="0">
            <a:spAutoFit/>
          </a:bodyPr>
          <a:lstStyle/>
          <a:p>
            <a:r>
              <a:rPr lang="es-ES" dirty="0"/>
              <a:t>1. Creamos un nuevo proyecto</a:t>
            </a:r>
          </a:p>
        </p:txBody>
      </p:sp>
      <p:grpSp>
        <p:nvGrpSpPr>
          <p:cNvPr id="11" name="Grupo 10">
            <a:extLst>
              <a:ext uri="{FF2B5EF4-FFF2-40B4-BE49-F238E27FC236}">
                <a16:creationId xmlns:a16="http://schemas.microsoft.com/office/drawing/2014/main" id="{9FA8BD29-2B5E-47A2-AE30-455E628221AF}"/>
              </a:ext>
            </a:extLst>
          </p:cNvPr>
          <p:cNvGrpSpPr/>
          <p:nvPr/>
        </p:nvGrpSpPr>
        <p:grpSpPr>
          <a:xfrm>
            <a:off x="0" y="6048740"/>
            <a:ext cx="12192000" cy="798576"/>
            <a:chOff x="0" y="6048740"/>
            <a:chExt cx="12192000" cy="798576"/>
          </a:xfrm>
        </p:grpSpPr>
        <p:sp>
          <p:nvSpPr>
            <p:cNvPr id="12" name="Rectángulo 6">
              <a:extLst>
                <a:ext uri="{FF2B5EF4-FFF2-40B4-BE49-F238E27FC236}">
                  <a16:creationId xmlns:a16="http://schemas.microsoft.com/office/drawing/2014/main" id="{46EE4831-6BC3-4B4D-9050-17DE32790C49}"/>
                </a:ext>
              </a:extLst>
            </p:cNvPr>
            <p:cNvSpPr/>
            <p:nvPr/>
          </p:nvSpPr>
          <p:spPr bwMode="auto">
            <a:xfrm>
              <a:off x="0" y="6048740"/>
              <a:ext cx="12192000" cy="798576"/>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defRPr/>
              </a:pPr>
              <a:r>
                <a:rPr lang="es-ES" dirty="0">
                  <a:solidFill>
                    <a:schemeClr val="accent2"/>
                  </a:solidFill>
                </a:rPr>
                <a:t>ITI Core</a:t>
              </a:r>
              <a:endParaRPr dirty="0">
                <a:solidFill>
                  <a:schemeClr val="accent2"/>
                </a:solidFill>
              </a:endParaRPr>
            </a:p>
          </p:txBody>
        </p:sp>
        <p:pic>
          <p:nvPicPr>
            <p:cNvPr id="15" name="Imagen 14">
              <a:extLst>
                <a:ext uri="{FF2B5EF4-FFF2-40B4-BE49-F238E27FC236}">
                  <a16:creationId xmlns:a16="http://schemas.microsoft.com/office/drawing/2014/main" id="{A3B0E6E2-5B0E-4165-B8ED-7B8352A268C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56240" y="6198447"/>
              <a:ext cx="3696072" cy="499594"/>
            </a:xfrm>
            <a:prstGeom prst="rect">
              <a:avLst/>
            </a:prstGeom>
          </p:spPr>
        </p:pic>
        <p:cxnSp>
          <p:nvCxnSpPr>
            <p:cNvPr id="16" name="Conector recto 15">
              <a:extLst>
                <a:ext uri="{FF2B5EF4-FFF2-40B4-BE49-F238E27FC236}">
                  <a16:creationId xmlns:a16="http://schemas.microsoft.com/office/drawing/2014/main" id="{506E3F08-7AD8-457D-97B5-A36F8FC118E5}"/>
                </a:ext>
              </a:extLst>
            </p:cNvPr>
            <p:cNvCxnSpPr>
              <a:cxnSpLocks/>
            </p:cNvCxnSpPr>
            <p:nvPr/>
          </p:nvCxnSpPr>
          <p:spPr>
            <a:xfrm>
              <a:off x="0" y="6093296"/>
              <a:ext cx="12192000" cy="0"/>
            </a:xfrm>
            <a:prstGeom prst="line">
              <a:avLst/>
            </a:prstGeom>
            <a:ln w="38100"/>
          </p:spPr>
          <p:style>
            <a:lnRef idx="1">
              <a:schemeClr val="accent2"/>
            </a:lnRef>
            <a:fillRef idx="0">
              <a:schemeClr val="accent2"/>
            </a:fillRef>
            <a:effectRef idx="0">
              <a:schemeClr val="accent2"/>
            </a:effectRef>
            <a:fontRef idx="minor">
              <a:schemeClr val="tx1"/>
            </a:fontRef>
          </p:style>
        </p:cxnSp>
      </p:grpSp>
    </p:spTree>
    <p:extLst>
      <p:ext uri="{BB962C8B-B14F-4D97-AF65-F5344CB8AC3E}">
        <p14:creationId xmlns:p14="http://schemas.microsoft.com/office/powerpoint/2010/main" val="286512812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8" name="Rectángulo 7">
            <a:extLst>
              <a:ext uri="{FF2B5EF4-FFF2-40B4-BE49-F238E27FC236}">
                <a16:creationId xmlns:a16="http://schemas.microsoft.com/office/drawing/2014/main" id="{8B44FD3D-572B-4E80-BC0E-C9E66294CCB6}"/>
              </a:ext>
            </a:extLst>
          </p:cNvPr>
          <p:cNvSpPr/>
          <p:nvPr/>
        </p:nvSpPr>
        <p:spPr bwMode="auto">
          <a:xfrm>
            <a:off x="839415" y="476672"/>
            <a:ext cx="8219239" cy="584775"/>
          </a:xfrm>
          <a:prstGeom prst="rect">
            <a:avLst/>
          </a:prstGeom>
          <a:noFill/>
        </p:spPr>
        <p:txBody>
          <a:bodyPr wrap="square" lIns="91440" tIns="45720" rIns="91440" bIns="45720">
            <a:spAutoFit/>
          </a:bodyPr>
          <a:lstStyle/>
          <a:p>
            <a:pPr algn="ctr"/>
            <a:r>
              <a:rPr lang="es-ES" sz="3200" b="1" dirty="0">
                <a:ln w="0"/>
                <a:solidFill>
                  <a:schemeClr val="accent2"/>
                </a:solidFill>
              </a:rPr>
              <a:t>¿Cómo crear un </a:t>
            </a:r>
            <a:r>
              <a:rPr lang="es-ES" sz="3200" b="1" dirty="0" err="1">
                <a:ln w="0"/>
                <a:solidFill>
                  <a:schemeClr val="accent2"/>
                </a:solidFill>
              </a:rPr>
              <a:t>Profile</a:t>
            </a:r>
            <a:r>
              <a:rPr lang="es-ES" sz="3200" b="1" dirty="0">
                <a:ln w="0"/>
                <a:solidFill>
                  <a:schemeClr val="accent2"/>
                </a:solidFill>
              </a:rPr>
              <a:t> en nuestro proyecto?</a:t>
            </a:r>
            <a:endParaRPr lang="es-ES" sz="3200" b="1" cap="none" spc="0" dirty="0">
              <a:ln w="0"/>
              <a:solidFill>
                <a:schemeClr val="accent2"/>
              </a:solidFill>
              <a:effectLst/>
            </a:endParaRPr>
          </a:p>
        </p:txBody>
      </p:sp>
      <p:grpSp>
        <p:nvGrpSpPr>
          <p:cNvPr id="10" name="Grupo 9">
            <a:extLst>
              <a:ext uri="{FF2B5EF4-FFF2-40B4-BE49-F238E27FC236}">
                <a16:creationId xmlns:a16="http://schemas.microsoft.com/office/drawing/2014/main" id="{4C11355F-5B3F-4AC6-945F-D3A8C30093FA}"/>
              </a:ext>
            </a:extLst>
          </p:cNvPr>
          <p:cNvGrpSpPr/>
          <p:nvPr/>
        </p:nvGrpSpPr>
        <p:grpSpPr>
          <a:xfrm>
            <a:off x="0" y="-27384"/>
            <a:ext cx="12192000" cy="432048"/>
            <a:chOff x="0" y="-27384"/>
            <a:chExt cx="12192000" cy="432048"/>
          </a:xfrm>
        </p:grpSpPr>
        <p:sp>
          <p:nvSpPr>
            <p:cNvPr id="13" name="Rectángulo 11">
              <a:extLst>
                <a:ext uri="{FF2B5EF4-FFF2-40B4-BE49-F238E27FC236}">
                  <a16:creationId xmlns:a16="http://schemas.microsoft.com/office/drawing/2014/main" id="{6F96B11C-C902-4C1A-95F5-771788C39BFB}"/>
                </a:ext>
              </a:extLst>
            </p:cNvPr>
            <p:cNvSpPr/>
            <p:nvPr/>
          </p:nvSpPr>
          <p:spPr bwMode="auto">
            <a:xfrm>
              <a:off x="0" y="-27384"/>
              <a:ext cx="12192000" cy="432048"/>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defRPr/>
              </a:pPr>
              <a:r>
                <a:rPr lang="es-ES" dirty="0"/>
                <a:t>SERVICIOS</a:t>
              </a:r>
              <a:endParaRPr dirty="0"/>
            </a:p>
          </p:txBody>
        </p:sp>
        <p:sp>
          <p:nvSpPr>
            <p:cNvPr id="14" name="CuadroTexto 13">
              <a:extLst>
                <a:ext uri="{FF2B5EF4-FFF2-40B4-BE49-F238E27FC236}">
                  <a16:creationId xmlns:a16="http://schemas.microsoft.com/office/drawing/2014/main" id="{CEEBC056-0D88-4014-BA75-93B96A3FF747}"/>
                </a:ext>
              </a:extLst>
            </p:cNvPr>
            <p:cNvSpPr txBox="1"/>
            <p:nvPr/>
          </p:nvSpPr>
          <p:spPr>
            <a:xfrm>
              <a:off x="0" y="-1235"/>
              <a:ext cx="686406" cy="369332"/>
            </a:xfrm>
            <a:prstGeom prst="rect">
              <a:avLst/>
            </a:prstGeom>
            <a:noFill/>
          </p:spPr>
          <p:txBody>
            <a:bodyPr wrap="none" rtlCol="0">
              <a:spAutoFit/>
            </a:bodyPr>
            <a:lstStyle/>
            <a:p>
              <a:r>
                <a:rPr lang="es-ES" dirty="0">
                  <a:solidFill>
                    <a:schemeClr val="bg1"/>
                  </a:solidFill>
                </a:rPr>
                <a:t>BACK</a:t>
              </a:r>
            </a:p>
          </p:txBody>
        </p:sp>
      </p:grpSp>
      <p:sp>
        <p:nvSpPr>
          <p:cNvPr id="3" name="CuadroTexto 2"/>
          <p:cNvSpPr txBox="1"/>
          <p:nvPr/>
        </p:nvSpPr>
        <p:spPr>
          <a:xfrm>
            <a:off x="2351584" y="1091543"/>
            <a:ext cx="5343129" cy="369332"/>
          </a:xfrm>
          <a:prstGeom prst="rect">
            <a:avLst/>
          </a:prstGeom>
          <a:noFill/>
        </p:spPr>
        <p:txBody>
          <a:bodyPr wrap="none" rtlCol="0">
            <a:spAutoFit/>
          </a:bodyPr>
          <a:lstStyle/>
          <a:p>
            <a:r>
              <a:rPr lang="es-ES" dirty="0"/>
              <a:t>2. Seleccionamos </a:t>
            </a:r>
            <a:r>
              <a:rPr lang="es-ES" dirty="0" err="1"/>
              <a:t>.Net</a:t>
            </a:r>
            <a:r>
              <a:rPr lang="es-ES" dirty="0"/>
              <a:t> Standard como tipo de proyecto</a:t>
            </a:r>
          </a:p>
        </p:txBody>
      </p:sp>
      <p:pic>
        <p:nvPicPr>
          <p:cNvPr id="4" name="Imagen 3"/>
          <p:cNvPicPr>
            <a:picLocks noChangeAspect="1"/>
          </p:cNvPicPr>
          <p:nvPr/>
        </p:nvPicPr>
        <p:blipFill>
          <a:blip r:embed="rId2"/>
          <a:stretch>
            <a:fillRect/>
          </a:stretch>
        </p:blipFill>
        <p:spPr>
          <a:xfrm>
            <a:off x="2423592" y="1628800"/>
            <a:ext cx="6652219" cy="4401468"/>
          </a:xfrm>
          <a:prstGeom prst="rect">
            <a:avLst/>
          </a:prstGeom>
        </p:spPr>
      </p:pic>
      <p:grpSp>
        <p:nvGrpSpPr>
          <p:cNvPr id="11" name="Grupo 10">
            <a:extLst>
              <a:ext uri="{FF2B5EF4-FFF2-40B4-BE49-F238E27FC236}">
                <a16:creationId xmlns:a16="http://schemas.microsoft.com/office/drawing/2014/main" id="{1B2518CF-7FE0-4FC1-8C88-9143F19FE072}"/>
              </a:ext>
            </a:extLst>
          </p:cNvPr>
          <p:cNvGrpSpPr/>
          <p:nvPr/>
        </p:nvGrpSpPr>
        <p:grpSpPr>
          <a:xfrm>
            <a:off x="0" y="6048740"/>
            <a:ext cx="12192000" cy="798576"/>
            <a:chOff x="0" y="6048740"/>
            <a:chExt cx="12192000" cy="798576"/>
          </a:xfrm>
        </p:grpSpPr>
        <p:sp>
          <p:nvSpPr>
            <p:cNvPr id="12" name="Rectángulo 6">
              <a:extLst>
                <a:ext uri="{FF2B5EF4-FFF2-40B4-BE49-F238E27FC236}">
                  <a16:creationId xmlns:a16="http://schemas.microsoft.com/office/drawing/2014/main" id="{86E50811-7180-4C09-8C69-D599C7B45626}"/>
                </a:ext>
              </a:extLst>
            </p:cNvPr>
            <p:cNvSpPr/>
            <p:nvPr/>
          </p:nvSpPr>
          <p:spPr bwMode="auto">
            <a:xfrm>
              <a:off x="0" y="6048740"/>
              <a:ext cx="12192000" cy="798576"/>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defRPr/>
              </a:pPr>
              <a:r>
                <a:rPr lang="es-ES" dirty="0">
                  <a:solidFill>
                    <a:schemeClr val="accent2"/>
                  </a:solidFill>
                </a:rPr>
                <a:t>ITI Core</a:t>
              </a:r>
              <a:endParaRPr dirty="0">
                <a:solidFill>
                  <a:schemeClr val="accent2"/>
                </a:solidFill>
              </a:endParaRPr>
            </a:p>
          </p:txBody>
        </p:sp>
        <p:pic>
          <p:nvPicPr>
            <p:cNvPr id="15" name="Imagen 14">
              <a:extLst>
                <a:ext uri="{FF2B5EF4-FFF2-40B4-BE49-F238E27FC236}">
                  <a16:creationId xmlns:a16="http://schemas.microsoft.com/office/drawing/2014/main" id="{A1497849-CA1F-4EA0-91B1-B40A40027DA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56240" y="6198447"/>
              <a:ext cx="3696072" cy="499594"/>
            </a:xfrm>
            <a:prstGeom prst="rect">
              <a:avLst/>
            </a:prstGeom>
          </p:spPr>
        </p:pic>
        <p:cxnSp>
          <p:nvCxnSpPr>
            <p:cNvPr id="16" name="Conector recto 15">
              <a:extLst>
                <a:ext uri="{FF2B5EF4-FFF2-40B4-BE49-F238E27FC236}">
                  <a16:creationId xmlns:a16="http://schemas.microsoft.com/office/drawing/2014/main" id="{B67711EC-672E-439F-9AB7-117DD8C5A352}"/>
                </a:ext>
              </a:extLst>
            </p:cNvPr>
            <p:cNvCxnSpPr>
              <a:cxnSpLocks/>
            </p:cNvCxnSpPr>
            <p:nvPr/>
          </p:nvCxnSpPr>
          <p:spPr>
            <a:xfrm>
              <a:off x="0" y="6093296"/>
              <a:ext cx="12192000" cy="0"/>
            </a:xfrm>
            <a:prstGeom prst="line">
              <a:avLst/>
            </a:prstGeom>
            <a:ln w="38100"/>
          </p:spPr>
          <p:style>
            <a:lnRef idx="1">
              <a:schemeClr val="accent2"/>
            </a:lnRef>
            <a:fillRef idx="0">
              <a:schemeClr val="accent2"/>
            </a:fillRef>
            <a:effectRef idx="0">
              <a:schemeClr val="accent2"/>
            </a:effectRef>
            <a:fontRef idx="minor">
              <a:schemeClr val="tx1"/>
            </a:fontRef>
          </p:style>
        </p:cxnSp>
      </p:grpSp>
    </p:spTree>
    <p:extLst>
      <p:ext uri="{BB962C8B-B14F-4D97-AF65-F5344CB8AC3E}">
        <p14:creationId xmlns:p14="http://schemas.microsoft.com/office/powerpoint/2010/main" val="24513726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grpSp>
        <p:nvGrpSpPr>
          <p:cNvPr id="4" name="Grupo 3">
            <a:extLst>
              <a:ext uri="{FF2B5EF4-FFF2-40B4-BE49-F238E27FC236}">
                <a16:creationId xmlns:a16="http://schemas.microsoft.com/office/drawing/2014/main" id="{4C11355F-5B3F-4AC6-945F-D3A8C30093FA}"/>
              </a:ext>
            </a:extLst>
          </p:cNvPr>
          <p:cNvGrpSpPr/>
          <p:nvPr/>
        </p:nvGrpSpPr>
        <p:grpSpPr>
          <a:xfrm>
            <a:off x="0" y="-27384"/>
            <a:ext cx="12192000" cy="432048"/>
            <a:chOff x="0" y="-27384"/>
            <a:chExt cx="12192000" cy="432048"/>
          </a:xfrm>
        </p:grpSpPr>
        <p:sp>
          <p:nvSpPr>
            <p:cNvPr id="71" name="Rectángulo 11">
              <a:extLst>
                <a:ext uri="{FF2B5EF4-FFF2-40B4-BE49-F238E27FC236}">
                  <a16:creationId xmlns:a16="http://schemas.microsoft.com/office/drawing/2014/main" id="{6F96B11C-C902-4C1A-95F5-771788C39BFB}"/>
                </a:ext>
              </a:extLst>
            </p:cNvPr>
            <p:cNvSpPr/>
            <p:nvPr/>
          </p:nvSpPr>
          <p:spPr bwMode="auto">
            <a:xfrm>
              <a:off x="0" y="-27384"/>
              <a:ext cx="12192000" cy="432048"/>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defRPr/>
              </a:pPr>
              <a:r>
                <a:rPr lang="es-ES" dirty="0"/>
                <a:t>Iniciar proyecto usando plantilla</a:t>
              </a:r>
              <a:endParaRPr dirty="0"/>
            </a:p>
          </p:txBody>
        </p:sp>
        <p:sp>
          <p:nvSpPr>
            <p:cNvPr id="2" name="CuadroTexto 1">
              <a:extLst>
                <a:ext uri="{FF2B5EF4-FFF2-40B4-BE49-F238E27FC236}">
                  <a16:creationId xmlns:a16="http://schemas.microsoft.com/office/drawing/2014/main" id="{CEEBC056-0D88-4014-BA75-93B96A3FF747}"/>
                </a:ext>
              </a:extLst>
            </p:cNvPr>
            <p:cNvSpPr txBox="1"/>
            <p:nvPr/>
          </p:nvSpPr>
          <p:spPr>
            <a:xfrm>
              <a:off x="0" y="-1235"/>
              <a:ext cx="1101584" cy="369332"/>
            </a:xfrm>
            <a:prstGeom prst="rect">
              <a:avLst/>
            </a:prstGeom>
            <a:noFill/>
          </p:spPr>
          <p:txBody>
            <a:bodyPr wrap="none" rtlCol="0">
              <a:spAutoFit/>
            </a:bodyPr>
            <a:lstStyle/>
            <a:p>
              <a:r>
                <a:rPr lang="es-ES" dirty="0">
                  <a:solidFill>
                    <a:schemeClr val="bg1"/>
                  </a:solidFill>
                </a:rPr>
                <a:t>OBJETIVO</a:t>
              </a:r>
            </a:p>
          </p:txBody>
        </p:sp>
      </p:grpSp>
      <p:pic>
        <p:nvPicPr>
          <p:cNvPr id="8" name="Imagen 7">
            <a:extLst>
              <a:ext uri="{FF2B5EF4-FFF2-40B4-BE49-F238E27FC236}">
                <a16:creationId xmlns:a16="http://schemas.microsoft.com/office/drawing/2014/main" id="{1A23EA85-C46A-4817-B5F8-61DBEA8BAE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96412" y="3397071"/>
            <a:ext cx="6822387" cy="2604575"/>
          </a:xfrm>
          <a:prstGeom prst="rect">
            <a:avLst/>
          </a:prstGeom>
        </p:spPr>
      </p:pic>
      <p:sp>
        <p:nvSpPr>
          <p:cNvPr id="9" name="Título 8">
            <a:extLst>
              <a:ext uri="{FF2B5EF4-FFF2-40B4-BE49-F238E27FC236}">
                <a16:creationId xmlns:a16="http://schemas.microsoft.com/office/drawing/2014/main" id="{40910512-4EF0-42BD-B90D-52B598A5409C}"/>
              </a:ext>
            </a:extLst>
          </p:cNvPr>
          <p:cNvSpPr>
            <a:spLocks noGrp="1"/>
          </p:cNvSpPr>
          <p:nvPr>
            <p:ph type="title"/>
          </p:nvPr>
        </p:nvSpPr>
        <p:spPr>
          <a:xfrm>
            <a:off x="407369" y="1052736"/>
            <a:ext cx="4824583" cy="388480"/>
          </a:xfrm>
        </p:spPr>
        <p:txBody>
          <a:bodyPr>
            <a:normAutofit fontScale="90000"/>
          </a:bodyPr>
          <a:lstStyle/>
          <a:p>
            <a:r>
              <a:rPr lang="es-ES" sz="2800" b="1" dirty="0"/>
              <a:t>1. Añadir el repositorio del ITI</a:t>
            </a:r>
          </a:p>
        </p:txBody>
      </p:sp>
      <p:sp>
        <p:nvSpPr>
          <p:cNvPr id="14" name="Rectángulo 13">
            <a:extLst>
              <a:ext uri="{FF2B5EF4-FFF2-40B4-BE49-F238E27FC236}">
                <a16:creationId xmlns:a16="http://schemas.microsoft.com/office/drawing/2014/main" id="{8B44FD3D-572B-4E80-BC0E-C9E66294CCB6}"/>
              </a:ext>
            </a:extLst>
          </p:cNvPr>
          <p:cNvSpPr/>
          <p:nvPr/>
        </p:nvSpPr>
        <p:spPr bwMode="auto">
          <a:xfrm>
            <a:off x="-1104800" y="415894"/>
            <a:ext cx="6696744" cy="584775"/>
          </a:xfrm>
          <a:prstGeom prst="rect">
            <a:avLst/>
          </a:prstGeom>
          <a:noFill/>
        </p:spPr>
        <p:txBody>
          <a:bodyPr wrap="square" lIns="91440" tIns="45720" rIns="91440" bIns="45720">
            <a:spAutoFit/>
          </a:bodyPr>
          <a:lstStyle/>
          <a:p>
            <a:pPr algn="ctr"/>
            <a:r>
              <a:rPr lang="es-ES" sz="3200" b="1" cap="none" spc="0" dirty="0">
                <a:ln w="0"/>
                <a:solidFill>
                  <a:schemeClr val="accent2"/>
                </a:solidFill>
                <a:effectLst/>
              </a:rPr>
              <a:t>Instalación de la plantilla</a:t>
            </a:r>
          </a:p>
        </p:txBody>
      </p:sp>
      <p:sp>
        <p:nvSpPr>
          <p:cNvPr id="15" name="Título 8">
            <a:extLst>
              <a:ext uri="{FF2B5EF4-FFF2-40B4-BE49-F238E27FC236}">
                <a16:creationId xmlns:a16="http://schemas.microsoft.com/office/drawing/2014/main" id="{C3A37713-4BCF-4E65-9013-FB70F285E8B4}"/>
              </a:ext>
            </a:extLst>
          </p:cNvPr>
          <p:cNvSpPr txBox="1">
            <a:spLocks/>
          </p:cNvSpPr>
          <p:nvPr/>
        </p:nvSpPr>
        <p:spPr bwMode="auto">
          <a:xfrm>
            <a:off x="407368" y="1943374"/>
            <a:ext cx="4824583" cy="388480"/>
          </a:xfrm>
          <a:prstGeom prst="rect">
            <a:avLst/>
          </a:prstGeom>
        </p:spPr>
        <p:txBody>
          <a:bodyPr vert="horz" lIns="91440" tIns="45720" rIns="91440" bIns="45720" rtlCol="0" anchor="ctr">
            <a:normAutofit fontScale="90000" lnSpcReduction="20000"/>
          </a:bodyPr>
          <a:lstStyle>
            <a:lvl1pPr algn="l" defTabSz="914400">
              <a:lnSpc>
                <a:spcPct val="90000"/>
              </a:lnSpc>
              <a:spcBef>
                <a:spcPts val="0"/>
              </a:spcBef>
              <a:buNone/>
              <a:defRPr sz="4400">
                <a:solidFill>
                  <a:schemeClr val="tx1"/>
                </a:solidFill>
                <a:latin typeface="+mj-lt"/>
                <a:ea typeface="+mj-ea"/>
                <a:cs typeface="+mj-cs"/>
              </a:defRPr>
            </a:lvl1pPr>
          </a:lstStyle>
          <a:p>
            <a:r>
              <a:rPr lang="es-ES" sz="2800" b="1" dirty="0"/>
              <a:t>2. Instalar la plantilla</a:t>
            </a:r>
          </a:p>
        </p:txBody>
      </p:sp>
      <p:pic>
        <p:nvPicPr>
          <p:cNvPr id="11" name="Imagen 10">
            <a:extLst>
              <a:ext uri="{FF2B5EF4-FFF2-40B4-BE49-F238E27FC236}">
                <a16:creationId xmlns:a16="http://schemas.microsoft.com/office/drawing/2014/main" id="{31C042F5-0C08-4A28-8A85-F4CAB0DB01D0}"/>
              </a:ext>
            </a:extLst>
          </p:cNvPr>
          <p:cNvPicPr>
            <a:picLocks noChangeAspect="1"/>
          </p:cNvPicPr>
          <p:nvPr/>
        </p:nvPicPr>
        <p:blipFill>
          <a:blip r:embed="rId3"/>
          <a:stretch>
            <a:fillRect/>
          </a:stretch>
        </p:blipFill>
        <p:spPr>
          <a:xfrm>
            <a:off x="1667501" y="1343433"/>
            <a:ext cx="9541067" cy="502964"/>
          </a:xfrm>
          <a:prstGeom prst="rect">
            <a:avLst/>
          </a:prstGeom>
        </p:spPr>
      </p:pic>
      <p:pic>
        <p:nvPicPr>
          <p:cNvPr id="12" name="Imagen 11">
            <a:extLst>
              <a:ext uri="{FF2B5EF4-FFF2-40B4-BE49-F238E27FC236}">
                <a16:creationId xmlns:a16="http://schemas.microsoft.com/office/drawing/2014/main" id="{645B35C9-BA34-47A9-B11F-440757FF50CA}"/>
              </a:ext>
            </a:extLst>
          </p:cNvPr>
          <p:cNvPicPr>
            <a:picLocks noChangeAspect="1"/>
          </p:cNvPicPr>
          <p:nvPr/>
        </p:nvPicPr>
        <p:blipFill>
          <a:blip r:embed="rId4"/>
          <a:stretch>
            <a:fillRect/>
          </a:stretch>
        </p:blipFill>
        <p:spPr>
          <a:xfrm>
            <a:off x="1847528" y="2348555"/>
            <a:ext cx="7498730" cy="480102"/>
          </a:xfrm>
          <a:prstGeom prst="rect">
            <a:avLst/>
          </a:prstGeom>
        </p:spPr>
      </p:pic>
      <p:sp>
        <p:nvSpPr>
          <p:cNvPr id="17" name="Título 8">
            <a:extLst>
              <a:ext uri="{FF2B5EF4-FFF2-40B4-BE49-F238E27FC236}">
                <a16:creationId xmlns:a16="http://schemas.microsoft.com/office/drawing/2014/main" id="{CDBA41B6-AB18-4885-A758-77F8FEFDD125}"/>
              </a:ext>
            </a:extLst>
          </p:cNvPr>
          <p:cNvSpPr txBox="1">
            <a:spLocks/>
          </p:cNvSpPr>
          <p:nvPr/>
        </p:nvSpPr>
        <p:spPr bwMode="auto">
          <a:xfrm>
            <a:off x="434598" y="2965009"/>
            <a:ext cx="4824583" cy="388480"/>
          </a:xfrm>
          <a:prstGeom prst="rect">
            <a:avLst/>
          </a:prstGeom>
        </p:spPr>
        <p:txBody>
          <a:bodyPr vert="horz" lIns="91440" tIns="45720" rIns="91440" bIns="45720" rtlCol="0" anchor="ctr">
            <a:normAutofit fontScale="90000" lnSpcReduction="20000"/>
          </a:bodyPr>
          <a:lstStyle>
            <a:lvl1pPr algn="l" defTabSz="914400">
              <a:lnSpc>
                <a:spcPct val="90000"/>
              </a:lnSpc>
              <a:spcBef>
                <a:spcPts val="0"/>
              </a:spcBef>
              <a:buNone/>
              <a:defRPr sz="4400">
                <a:solidFill>
                  <a:schemeClr val="tx1"/>
                </a:solidFill>
                <a:latin typeface="+mj-lt"/>
                <a:ea typeface="+mj-ea"/>
                <a:cs typeface="+mj-cs"/>
              </a:defRPr>
            </a:lvl1pPr>
          </a:lstStyle>
          <a:p>
            <a:r>
              <a:rPr lang="es-ES" sz="2800" b="1" dirty="0"/>
              <a:t>3. Comprobar la instalación</a:t>
            </a:r>
          </a:p>
        </p:txBody>
      </p:sp>
      <p:grpSp>
        <p:nvGrpSpPr>
          <p:cNvPr id="16" name="Grupo 15">
            <a:extLst>
              <a:ext uri="{FF2B5EF4-FFF2-40B4-BE49-F238E27FC236}">
                <a16:creationId xmlns:a16="http://schemas.microsoft.com/office/drawing/2014/main" id="{2C6F20BB-8502-4A93-BA7B-6CDBB7558D79}"/>
              </a:ext>
            </a:extLst>
          </p:cNvPr>
          <p:cNvGrpSpPr/>
          <p:nvPr/>
        </p:nvGrpSpPr>
        <p:grpSpPr>
          <a:xfrm>
            <a:off x="0" y="6048740"/>
            <a:ext cx="12192000" cy="798576"/>
            <a:chOff x="0" y="6048740"/>
            <a:chExt cx="12192000" cy="798576"/>
          </a:xfrm>
        </p:grpSpPr>
        <p:sp>
          <p:nvSpPr>
            <p:cNvPr id="18" name="Rectángulo 6">
              <a:extLst>
                <a:ext uri="{FF2B5EF4-FFF2-40B4-BE49-F238E27FC236}">
                  <a16:creationId xmlns:a16="http://schemas.microsoft.com/office/drawing/2014/main" id="{4A0FBE22-E077-4380-864B-04351A4C1C19}"/>
                </a:ext>
              </a:extLst>
            </p:cNvPr>
            <p:cNvSpPr/>
            <p:nvPr/>
          </p:nvSpPr>
          <p:spPr bwMode="auto">
            <a:xfrm>
              <a:off x="0" y="6048740"/>
              <a:ext cx="12192000" cy="798576"/>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defRPr/>
              </a:pPr>
              <a:r>
                <a:rPr lang="es-ES" dirty="0">
                  <a:solidFill>
                    <a:schemeClr val="accent2"/>
                  </a:solidFill>
                </a:rPr>
                <a:t>ITI Core</a:t>
              </a:r>
              <a:endParaRPr dirty="0">
                <a:solidFill>
                  <a:schemeClr val="accent2"/>
                </a:solidFill>
              </a:endParaRPr>
            </a:p>
          </p:txBody>
        </p:sp>
        <p:pic>
          <p:nvPicPr>
            <p:cNvPr id="19" name="Imagen 18">
              <a:extLst>
                <a:ext uri="{FF2B5EF4-FFF2-40B4-BE49-F238E27FC236}">
                  <a16:creationId xmlns:a16="http://schemas.microsoft.com/office/drawing/2014/main" id="{AEC7EAFF-C4BA-4EF1-B819-33B86FCFEDE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256240" y="6198447"/>
              <a:ext cx="3696072" cy="499594"/>
            </a:xfrm>
            <a:prstGeom prst="rect">
              <a:avLst/>
            </a:prstGeom>
          </p:spPr>
        </p:pic>
        <p:cxnSp>
          <p:nvCxnSpPr>
            <p:cNvPr id="20" name="Conector recto 19">
              <a:extLst>
                <a:ext uri="{FF2B5EF4-FFF2-40B4-BE49-F238E27FC236}">
                  <a16:creationId xmlns:a16="http://schemas.microsoft.com/office/drawing/2014/main" id="{82C78F5E-6E49-45A6-A5B6-881D9C74D206}"/>
                </a:ext>
              </a:extLst>
            </p:cNvPr>
            <p:cNvCxnSpPr>
              <a:cxnSpLocks/>
            </p:cNvCxnSpPr>
            <p:nvPr/>
          </p:nvCxnSpPr>
          <p:spPr>
            <a:xfrm>
              <a:off x="0" y="6093296"/>
              <a:ext cx="12192000" cy="0"/>
            </a:xfrm>
            <a:prstGeom prst="line">
              <a:avLst/>
            </a:prstGeom>
            <a:ln w="38100"/>
          </p:spPr>
          <p:style>
            <a:lnRef idx="1">
              <a:schemeClr val="accent2"/>
            </a:lnRef>
            <a:fillRef idx="0">
              <a:schemeClr val="accent2"/>
            </a:fillRef>
            <a:effectRef idx="0">
              <a:schemeClr val="accent2"/>
            </a:effectRef>
            <a:fontRef idx="minor">
              <a:schemeClr val="tx1"/>
            </a:fontRef>
          </p:style>
        </p:cxnSp>
      </p:grpSp>
    </p:spTree>
    <p:extLst>
      <p:ext uri="{BB962C8B-B14F-4D97-AF65-F5344CB8AC3E}">
        <p14:creationId xmlns:p14="http://schemas.microsoft.com/office/powerpoint/2010/main" val="217865813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8" name="Rectángulo 7">
            <a:extLst>
              <a:ext uri="{FF2B5EF4-FFF2-40B4-BE49-F238E27FC236}">
                <a16:creationId xmlns:a16="http://schemas.microsoft.com/office/drawing/2014/main" id="{8B44FD3D-572B-4E80-BC0E-C9E66294CCB6}"/>
              </a:ext>
            </a:extLst>
          </p:cNvPr>
          <p:cNvSpPr/>
          <p:nvPr/>
        </p:nvSpPr>
        <p:spPr bwMode="auto">
          <a:xfrm>
            <a:off x="839415" y="476672"/>
            <a:ext cx="8219239" cy="584775"/>
          </a:xfrm>
          <a:prstGeom prst="rect">
            <a:avLst/>
          </a:prstGeom>
          <a:noFill/>
        </p:spPr>
        <p:txBody>
          <a:bodyPr wrap="square" lIns="91440" tIns="45720" rIns="91440" bIns="45720">
            <a:spAutoFit/>
          </a:bodyPr>
          <a:lstStyle/>
          <a:p>
            <a:pPr algn="ctr"/>
            <a:r>
              <a:rPr lang="es-ES" sz="3200" b="1" dirty="0">
                <a:ln w="0"/>
                <a:solidFill>
                  <a:schemeClr val="accent2"/>
                </a:solidFill>
              </a:rPr>
              <a:t>¿Cómo crear un </a:t>
            </a:r>
            <a:r>
              <a:rPr lang="es-ES" sz="3200" b="1" dirty="0" err="1">
                <a:ln w="0"/>
                <a:solidFill>
                  <a:schemeClr val="accent2"/>
                </a:solidFill>
              </a:rPr>
              <a:t>Profile</a:t>
            </a:r>
            <a:r>
              <a:rPr lang="es-ES" sz="3200" b="1" dirty="0">
                <a:ln w="0"/>
                <a:solidFill>
                  <a:schemeClr val="accent2"/>
                </a:solidFill>
              </a:rPr>
              <a:t> en nuestro proyecto?</a:t>
            </a:r>
            <a:endParaRPr lang="es-ES" sz="3200" b="1" cap="none" spc="0" dirty="0">
              <a:ln w="0"/>
              <a:solidFill>
                <a:schemeClr val="accent2"/>
              </a:solidFill>
              <a:effectLst/>
            </a:endParaRPr>
          </a:p>
        </p:txBody>
      </p:sp>
      <p:grpSp>
        <p:nvGrpSpPr>
          <p:cNvPr id="10" name="Grupo 9">
            <a:extLst>
              <a:ext uri="{FF2B5EF4-FFF2-40B4-BE49-F238E27FC236}">
                <a16:creationId xmlns:a16="http://schemas.microsoft.com/office/drawing/2014/main" id="{4C11355F-5B3F-4AC6-945F-D3A8C30093FA}"/>
              </a:ext>
            </a:extLst>
          </p:cNvPr>
          <p:cNvGrpSpPr/>
          <p:nvPr/>
        </p:nvGrpSpPr>
        <p:grpSpPr>
          <a:xfrm>
            <a:off x="0" y="-27384"/>
            <a:ext cx="12192000" cy="432048"/>
            <a:chOff x="0" y="-27384"/>
            <a:chExt cx="12192000" cy="432048"/>
          </a:xfrm>
        </p:grpSpPr>
        <p:sp>
          <p:nvSpPr>
            <p:cNvPr id="13" name="Rectángulo 11">
              <a:extLst>
                <a:ext uri="{FF2B5EF4-FFF2-40B4-BE49-F238E27FC236}">
                  <a16:creationId xmlns:a16="http://schemas.microsoft.com/office/drawing/2014/main" id="{6F96B11C-C902-4C1A-95F5-771788C39BFB}"/>
                </a:ext>
              </a:extLst>
            </p:cNvPr>
            <p:cNvSpPr/>
            <p:nvPr/>
          </p:nvSpPr>
          <p:spPr bwMode="auto">
            <a:xfrm>
              <a:off x="0" y="-27384"/>
              <a:ext cx="12192000" cy="432048"/>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defRPr/>
              </a:pPr>
              <a:r>
                <a:rPr lang="es-ES" dirty="0"/>
                <a:t>SERVICIOS</a:t>
              </a:r>
              <a:endParaRPr dirty="0"/>
            </a:p>
          </p:txBody>
        </p:sp>
        <p:sp>
          <p:nvSpPr>
            <p:cNvPr id="14" name="CuadroTexto 13">
              <a:extLst>
                <a:ext uri="{FF2B5EF4-FFF2-40B4-BE49-F238E27FC236}">
                  <a16:creationId xmlns:a16="http://schemas.microsoft.com/office/drawing/2014/main" id="{CEEBC056-0D88-4014-BA75-93B96A3FF747}"/>
                </a:ext>
              </a:extLst>
            </p:cNvPr>
            <p:cNvSpPr txBox="1"/>
            <p:nvPr/>
          </p:nvSpPr>
          <p:spPr>
            <a:xfrm>
              <a:off x="0" y="-1235"/>
              <a:ext cx="686406" cy="369332"/>
            </a:xfrm>
            <a:prstGeom prst="rect">
              <a:avLst/>
            </a:prstGeom>
            <a:noFill/>
          </p:spPr>
          <p:txBody>
            <a:bodyPr wrap="none" rtlCol="0">
              <a:spAutoFit/>
            </a:bodyPr>
            <a:lstStyle/>
            <a:p>
              <a:r>
                <a:rPr lang="es-ES" dirty="0">
                  <a:solidFill>
                    <a:schemeClr val="bg1"/>
                  </a:solidFill>
                </a:rPr>
                <a:t>BACK</a:t>
              </a:r>
            </a:p>
          </p:txBody>
        </p:sp>
      </p:grpSp>
      <p:sp>
        <p:nvSpPr>
          <p:cNvPr id="3" name="CuadroTexto 2"/>
          <p:cNvSpPr txBox="1"/>
          <p:nvPr/>
        </p:nvSpPr>
        <p:spPr>
          <a:xfrm>
            <a:off x="1703512" y="1204424"/>
            <a:ext cx="6922088" cy="369332"/>
          </a:xfrm>
          <a:prstGeom prst="rect">
            <a:avLst/>
          </a:prstGeom>
          <a:noFill/>
        </p:spPr>
        <p:txBody>
          <a:bodyPr wrap="none" rtlCol="0">
            <a:spAutoFit/>
          </a:bodyPr>
          <a:lstStyle/>
          <a:p>
            <a:r>
              <a:rPr lang="es-ES" dirty="0"/>
              <a:t>3. Añadimos referencias a </a:t>
            </a:r>
            <a:r>
              <a:rPr lang="es-ES" dirty="0" err="1"/>
              <a:t>ITI.Core</a:t>
            </a:r>
            <a:r>
              <a:rPr lang="es-ES" dirty="0"/>
              <a:t>, </a:t>
            </a:r>
            <a:r>
              <a:rPr lang="es-ES" dirty="0" err="1"/>
              <a:t>ITI.Core.ObjectMapperAutomapper</a:t>
            </a:r>
            <a:endParaRPr lang="es-ES" dirty="0"/>
          </a:p>
        </p:txBody>
      </p:sp>
      <p:pic>
        <p:nvPicPr>
          <p:cNvPr id="2" name="Imagen 1"/>
          <p:cNvPicPr>
            <a:picLocks noChangeAspect="1"/>
          </p:cNvPicPr>
          <p:nvPr/>
        </p:nvPicPr>
        <p:blipFill>
          <a:blip r:embed="rId2"/>
          <a:stretch>
            <a:fillRect/>
          </a:stretch>
        </p:blipFill>
        <p:spPr>
          <a:xfrm>
            <a:off x="1775520" y="1573756"/>
            <a:ext cx="9160034" cy="4054191"/>
          </a:xfrm>
          <a:prstGeom prst="rect">
            <a:avLst/>
          </a:prstGeom>
        </p:spPr>
      </p:pic>
      <p:grpSp>
        <p:nvGrpSpPr>
          <p:cNvPr id="11" name="Grupo 10">
            <a:extLst>
              <a:ext uri="{FF2B5EF4-FFF2-40B4-BE49-F238E27FC236}">
                <a16:creationId xmlns:a16="http://schemas.microsoft.com/office/drawing/2014/main" id="{C82B4EC9-EF0E-4A46-95F8-E83DA8F17402}"/>
              </a:ext>
            </a:extLst>
          </p:cNvPr>
          <p:cNvGrpSpPr/>
          <p:nvPr/>
        </p:nvGrpSpPr>
        <p:grpSpPr>
          <a:xfrm>
            <a:off x="0" y="6048740"/>
            <a:ext cx="12192000" cy="798576"/>
            <a:chOff x="0" y="6048740"/>
            <a:chExt cx="12192000" cy="798576"/>
          </a:xfrm>
        </p:grpSpPr>
        <p:sp>
          <p:nvSpPr>
            <p:cNvPr id="12" name="Rectángulo 6">
              <a:extLst>
                <a:ext uri="{FF2B5EF4-FFF2-40B4-BE49-F238E27FC236}">
                  <a16:creationId xmlns:a16="http://schemas.microsoft.com/office/drawing/2014/main" id="{0794E5AA-EDF1-4D98-A760-673128371969}"/>
                </a:ext>
              </a:extLst>
            </p:cNvPr>
            <p:cNvSpPr/>
            <p:nvPr/>
          </p:nvSpPr>
          <p:spPr bwMode="auto">
            <a:xfrm>
              <a:off x="0" y="6048740"/>
              <a:ext cx="12192000" cy="798576"/>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defRPr/>
              </a:pPr>
              <a:r>
                <a:rPr lang="es-ES" dirty="0">
                  <a:solidFill>
                    <a:schemeClr val="accent2"/>
                  </a:solidFill>
                </a:rPr>
                <a:t>ITI Core</a:t>
              </a:r>
              <a:endParaRPr dirty="0">
                <a:solidFill>
                  <a:schemeClr val="accent2"/>
                </a:solidFill>
              </a:endParaRPr>
            </a:p>
          </p:txBody>
        </p:sp>
        <p:pic>
          <p:nvPicPr>
            <p:cNvPr id="15" name="Imagen 14">
              <a:extLst>
                <a:ext uri="{FF2B5EF4-FFF2-40B4-BE49-F238E27FC236}">
                  <a16:creationId xmlns:a16="http://schemas.microsoft.com/office/drawing/2014/main" id="{890D0A85-DED5-4E1F-A21C-76034CCCBC5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56240" y="6198447"/>
              <a:ext cx="3696072" cy="499594"/>
            </a:xfrm>
            <a:prstGeom prst="rect">
              <a:avLst/>
            </a:prstGeom>
          </p:spPr>
        </p:pic>
        <p:cxnSp>
          <p:nvCxnSpPr>
            <p:cNvPr id="16" name="Conector recto 15">
              <a:extLst>
                <a:ext uri="{FF2B5EF4-FFF2-40B4-BE49-F238E27FC236}">
                  <a16:creationId xmlns:a16="http://schemas.microsoft.com/office/drawing/2014/main" id="{7CE05DB4-4AA3-477A-BB6E-924F687437DE}"/>
                </a:ext>
              </a:extLst>
            </p:cNvPr>
            <p:cNvCxnSpPr>
              <a:cxnSpLocks/>
            </p:cNvCxnSpPr>
            <p:nvPr/>
          </p:nvCxnSpPr>
          <p:spPr>
            <a:xfrm>
              <a:off x="0" y="6093296"/>
              <a:ext cx="12192000" cy="0"/>
            </a:xfrm>
            <a:prstGeom prst="line">
              <a:avLst/>
            </a:prstGeom>
            <a:ln w="38100"/>
          </p:spPr>
          <p:style>
            <a:lnRef idx="1">
              <a:schemeClr val="accent2"/>
            </a:lnRef>
            <a:fillRef idx="0">
              <a:schemeClr val="accent2"/>
            </a:fillRef>
            <a:effectRef idx="0">
              <a:schemeClr val="accent2"/>
            </a:effectRef>
            <a:fontRef idx="minor">
              <a:schemeClr val="tx1"/>
            </a:fontRef>
          </p:style>
        </p:cxnSp>
      </p:grpSp>
    </p:spTree>
    <p:extLst>
      <p:ext uri="{BB962C8B-B14F-4D97-AF65-F5344CB8AC3E}">
        <p14:creationId xmlns:p14="http://schemas.microsoft.com/office/powerpoint/2010/main" val="309624839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8" name="Rectángulo 7">
            <a:extLst>
              <a:ext uri="{FF2B5EF4-FFF2-40B4-BE49-F238E27FC236}">
                <a16:creationId xmlns:a16="http://schemas.microsoft.com/office/drawing/2014/main" id="{8B44FD3D-572B-4E80-BC0E-C9E66294CCB6}"/>
              </a:ext>
            </a:extLst>
          </p:cNvPr>
          <p:cNvSpPr/>
          <p:nvPr/>
        </p:nvSpPr>
        <p:spPr bwMode="auto">
          <a:xfrm>
            <a:off x="839415" y="476672"/>
            <a:ext cx="8219239" cy="584775"/>
          </a:xfrm>
          <a:prstGeom prst="rect">
            <a:avLst/>
          </a:prstGeom>
          <a:noFill/>
        </p:spPr>
        <p:txBody>
          <a:bodyPr wrap="square" lIns="91440" tIns="45720" rIns="91440" bIns="45720">
            <a:spAutoFit/>
          </a:bodyPr>
          <a:lstStyle/>
          <a:p>
            <a:pPr algn="ctr"/>
            <a:r>
              <a:rPr lang="es-ES" sz="3200" b="1" dirty="0">
                <a:ln w="0"/>
                <a:solidFill>
                  <a:schemeClr val="accent2"/>
                </a:solidFill>
              </a:rPr>
              <a:t>¿Cómo crear un </a:t>
            </a:r>
            <a:r>
              <a:rPr lang="es-ES" sz="3200" b="1" dirty="0" err="1">
                <a:ln w="0"/>
                <a:solidFill>
                  <a:schemeClr val="accent2"/>
                </a:solidFill>
              </a:rPr>
              <a:t>Profile</a:t>
            </a:r>
            <a:r>
              <a:rPr lang="es-ES" sz="3200" b="1" dirty="0">
                <a:ln w="0"/>
                <a:solidFill>
                  <a:schemeClr val="accent2"/>
                </a:solidFill>
              </a:rPr>
              <a:t> en nuestro proyecto?</a:t>
            </a:r>
            <a:endParaRPr lang="es-ES" sz="3200" b="1" cap="none" spc="0" dirty="0">
              <a:ln w="0"/>
              <a:solidFill>
                <a:schemeClr val="accent2"/>
              </a:solidFill>
              <a:effectLst/>
            </a:endParaRPr>
          </a:p>
        </p:txBody>
      </p:sp>
      <p:grpSp>
        <p:nvGrpSpPr>
          <p:cNvPr id="10" name="Grupo 9">
            <a:extLst>
              <a:ext uri="{FF2B5EF4-FFF2-40B4-BE49-F238E27FC236}">
                <a16:creationId xmlns:a16="http://schemas.microsoft.com/office/drawing/2014/main" id="{4C11355F-5B3F-4AC6-945F-D3A8C30093FA}"/>
              </a:ext>
            </a:extLst>
          </p:cNvPr>
          <p:cNvGrpSpPr/>
          <p:nvPr/>
        </p:nvGrpSpPr>
        <p:grpSpPr>
          <a:xfrm>
            <a:off x="0" y="-27384"/>
            <a:ext cx="12192000" cy="432048"/>
            <a:chOff x="0" y="-27384"/>
            <a:chExt cx="12192000" cy="432048"/>
          </a:xfrm>
        </p:grpSpPr>
        <p:sp>
          <p:nvSpPr>
            <p:cNvPr id="13" name="Rectángulo 11">
              <a:extLst>
                <a:ext uri="{FF2B5EF4-FFF2-40B4-BE49-F238E27FC236}">
                  <a16:creationId xmlns:a16="http://schemas.microsoft.com/office/drawing/2014/main" id="{6F96B11C-C902-4C1A-95F5-771788C39BFB}"/>
                </a:ext>
              </a:extLst>
            </p:cNvPr>
            <p:cNvSpPr/>
            <p:nvPr/>
          </p:nvSpPr>
          <p:spPr bwMode="auto">
            <a:xfrm>
              <a:off x="0" y="-27384"/>
              <a:ext cx="12192000" cy="432048"/>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defRPr/>
              </a:pPr>
              <a:r>
                <a:rPr lang="es-ES" dirty="0"/>
                <a:t>SERVICIOS</a:t>
              </a:r>
              <a:endParaRPr dirty="0"/>
            </a:p>
          </p:txBody>
        </p:sp>
        <p:sp>
          <p:nvSpPr>
            <p:cNvPr id="14" name="CuadroTexto 13">
              <a:extLst>
                <a:ext uri="{FF2B5EF4-FFF2-40B4-BE49-F238E27FC236}">
                  <a16:creationId xmlns:a16="http://schemas.microsoft.com/office/drawing/2014/main" id="{CEEBC056-0D88-4014-BA75-93B96A3FF747}"/>
                </a:ext>
              </a:extLst>
            </p:cNvPr>
            <p:cNvSpPr txBox="1"/>
            <p:nvPr/>
          </p:nvSpPr>
          <p:spPr>
            <a:xfrm>
              <a:off x="0" y="-1235"/>
              <a:ext cx="686406" cy="369332"/>
            </a:xfrm>
            <a:prstGeom prst="rect">
              <a:avLst/>
            </a:prstGeom>
            <a:noFill/>
          </p:spPr>
          <p:txBody>
            <a:bodyPr wrap="none" rtlCol="0">
              <a:spAutoFit/>
            </a:bodyPr>
            <a:lstStyle/>
            <a:p>
              <a:r>
                <a:rPr lang="es-ES" dirty="0">
                  <a:solidFill>
                    <a:schemeClr val="bg1"/>
                  </a:solidFill>
                </a:rPr>
                <a:t>BACK</a:t>
              </a:r>
            </a:p>
          </p:txBody>
        </p:sp>
      </p:grpSp>
      <p:sp>
        <p:nvSpPr>
          <p:cNvPr id="3" name="CuadroTexto 2"/>
          <p:cNvSpPr txBox="1"/>
          <p:nvPr/>
        </p:nvSpPr>
        <p:spPr>
          <a:xfrm>
            <a:off x="2351584" y="1222585"/>
            <a:ext cx="6232796" cy="369332"/>
          </a:xfrm>
          <a:prstGeom prst="rect">
            <a:avLst/>
          </a:prstGeom>
          <a:noFill/>
        </p:spPr>
        <p:txBody>
          <a:bodyPr wrap="none" rtlCol="0">
            <a:spAutoFit/>
          </a:bodyPr>
          <a:lstStyle/>
          <a:p>
            <a:r>
              <a:rPr lang="es-ES" dirty="0"/>
              <a:t>4. Referenciamos a nuestro proyecto de dominio y de aplicación</a:t>
            </a:r>
          </a:p>
        </p:txBody>
      </p:sp>
      <p:pic>
        <p:nvPicPr>
          <p:cNvPr id="4" name="Imagen 3"/>
          <p:cNvPicPr>
            <a:picLocks noChangeAspect="1"/>
          </p:cNvPicPr>
          <p:nvPr/>
        </p:nvPicPr>
        <p:blipFill>
          <a:blip r:embed="rId2"/>
          <a:stretch>
            <a:fillRect/>
          </a:stretch>
        </p:blipFill>
        <p:spPr>
          <a:xfrm>
            <a:off x="2423592" y="1588022"/>
            <a:ext cx="6236201" cy="4290631"/>
          </a:xfrm>
          <a:prstGeom prst="rect">
            <a:avLst/>
          </a:prstGeom>
        </p:spPr>
      </p:pic>
      <p:grpSp>
        <p:nvGrpSpPr>
          <p:cNvPr id="11" name="Grupo 10">
            <a:extLst>
              <a:ext uri="{FF2B5EF4-FFF2-40B4-BE49-F238E27FC236}">
                <a16:creationId xmlns:a16="http://schemas.microsoft.com/office/drawing/2014/main" id="{7BEE0851-37AF-4AE1-916D-68B609B4C112}"/>
              </a:ext>
            </a:extLst>
          </p:cNvPr>
          <p:cNvGrpSpPr/>
          <p:nvPr/>
        </p:nvGrpSpPr>
        <p:grpSpPr>
          <a:xfrm>
            <a:off x="0" y="6048740"/>
            <a:ext cx="12192000" cy="798576"/>
            <a:chOff x="0" y="6048740"/>
            <a:chExt cx="12192000" cy="798576"/>
          </a:xfrm>
        </p:grpSpPr>
        <p:sp>
          <p:nvSpPr>
            <p:cNvPr id="12" name="Rectángulo 6">
              <a:extLst>
                <a:ext uri="{FF2B5EF4-FFF2-40B4-BE49-F238E27FC236}">
                  <a16:creationId xmlns:a16="http://schemas.microsoft.com/office/drawing/2014/main" id="{33970C45-2170-4AED-8108-B5249B2A5A35}"/>
                </a:ext>
              </a:extLst>
            </p:cNvPr>
            <p:cNvSpPr/>
            <p:nvPr/>
          </p:nvSpPr>
          <p:spPr bwMode="auto">
            <a:xfrm>
              <a:off x="0" y="6048740"/>
              <a:ext cx="12192000" cy="798576"/>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defRPr/>
              </a:pPr>
              <a:r>
                <a:rPr lang="es-ES" dirty="0">
                  <a:solidFill>
                    <a:schemeClr val="accent2"/>
                  </a:solidFill>
                </a:rPr>
                <a:t>ITI Core</a:t>
              </a:r>
              <a:endParaRPr dirty="0">
                <a:solidFill>
                  <a:schemeClr val="accent2"/>
                </a:solidFill>
              </a:endParaRPr>
            </a:p>
          </p:txBody>
        </p:sp>
        <p:pic>
          <p:nvPicPr>
            <p:cNvPr id="15" name="Imagen 14">
              <a:extLst>
                <a:ext uri="{FF2B5EF4-FFF2-40B4-BE49-F238E27FC236}">
                  <a16:creationId xmlns:a16="http://schemas.microsoft.com/office/drawing/2014/main" id="{00E857F0-BDBE-4C09-B788-6A5DB510C45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56240" y="6198447"/>
              <a:ext cx="3696072" cy="499594"/>
            </a:xfrm>
            <a:prstGeom prst="rect">
              <a:avLst/>
            </a:prstGeom>
          </p:spPr>
        </p:pic>
        <p:cxnSp>
          <p:nvCxnSpPr>
            <p:cNvPr id="16" name="Conector recto 15">
              <a:extLst>
                <a:ext uri="{FF2B5EF4-FFF2-40B4-BE49-F238E27FC236}">
                  <a16:creationId xmlns:a16="http://schemas.microsoft.com/office/drawing/2014/main" id="{99B64C52-1022-417F-9195-65B15E7717CA}"/>
                </a:ext>
              </a:extLst>
            </p:cNvPr>
            <p:cNvCxnSpPr>
              <a:cxnSpLocks/>
            </p:cNvCxnSpPr>
            <p:nvPr/>
          </p:nvCxnSpPr>
          <p:spPr>
            <a:xfrm>
              <a:off x="0" y="6093296"/>
              <a:ext cx="12192000" cy="0"/>
            </a:xfrm>
            <a:prstGeom prst="line">
              <a:avLst/>
            </a:prstGeom>
            <a:ln w="38100"/>
          </p:spPr>
          <p:style>
            <a:lnRef idx="1">
              <a:schemeClr val="accent2"/>
            </a:lnRef>
            <a:fillRef idx="0">
              <a:schemeClr val="accent2"/>
            </a:fillRef>
            <a:effectRef idx="0">
              <a:schemeClr val="accent2"/>
            </a:effectRef>
            <a:fontRef idx="minor">
              <a:schemeClr val="tx1"/>
            </a:fontRef>
          </p:style>
        </p:cxnSp>
      </p:grpSp>
    </p:spTree>
    <p:extLst>
      <p:ext uri="{BB962C8B-B14F-4D97-AF65-F5344CB8AC3E}">
        <p14:creationId xmlns:p14="http://schemas.microsoft.com/office/powerpoint/2010/main" val="172881029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8" name="Rectángulo 7">
            <a:extLst>
              <a:ext uri="{FF2B5EF4-FFF2-40B4-BE49-F238E27FC236}">
                <a16:creationId xmlns:a16="http://schemas.microsoft.com/office/drawing/2014/main" id="{8B44FD3D-572B-4E80-BC0E-C9E66294CCB6}"/>
              </a:ext>
            </a:extLst>
          </p:cNvPr>
          <p:cNvSpPr/>
          <p:nvPr/>
        </p:nvSpPr>
        <p:spPr bwMode="auto">
          <a:xfrm>
            <a:off x="839415" y="476672"/>
            <a:ext cx="8219239" cy="584775"/>
          </a:xfrm>
          <a:prstGeom prst="rect">
            <a:avLst/>
          </a:prstGeom>
          <a:noFill/>
        </p:spPr>
        <p:txBody>
          <a:bodyPr wrap="square" lIns="91440" tIns="45720" rIns="91440" bIns="45720">
            <a:spAutoFit/>
          </a:bodyPr>
          <a:lstStyle/>
          <a:p>
            <a:pPr algn="ctr"/>
            <a:r>
              <a:rPr lang="es-ES" sz="3200" b="1" dirty="0">
                <a:ln w="0"/>
                <a:solidFill>
                  <a:schemeClr val="accent2"/>
                </a:solidFill>
              </a:rPr>
              <a:t>¿Cómo crear un </a:t>
            </a:r>
            <a:r>
              <a:rPr lang="es-ES" sz="3200" b="1" dirty="0" err="1">
                <a:ln w="0"/>
                <a:solidFill>
                  <a:schemeClr val="accent2"/>
                </a:solidFill>
              </a:rPr>
              <a:t>Profile</a:t>
            </a:r>
            <a:r>
              <a:rPr lang="es-ES" sz="3200" b="1" dirty="0">
                <a:ln w="0"/>
                <a:solidFill>
                  <a:schemeClr val="accent2"/>
                </a:solidFill>
              </a:rPr>
              <a:t> en nuestro proyecto?</a:t>
            </a:r>
            <a:endParaRPr lang="es-ES" sz="3200" b="1" cap="none" spc="0" dirty="0">
              <a:ln w="0"/>
              <a:solidFill>
                <a:schemeClr val="accent2"/>
              </a:solidFill>
              <a:effectLst/>
            </a:endParaRPr>
          </a:p>
        </p:txBody>
      </p:sp>
      <p:grpSp>
        <p:nvGrpSpPr>
          <p:cNvPr id="10" name="Grupo 9">
            <a:extLst>
              <a:ext uri="{FF2B5EF4-FFF2-40B4-BE49-F238E27FC236}">
                <a16:creationId xmlns:a16="http://schemas.microsoft.com/office/drawing/2014/main" id="{4C11355F-5B3F-4AC6-945F-D3A8C30093FA}"/>
              </a:ext>
            </a:extLst>
          </p:cNvPr>
          <p:cNvGrpSpPr/>
          <p:nvPr/>
        </p:nvGrpSpPr>
        <p:grpSpPr>
          <a:xfrm>
            <a:off x="0" y="-27384"/>
            <a:ext cx="12192000" cy="432048"/>
            <a:chOff x="0" y="-27384"/>
            <a:chExt cx="12192000" cy="432048"/>
          </a:xfrm>
        </p:grpSpPr>
        <p:sp>
          <p:nvSpPr>
            <p:cNvPr id="13" name="Rectángulo 11">
              <a:extLst>
                <a:ext uri="{FF2B5EF4-FFF2-40B4-BE49-F238E27FC236}">
                  <a16:creationId xmlns:a16="http://schemas.microsoft.com/office/drawing/2014/main" id="{6F96B11C-C902-4C1A-95F5-771788C39BFB}"/>
                </a:ext>
              </a:extLst>
            </p:cNvPr>
            <p:cNvSpPr/>
            <p:nvPr/>
          </p:nvSpPr>
          <p:spPr bwMode="auto">
            <a:xfrm>
              <a:off x="0" y="-27384"/>
              <a:ext cx="12192000" cy="432048"/>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defRPr/>
              </a:pPr>
              <a:r>
                <a:rPr lang="es-ES" dirty="0"/>
                <a:t>SERVICIOS</a:t>
              </a:r>
              <a:endParaRPr dirty="0"/>
            </a:p>
          </p:txBody>
        </p:sp>
        <p:sp>
          <p:nvSpPr>
            <p:cNvPr id="14" name="CuadroTexto 13">
              <a:extLst>
                <a:ext uri="{FF2B5EF4-FFF2-40B4-BE49-F238E27FC236}">
                  <a16:creationId xmlns:a16="http://schemas.microsoft.com/office/drawing/2014/main" id="{CEEBC056-0D88-4014-BA75-93B96A3FF747}"/>
                </a:ext>
              </a:extLst>
            </p:cNvPr>
            <p:cNvSpPr txBox="1"/>
            <p:nvPr/>
          </p:nvSpPr>
          <p:spPr>
            <a:xfrm>
              <a:off x="0" y="-1235"/>
              <a:ext cx="686406" cy="369332"/>
            </a:xfrm>
            <a:prstGeom prst="rect">
              <a:avLst/>
            </a:prstGeom>
            <a:noFill/>
          </p:spPr>
          <p:txBody>
            <a:bodyPr wrap="none" rtlCol="0">
              <a:spAutoFit/>
            </a:bodyPr>
            <a:lstStyle/>
            <a:p>
              <a:r>
                <a:rPr lang="es-ES" dirty="0">
                  <a:solidFill>
                    <a:schemeClr val="bg1"/>
                  </a:solidFill>
                </a:rPr>
                <a:t>BACK</a:t>
              </a:r>
            </a:p>
          </p:txBody>
        </p:sp>
      </p:grpSp>
      <p:sp>
        <p:nvSpPr>
          <p:cNvPr id="3" name="CuadroTexto 2"/>
          <p:cNvSpPr txBox="1"/>
          <p:nvPr/>
        </p:nvSpPr>
        <p:spPr>
          <a:xfrm>
            <a:off x="2351584" y="1222585"/>
            <a:ext cx="5997155" cy="369332"/>
          </a:xfrm>
          <a:prstGeom prst="rect">
            <a:avLst/>
          </a:prstGeom>
          <a:noFill/>
        </p:spPr>
        <p:txBody>
          <a:bodyPr wrap="none" rtlCol="0">
            <a:spAutoFit/>
          </a:bodyPr>
          <a:lstStyle/>
          <a:p>
            <a:r>
              <a:rPr lang="es-ES" dirty="0"/>
              <a:t>5. Referenciamos al nuevo proyecto desde el proyecto del API</a:t>
            </a:r>
          </a:p>
        </p:txBody>
      </p:sp>
      <p:pic>
        <p:nvPicPr>
          <p:cNvPr id="2" name="Imagen 1"/>
          <p:cNvPicPr>
            <a:picLocks noChangeAspect="1"/>
          </p:cNvPicPr>
          <p:nvPr/>
        </p:nvPicPr>
        <p:blipFill>
          <a:blip r:embed="rId2"/>
          <a:stretch>
            <a:fillRect/>
          </a:stretch>
        </p:blipFill>
        <p:spPr>
          <a:xfrm>
            <a:off x="3943163" y="2019178"/>
            <a:ext cx="4305673" cy="2819644"/>
          </a:xfrm>
          <a:prstGeom prst="rect">
            <a:avLst/>
          </a:prstGeom>
        </p:spPr>
      </p:pic>
      <p:grpSp>
        <p:nvGrpSpPr>
          <p:cNvPr id="11" name="Grupo 10">
            <a:extLst>
              <a:ext uri="{FF2B5EF4-FFF2-40B4-BE49-F238E27FC236}">
                <a16:creationId xmlns:a16="http://schemas.microsoft.com/office/drawing/2014/main" id="{C9AADEE8-1969-450C-B7D6-20D49C073668}"/>
              </a:ext>
            </a:extLst>
          </p:cNvPr>
          <p:cNvGrpSpPr/>
          <p:nvPr/>
        </p:nvGrpSpPr>
        <p:grpSpPr>
          <a:xfrm>
            <a:off x="0" y="6048740"/>
            <a:ext cx="12192000" cy="798576"/>
            <a:chOff x="0" y="6048740"/>
            <a:chExt cx="12192000" cy="798576"/>
          </a:xfrm>
        </p:grpSpPr>
        <p:sp>
          <p:nvSpPr>
            <p:cNvPr id="12" name="Rectángulo 6">
              <a:extLst>
                <a:ext uri="{FF2B5EF4-FFF2-40B4-BE49-F238E27FC236}">
                  <a16:creationId xmlns:a16="http://schemas.microsoft.com/office/drawing/2014/main" id="{6D3271E5-8EAC-4390-BF53-B9FB657B55B4}"/>
                </a:ext>
              </a:extLst>
            </p:cNvPr>
            <p:cNvSpPr/>
            <p:nvPr/>
          </p:nvSpPr>
          <p:spPr bwMode="auto">
            <a:xfrm>
              <a:off x="0" y="6048740"/>
              <a:ext cx="12192000" cy="798576"/>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defRPr/>
              </a:pPr>
              <a:r>
                <a:rPr lang="es-ES" dirty="0">
                  <a:solidFill>
                    <a:schemeClr val="accent2"/>
                  </a:solidFill>
                </a:rPr>
                <a:t>ITI Core</a:t>
              </a:r>
              <a:endParaRPr dirty="0">
                <a:solidFill>
                  <a:schemeClr val="accent2"/>
                </a:solidFill>
              </a:endParaRPr>
            </a:p>
          </p:txBody>
        </p:sp>
        <p:pic>
          <p:nvPicPr>
            <p:cNvPr id="15" name="Imagen 14">
              <a:extLst>
                <a:ext uri="{FF2B5EF4-FFF2-40B4-BE49-F238E27FC236}">
                  <a16:creationId xmlns:a16="http://schemas.microsoft.com/office/drawing/2014/main" id="{5D484D35-236D-40B9-B272-6F747ECDE34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56240" y="6198447"/>
              <a:ext cx="3696072" cy="499594"/>
            </a:xfrm>
            <a:prstGeom prst="rect">
              <a:avLst/>
            </a:prstGeom>
          </p:spPr>
        </p:pic>
        <p:cxnSp>
          <p:nvCxnSpPr>
            <p:cNvPr id="16" name="Conector recto 15">
              <a:extLst>
                <a:ext uri="{FF2B5EF4-FFF2-40B4-BE49-F238E27FC236}">
                  <a16:creationId xmlns:a16="http://schemas.microsoft.com/office/drawing/2014/main" id="{AD5F3A1B-EB22-4265-AF67-418302E5C217}"/>
                </a:ext>
              </a:extLst>
            </p:cNvPr>
            <p:cNvCxnSpPr>
              <a:cxnSpLocks/>
            </p:cNvCxnSpPr>
            <p:nvPr/>
          </p:nvCxnSpPr>
          <p:spPr>
            <a:xfrm>
              <a:off x="0" y="6093296"/>
              <a:ext cx="12192000" cy="0"/>
            </a:xfrm>
            <a:prstGeom prst="line">
              <a:avLst/>
            </a:prstGeom>
            <a:ln w="38100"/>
          </p:spPr>
          <p:style>
            <a:lnRef idx="1">
              <a:schemeClr val="accent2"/>
            </a:lnRef>
            <a:fillRef idx="0">
              <a:schemeClr val="accent2"/>
            </a:fillRef>
            <a:effectRef idx="0">
              <a:schemeClr val="accent2"/>
            </a:effectRef>
            <a:fontRef idx="minor">
              <a:schemeClr val="tx1"/>
            </a:fontRef>
          </p:style>
        </p:cxnSp>
      </p:grpSp>
    </p:spTree>
    <p:extLst>
      <p:ext uri="{BB962C8B-B14F-4D97-AF65-F5344CB8AC3E}">
        <p14:creationId xmlns:p14="http://schemas.microsoft.com/office/powerpoint/2010/main" val="241126519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8" name="Rectángulo 7">
            <a:extLst>
              <a:ext uri="{FF2B5EF4-FFF2-40B4-BE49-F238E27FC236}">
                <a16:creationId xmlns:a16="http://schemas.microsoft.com/office/drawing/2014/main" id="{8B44FD3D-572B-4E80-BC0E-C9E66294CCB6}"/>
              </a:ext>
            </a:extLst>
          </p:cNvPr>
          <p:cNvSpPr/>
          <p:nvPr/>
        </p:nvSpPr>
        <p:spPr bwMode="auto">
          <a:xfrm>
            <a:off x="839415" y="476672"/>
            <a:ext cx="8219239" cy="584775"/>
          </a:xfrm>
          <a:prstGeom prst="rect">
            <a:avLst/>
          </a:prstGeom>
          <a:noFill/>
        </p:spPr>
        <p:txBody>
          <a:bodyPr wrap="square" lIns="91440" tIns="45720" rIns="91440" bIns="45720">
            <a:spAutoFit/>
          </a:bodyPr>
          <a:lstStyle/>
          <a:p>
            <a:pPr algn="ctr"/>
            <a:r>
              <a:rPr lang="es-ES" sz="3200" b="1" dirty="0">
                <a:ln w="0"/>
                <a:solidFill>
                  <a:schemeClr val="accent2"/>
                </a:solidFill>
              </a:rPr>
              <a:t>¿Cómo crear un </a:t>
            </a:r>
            <a:r>
              <a:rPr lang="es-ES" sz="3200" b="1" dirty="0" err="1">
                <a:ln w="0"/>
                <a:solidFill>
                  <a:schemeClr val="accent2"/>
                </a:solidFill>
              </a:rPr>
              <a:t>Profile</a:t>
            </a:r>
            <a:r>
              <a:rPr lang="es-ES" sz="3200" b="1" dirty="0">
                <a:ln w="0"/>
                <a:solidFill>
                  <a:schemeClr val="accent2"/>
                </a:solidFill>
              </a:rPr>
              <a:t> en nuestro proyecto?</a:t>
            </a:r>
            <a:endParaRPr lang="es-ES" sz="3200" b="1" cap="none" spc="0" dirty="0">
              <a:ln w="0"/>
              <a:solidFill>
                <a:schemeClr val="accent2"/>
              </a:solidFill>
              <a:effectLst/>
            </a:endParaRPr>
          </a:p>
        </p:txBody>
      </p:sp>
      <p:grpSp>
        <p:nvGrpSpPr>
          <p:cNvPr id="10" name="Grupo 9">
            <a:extLst>
              <a:ext uri="{FF2B5EF4-FFF2-40B4-BE49-F238E27FC236}">
                <a16:creationId xmlns:a16="http://schemas.microsoft.com/office/drawing/2014/main" id="{4C11355F-5B3F-4AC6-945F-D3A8C30093FA}"/>
              </a:ext>
            </a:extLst>
          </p:cNvPr>
          <p:cNvGrpSpPr/>
          <p:nvPr/>
        </p:nvGrpSpPr>
        <p:grpSpPr>
          <a:xfrm>
            <a:off x="0" y="-27384"/>
            <a:ext cx="12192000" cy="432048"/>
            <a:chOff x="0" y="-27384"/>
            <a:chExt cx="12192000" cy="432048"/>
          </a:xfrm>
        </p:grpSpPr>
        <p:sp>
          <p:nvSpPr>
            <p:cNvPr id="13" name="Rectángulo 11">
              <a:extLst>
                <a:ext uri="{FF2B5EF4-FFF2-40B4-BE49-F238E27FC236}">
                  <a16:creationId xmlns:a16="http://schemas.microsoft.com/office/drawing/2014/main" id="{6F96B11C-C902-4C1A-95F5-771788C39BFB}"/>
                </a:ext>
              </a:extLst>
            </p:cNvPr>
            <p:cNvSpPr/>
            <p:nvPr/>
          </p:nvSpPr>
          <p:spPr bwMode="auto">
            <a:xfrm>
              <a:off x="0" y="-27384"/>
              <a:ext cx="12192000" cy="432048"/>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defRPr/>
              </a:pPr>
              <a:r>
                <a:rPr lang="es-ES" dirty="0"/>
                <a:t>SERVICIOS</a:t>
              </a:r>
              <a:endParaRPr dirty="0"/>
            </a:p>
          </p:txBody>
        </p:sp>
        <p:sp>
          <p:nvSpPr>
            <p:cNvPr id="14" name="CuadroTexto 13">
              <a:extLst>
                <a:ext uri="{FF2B5EF4-FFF2-40B4-BE49-F238E27FC236}">
                  <a16:creationId xmlns:a16="http://schemas.microsoft.com/office/drawing/2014/main" id="{CEEBC056-0D88-4014-BA75-93B96A3FF747}"/>
                </a:ext>
              </a:extLst>
            </p:cNvPr>
            <p:cNvSpPr txBox="1"/>
            <p:nvPr/>
          </p:nvSpPr>
          <p:spPr>
            <a:xfrm>
              <a:off x="0" y="-1235"/>
              <a:ext cx="686406" cy="369332"/>
            </a:xfrm>
            <a:prstGeom prst="rect">
              <a:avLst/>
            </a:prstGeom>
            <a:noFill/>
          </p:spPr>
          <p:txBody>
            <a:bodyPr wrap="none" rtlCol="0">
              <a:spAutoFit/>
            </a:bodyPr>
            <a:lstStyle/>
            <a:p>
              <a:r>
                <a:rPr lang="es-ES" dirty="0">
                  <a:solidFill>
                    <a:schemeClr val="bg1"/>
                  </a:solidFill>
                </a:rPr>
                <a:t>BACK</a:t>
              </a:r>
            </a:p>
          </p:txBody>
        </p:sp>
      </p:grpSp>
      <p:sp>
        <p:nvSpPr>
          <p:cNvPr id="3" name="CuadroTexto 2"/>
          <p:cNvSpPr txBox="1"/>
          <p:nvPr/>
        </p:nvSpPr>
        <p:spPr>
          <a:xfrm>
            <a:off x="1991544" y="1459731"/>
            <a:ext cx="5594801" cy="369332"/>
          </a:xfrm>
          <a:prstGeom prst="rect">
            <a:avLst/>
          </a:prstGeom>
          <a:noFill/>
        </p:spPr>
        <p:txBody>
          <a:bodyPr wrap="none" rtlCol="0">
            <a:spAutoFit/>
          </a:bodyPr>
          <a:lstStyle/>
          <a:p>
            <a:r>
              <a:rPr lang="es-ES" dirty="0"/>
              <a:t>5. Creamos la clase que herede de </a:t>
            </a:r>
            <a:r>
              <a:rPr lang="es-ES" dirty="0" err="1"/>
              <a:t>Profile</a:t>
            </a:r>
            <a:r>
              <a:rPr lang="es-ES" dirty="0"/>
              <a:t> de </a:t>
            </a:r>
            <a:r>
              <a:rPr lang="es-ES" dirty="0" err="1"/>
              <a:t>Automapper</a:t>
            </a:r>
            <a:endParaRPr lang="es-ES" dirty="0"/>
          </a:p>
        </p:txBody>
      </p:sp>
      <p:pic>
        <p:nvPicPr>
          <p:cNvPr id="9" name="Imagen 8"/>
          <p:cNvPicPr>
            <a:picLocks noChangeAspect="1"/>
          </p:cNvPicPr>
          <p:nvPr/>
        </p:nvPicPr>
        <p:blipFill>
          <a:blip r:embed="rId2"/>
          <a:stretch>
            <a:fillRect/>
          </a:stretch>
        </p:blipFill>
        <p:spPr>
          <a:xfrm>
            <a:off x="1343472" y="2420888"/>
            <a:ext cx="8870449" cy="1097375"/>
          </a:xfrm>
          <a:prstGeom prst="rect">
            <a:avLst/>
          </a:prstGeom>
        </p:spPr>
      </p:pic>
      <p:grpSp>
        <p:nvGrpSpPr>
          <p:cNvPr id="11" name="Grupo 10">
            <a:extLst>
              <a:ext uri="{FF2B5EF4-FFF2-40B4-BE49-F238E27FC236}">
                <a16:creationId xmlns:a16="http://schemas.microsoft.com/office/drawing/2014/main" id="{CE515915-1633-4A15-AE35-93CEDD5B5691}"/>
              </a:ext>
            </a:extLst>
          </p:cNvPr>
          <p:cNvGrpSpPr/>
          <p:nvPr/>
        </p:nvGrpSpPr>
        <p:grpSpPr>
          <a:xfrm>
            <a:off x="0" y="6048740"/>
            <a:ext cx="12192000" cy="798576"/>
            <a:chOff x="0" y="6048740"/>
            <a:chExt cx="12192000" cy="798576"/>
          </a:xfrm>
        </p:grpSpPr>
        <p:sp>
          <p:nvSpPr>
            <p:cNvPr id="12" name="Rectángulo 6">
              <a:extLst>
                <a:ext uri="{FF2B5EF4-FFF2-40B4-BE49-F238E27FC236}">
                  <a16:creationId xmlns:a16="http://schemas.microsoft.com/office/drawing/2014/main" id="{96B3F7CD-D8E5-45C6-9947-128EE840AF5A}"/>
                </a:ext>
              </a:extLst>
            </p:cNvPr>
            <p:cNvSpPr/>
            <p:nvPr/>
          </p:nvSpPr>
          <p:spPr bwMode="auto">
            <a:xfrm>
              <a:off x="0" y="6048740"/>
              <a:ext cx="12192000" cy="798576"/>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defRPr/>
              </a:pPr>
              <a:r>
                <a:rPr lang="es-ES" dirty="0">
                  <a:solidFill>
                    <a:schemeClr val="accent2"/>
                  </a:solidFill>
                </a:rPr>
                <a:t>ITI Core</a:t>
              </a:r>
              <a:endParaRPr dirty="0">
                <a:solidFill>
                  <a:schemeClr val="accent2"/>
                </a:solidFill>
              </a:endParaRPr>
            </a:p>
          </p:txBody>
        </p:sp>
        <p:pic>
          <p:nvPicPr>
            <p:cNvPr id="15" name="Imagen 14">
              <a:extLst>
                <a:ext uri="{FF2B5EF4-FFF2-40B4-BE49-F238E27FC236}">
                  <a16:creationId xmlns:a16="http://schemas.microsoft.com/office/drawing/2014/main" id="{BC401839-A348-49BE-A9F8-3852C6F1021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56240" y="6198447"/>
              <a:ext cx="3696072" cy="499594"/>
            </a:xfrm>
            <a:prstGeom prst="rect">
              <a:avLst/>
            </a:prstGeom>
          </p:spPr>
        </p:pic>
        <p:cxnSp>
          <p:nvCxnSpPr>
            <p:cNvPr id="16" name="Conector recto 15">
              <a:extLst>
                <a:ext uri="{FF2B5EF4-FFF2-40B4-BE49-F238E27FC236}">
                  <a16:creationId xmlns:a16="http://schemas.microsoft.com/office/drawing/2014/main" id="{196DC911-AB4B-42F8-8D73-48B43D294B9E}"/>
                </a:ext>
              </a:extLst>
            </p:cNvPr>
            <p:cNvCxnSpPr>
              <a:cxnSpLocks/>
            </p:cNvCxnSpPr>
            <p:nvPr/>
          </p:nvCxnSpPr>
          <p:spPr>
            <a:xfrm>
              <a:off x="0" y="6093296"/>
              <a:ext cx="12192000" cy="0"/>
            </a:xfrm>
            <a:prstGeom prst="line">
              <a:avLst/>
            </a:prstGeom>
            <a:ln w="38100"/>
          </p:spPr>
          <p:style>
            <a:lnRef idx="1">
              <a:schemeClr val="accent2"/>
            </a:lnRef>
            <a:fillRef idx="0">
              <a:schemeClr val="accent2"/>
            </a:fillRef>
            <a:effectRef idx="0">
              <a:schemeClr val="accent2"/>
            </a:effectRef>
            <a:fontRef idx="minor">
              <a:schemeClr val="tx1"/>
            </a:fontRef>
          </p:style>
        </p:cxnSp>
      </p:grpSp>
    </p:spTree>
    <p:extLst>
      <p:ext uri="{BB962C8B-B14F-4D97-AF65-F5344CB8AC3E}">
        <p14:creationId xmlns:p14="http://schemas.microsoft.com/office/powerpoint/2010/main" val="35094362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71" name="Rectángulo 11">
            <a:extLst>
              <a:ext uri="{FF2B5EF4-FFF2-40B4-BE49-F238E27FC236}">
                <a16:creationId xmlns:a16="http://schemas.microsoft.com/office/drawing/2014/main" id="{6F96B11C-C902-4C1A-95F5-771788C39BFB}"/>
              </a:ext>
            </a:extLst>
          </p:cNvPr>
          <p:cNvSpPr/>
          <p:nvPr/>
        </p:nvSpPr>
        <p:spPr bwMode="auto">
          <a:xfrm>
            <a:off x="0" y="-27384"/>
            <a:ext cx="12192000" cy="432048"/>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defRPr/>
            </a:pPr>
            <a:endParaRPr dirty="0"/>
          </a:p>
        </p:txBody>
      </p:sp>
      <p:grpSp>
        <p:nvGrpSpPr>
          <p:cNvPr id="9" name="Grupo 8">
            <a:extLst>
              <a:ext uri="{FF2B5EF4-FFF2-40B4-BE49-F238E27FC236}">
                <a16:creationId xmlns:a16="http://schemas.microsoft.com/office/drawing/2014/main" id="{3DD93B6B-936C-4931-9F31-AA44A9986001}"/>
              </a:ext>
            </a:extLst>
          </p:cNvPr>
          <p:cNvGrpSpPr/>
          <p:nvPr/>
        </p:nvGrpSpPr>
        <p:grpSpPr>
          <a:xfrm>
            <a:off x="0" y="6048740"/>
            <a:ext cx="12192000" cy="798576"/>
            <a:chOff x="0" y="6048740"/>
            <a:chExt cx="12192000" cy="798576"/>
          </a:xfrm>
        </p:grpSpPr>
        <p:sp>
          <p:nvSpPr>
            <p:cNvPr id="10" name="Rectángulo 6">
              <a:extLst>
                <a:ext uri="{FF2B5EF4-FFF2-40B4-BE49-F238E27FC236}">
                  <a16:creationId xmlns:a16="http://schemas.microsoft.com/office/drawing/2014/main" id="{98A8E31E-A4EF-4A7E-AE08-C33BBA2552B1}"/>
                </a:ext>
              </a:extLst>
            </p:cNvPr>
            <p:cNvSpPr/>
            <p:nvPr/>
          </p:nvSpPr>
          <p:spPr bwMode="auto">
            <a:xfrm>
              <a:off x="0" y="6048740"/>
              <a:ext cx="12192000" cy="798576"/>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defRPr/>
              </a:pPr>
              <a:r>
                <a:rPr lang="es-ES" dirty="0">
                  <a:solidFill>
                    <a:schemeClr val="accent2"/>
                  </a:solidFill>
                </a:rPr>
                <a:t>ITI Core</a:t>
              </a:r>
              <a:endParaRPr dirty="0">
                <a:solidFill>
                  <a:schemeClr val="accent2"/>
                </a:solidFill>
              </a:endParaRPr>
            </a:p>
          </p:txBody>
        </p:sp>
        <p:pic>
          <p:nvPicPr>
            <p:cNvPr id="11" name="Imagen 10">
              <a:extLst>
                <a:ext uri="{FF2B5EF4-FFF2-40B4-BE49-F238E27FC236}">
                  <a16:creationId xmlns:a16="http://schemas.microsoft.com/office/drawing/2014/main" id="{BA8CAF55-6D6C-4D65-91CD-F7FBA951F38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56240" y="6198447"/>
              <a:ext cx="3696072" cy="499594"/>
            </a:xfrm>
            <a:prstGeom prst="rect">
              <a:avLst/>
            </a:prstGeom>
          </p:spPr>
        </p:pic>
        <p:cxnSp>
          <p:nvCxnSpPr>
            <p:cNvPr id="12" name="Conector recto 11">
              <a:extLst>
                <a:ext uri="{FF2B5EF4-FFF2-40B4-BE49-F238E27FC236}">
                  <a16:creationId xmlns:a16="http://schemas.microsoft.com/office/drawing/2014/main" id="{229157B0-D696-4607-ABB3-76DD02AA754E}"/>
                </a:ext>
              </a:extLst>
            </p:cNvPr>
            <p:cNvCxnSpPr>
              <a:cxnSpLocks/>
            </p:cNvCxnSpPr>
            <p:nvPr/>
          </p:nvCxnSpPr>
          <p:spPr>
            <a:xfrm>
              <a:off x="0" y="6093296"/>
              <a:ext cx="12192000" cy="0"/>
            </a:xfrm>
            <a:prstGeom prst="line">
              <a:avLst/>
            </a:prstGeom>
            <a:ln w="38100"/>
          </p:spPr>
          <p:style>
            <a:lnRef idx="1">
              <a:schemeClr val="accent2"/>
            </a:lnRef>
            <a:fillRef idx="0">
              <a:schemeClr val="accent2"/>
            </a:fillRef>
            <a:effectRef idx="0">
              <a:schemeClr val="accent2"/>
            </a:effectRef>
            <a:fontRef idx="minor">
              <a:schemeClr val="tx1"/>
            </a:fontRef>
          </p:style>
        </p:cxnSp>
      </p:grpSp>
      <p:sp>
        <p:nvSpPr>
          <p:cNvPr id="16" name="CuadroTexto 5">
            <a:extLst>
              <a:ext uri="{FF2B5EF4-FFF2-40B4-BE49-F238E27FC236}">
                <a16:creationId xmlns:a16="http://schemas.microsoft.com/office/drawing/2014/main" id="{E2021742-C8EB-4DF7-A4C2-1AC5FCB2176B}"/>
              </a:ext>
            </a:extLst>
          </p:cNvPr>
          <p:cNvSpPr/>
          <p:nvPr/>
        </p:nvSpPr>
        <p:spPr bwMode="auto">
          <a:xfrm>
            <a:off x="1991544" y="1809329"/>
            <a:ext cx="8879845" cy="944915"/>
          </a:xfrm>
          <a:prstGeom prst="rect">
            <a:avLst/>
          </a:prstGeom>
          <a:ln>
            <a:noFill/>
          </a:ln>
        </p:spPr>
        <p:style>
          <a:lnRef idx="2">
            <a:schemeClr val="dk1"/>
          </a:lnRef>
          <a:fillRef idx="1">
            <a:schemeClr val="lt1"/>
          </a:fillRef>
          <a:effectRef idx="0">
            <a:schemeClr val="dk1"/>
          </a:effectRef>
          <a:fontRef idx="minor">
            <a:schemeClr val="dk1"/>
          </a:fontRef>
        </p:style>
        <p:txBody>
          <a:bodyPr wrap="square" rtlCol="0">
            <a:noAutofit/>
          </a:bodyPr>
          <a:lstStyle/>
          <a:p>
            <a:pPr>
              <a:defRPr/>
            </a:pPr>
            <a:r>
              <a:rPr lang="es-ES" sz="6000" dirty="0" err="1">
                <a:latin typeface="Arial" panose="020B0604020202020204" pitchFamily="34" charset="0"/>
                <a:cs typeface="Arial" panose="020B0604020202020204" pitchFamily="34" charset="0"/>
              </a:rPr>
              <a:t>Talk</a:t>
            </a:r>
            <a:r>
              <a:rPr lang="es-ES" sz="6000" dirty="0">
                <a:latin typeface="Arial" panose="020B0604020202020204" pitchFamily="34" charset="0"/>
                <a:cs typeface="Arial" panose="020B0604020202020204" pitchFamily="34" charset="0"/>
              </a:rPr>
              <a:t> </a:t>
            </a:r>
            <a:r>
              <a:rPr lang="es-ES" sz="6000" dirty="0" err="1">
                <a:latin typeface="Arial" panose="020B0604020202020204" pitchFamily="34" charset="0"/>
                <a:cs typeface="Arial" panose="020B0604020202020204" pitchFamily="34" charset="0"/>
              </a:rPr>
              <a:t>is</a:t>
            </a:r>
            <a:r>
              <a:rPr lang="es-ES" sz="6000" dirty="0">
                <a:latin typeface="Arial" panose="020B0604020202020204" pitchFamily="34" charset="0"/>
                <a:cs typeface="Arial" panose="020B0604020202020204" pitchFamily="34" charset="0"/>
              </a:rPr>
              <a:t> </a:t>
            </a:r>
            <a:r>
              <a:rPr lang="es-ES" sz="6000" dirty="0" err="1">
                <a:latin typeface="Arial" panose="020B0604020202020204" pitchFamily="34" charset="0"/>
                <a:cs typeface="Arial" panose="020B0604020202020204" pitchFamily="34" charset="0"/>
              </a:rPr>
              <a:t>creap</a:t>
            </a:r>
            <a:r>
              <a:rPr lang="es-ES" sz="6000" dirty="0">
                <a:latin typeface="Arial" panose="020B0604020202020204" pitchFamily="34" charset="0"/>
                <a:cs typeface="Arial" panose="020B0604020202020204" pitchFamily="34" charset="0"/>
              </a:rPr>
              <a:t>. Show me </a:t>
            </a:r>
            <a:r>
              <a:rPr lang="es-ES" sz="6000" dirty="0" err="1">
                <a:latin typeface="Arial" panose="020B0604020202020204" pitchFamily="34" charset="0"/>
                <a:cs typeface="Arial" panose="020B0604020202020204" pitchFamily="34" charset="0"/>
              </a:rPr>
              <a:t>the</a:t>
            </a:r>
            <a:r>
              <a:rPr lang="es-ES" sz="6000" dirty="0">
                <a:latin typeface="Arial" panose="020B0604020202020204" pitchFamily="34" charset="0"/>
                <a:cs typeface="Arial" panose="020B0604020202020204" pitchFamily="34" charset="0"/>
              </a:rPr>
              <a:t> </a:t>
            </a:r>
            <a:r>
              <a:rPr lang="es-ES" sz="6000" dirty="0" err="1">
                <a:latin typeface="Arial" panose="020B0604020202020204" pitchFamily="34" charset="0"/>
                <a:cs typeface="Arial" panose="020B0604020202020204" pitchFamily="34" charset="0"/>
              </a:rPr>
              <a:t>code</a:t>
            </a:r>
            <a:r>
              <a:rPr lang="es-ES" sz="2800" dirty="0">
                <a:latin typeface="Arial" panose="020B0604020202020204" pitchFamily="34" charset="0"/>
                <a:cs typeface="Arial" panose="020B0604020202020204" pitchFamily="34" charset="0"/>
              </a:rPr>
              <a:t>.</a:t>
            </a:r>
          </a:p>
        </p:txBody>
      </p:sp>
      <p:sp>
        <p:nvSpPr>
          <p:cNvPr id="17" name="Subtitle 3">
            <a:extLst>
              <a:ext uri="{FF2B5EF4-FFF2-40B4-BE49-F238E27FC236}">
                <a16:creationId xmlns:a16="http://schemas.microsoft.com/office/drawing/2014/main" id="{966CCEA1-6350-4545-AB70-D9979169A3DC}"/>
              </a:ext>
            </a:extLst>
          </p:cNvPr>
          <p:cNvSpPr txBox="1">
            <a:spLocks/>
          </p:cNvSpPr>
          <p:nvPr/>
        </p:nvSpPr>
        <p:spPr bwMode="auto">
          <a:xfrm>
            <a:off x="8832304" y="4076973"/>
            <a:ext cx="1795263" cy="329544"/>
          </a:xfrm>
          <a:prstGeom prst="rect">
            <a:avLst/>
          </a:prstGeom>
        </p:spPr>
        <p:txBody>
          <a:bodyPr vert="horz" lIns="91440" tIns="45720" rIns="91440" bIns="45720" rtlCol="0">
            <a:normAutofit fontScale="55000" lnSpcReduction="20000"/>
          </a:bodyPr>
          <a:lstStyle>
            <a:lvl1pPr marL="228600" indent="-228600" algn="l" defTabSz="914400">
              <a:lnSpc>
                <a:spcPct val="90000"/>
              </a:lnSpc>
              <a:spcBef>
                <a:spcPts val="1000"/>
              </a:spcBef>
              <a:buFont typeface="Arial"/>
              <a:buChar char="•"/>
              <a:defRPr sz="3200">
                <a:solidFill>
                  <a:schemeClr val="tx1"/>
                </a:solidFill>
                <a:latin typeface="+mn-lt"/>
                <a:ea typeface="+mn-ea"/>
                <a:cs typeface="+mn-cs"/>
              </a:defRPr>
            </a:lvl1pPr>
            <a:lvl2pPr marL="685800" indent="-228600" algn="l" defTabSz="914400">
              <a:lnSpc>
                <a:spcPct val="90000"/>
              </a:lnSpc>
              <a:spcBef>
                <a:spcPts val="500"/>
              </a:spcBef>
              <a:buFont typeface="Arial"/>
              <a:buChar char="•"/>
              <a:defRPr sz="2800">
                <a:solidFill>
                  <a:schemeClr val="tx1"/>
                </a:solidFill>
                <a:latin typeface="+mn-lt"/>
                <a:ea typeface="+mn-ea"/>
                <a:cs typeface="+mn-cs"/>
              </a:defRPr>
            </a:lvl2pPr>
            <a:lvl3pPr marL="1143000" indent="-228600" algn="l" defTabSz="914400">
              <a:lnSpc>
                <a:spcPct val="90000"/>
              </a:lnSpc>
              <a:spcBef>
                <a:spcPts val="500"/>
              </a:spcBef>
              <a:buFont typeface="Arial"/>
              <a:buChar char="•"/>
              <a:defRPr sz="2400">
                <a:solidFill>
                  <a:schemeClr val="tx1"/>
                </a:solidFill>
                <a:latin typeface="+mn-lt"/>
                <a:ea typeface="+mn-ea"/>
                <a:cs typeface="+mn-cs"/>
              </a:defRPr>
            </a:lvl3pPr>
            <a:lvl4pPr marL="1600200" indent="-228600" algn="l" defTabSz="914400">
              <a:lnSpc>
                <a:spcPct val="90000"/>
              </a:lnSpc>
              <a:spcBef>
                <a:spcPts val="500"/>
              </a:spcBef>
              <a:buFont typeface="Arial"/>
              <a:buChar char="•"/>
              <a:defRPr sz="2000">
                <a:solidFill>
                  <a:schemeClr val="tx1"/>
                </a:solidFill>
                <a:latin typeface="+mn-lt"/>
                <a:ea typeface="+mn-ea"/>
                <a:cs typeface="+mn-cs"/>
              </a:defRPr>
            </a:lvl4pPr>
            <a:lvl5pPr marL="2057400" indent="-228600" algn="l" defTabSz="914400">
              <a:lnSpc>
                <a:spcPct val="90000"/>
              </a:lnSpc>
              <a:spcBef>
                <a:spcPts val="500"/>
              </a:spcBef>
              <a:buFont typeface="Arial"/>
              <a:buChar char="•"/>
              <a:defRPr sz="2000">
                <a:solidFill>
                  <a:schemeClr val="tx1"/>
                </a:solidFill>
                <a:latin typeface="+mn-lt"/>
                <a:ea typeface="+mn-ea"/>
                <a:cs typeface="+mn-cs"/>
              </a:defRPr>
            </a:lvl5pPr>
            <a:lvl6pPr marL="2514600" indent="-228600" algn="l" defTabSz="914400">
              <a:lnSpc>
                <a:spcPct val="90000"/>
              </a:lnSpc>
              <a:spcBef>
                <a:spcPts val="500"/>
              </a:spcBef>
              <a:buFont typeface="Arial"/>
              <a:buChar char="•"/>
              <a:defRPr sz="2000">
                <a:solidFill>
                  <a:schemeClr val="tx1"/>
                </a:solidFill>
                <a:latin typeface="+mn-lt"/>
                <a:ea typeface="+mn-ea"/>
                <a:cs typeface="+mn-cs"/>
              </a:defRPr>
            </a:lvl6pPr>
            <a:lvl7pPr marL="2971800" indent="-228600" algn="l" defTabSz="914400">
              <a:lnSpc>
                <a:spcPct val="90000"/>
              </a:lnSpc>
              <a:spcBef>
                <a:spcPts val="500"/>
              </a:spcBef>
              <a:buFont typeface="Arial"/>
              <a:buChar char="•"/>
              <a:defRPr sz="2000">
                <a:solidFill>
                  <a:schemeClr val="tx1"/>
                </a:solidFill>
                <a:latin typeface="+mn-lt"/>
                <a:ea typeface="+mn-ea"/>
                <a:cs typeface="+mn-cs"/>
              </a:defRPr>
            </a:lvl7pPr>
            <a:lvl8pPr marL="3429000" indent="-228600" algn="l" defTabSz="914400">
              <a:lnSpc>
                <a:spcPct val="90000"/>
              </a:lnSpc>
              <a:spcBef>
                <a:spcPts val="500"/>
              </a:spcBef>
              <a:buFont typeface="Arial"/>
              <a:buChar char="•"/>
              <a:defRPr sz="2000">
                <a:solidFill>
                  <a:schemeClr val="tx1"/>
                </a:solidFill>
                <a:latin typeface="+mn-lt"/>
                <a:ea typeface="+mn-ea"/>
                <a:cs typeface="+mn-cs"/>
              </a:defRPr>
            </a:lvl8pPr>
            <a:lvl9pPr marL="3886200" indent="-228600" algn="l" defTabSz="914400">
              <a:lnSpc>
                <a:spcPct val="90000"/>
              </a:lnSpc>
              <a:spcBef>
                <a:spcPts val="500"/>
              </a:spcBef>
              <a:buFont typeface="Arial"/>
              <a:buChar char="•"/>
              <a:defRPr sz="2000">
                <a:solidFill>
                  <a:schemeClr val="tx1"/>
                </a:solidFill>
                <a:latin typeface="+mn-lt"/>
                <a:ea typeface="+mn-ea"/>
                <a:cs typeface="+mn-cs"/>
              </a:defRPr>
            </a:lvl9pPr>
          </a:lstStyle>
          <a:p>
            <a:pPr marL="0" indent="0">
              <a:buNone/>
            </a:pPr>
            <a:r>
              <a:rPr lang="en-US" i="1" dirty="0">
                <a:latin typeface="Times New Roman" panose="02020603050405020304" pitchFamily="18" charset="0"/>
                <a:cs typeface="Times New Roman" panose="02020603050405020304" pitchFamily="18" charset="0"/>
              </a:rPr>
              <a:t>- Linus Torvalds</a:t>
            </a:r>
          </a:p>
        </p:txBody>
      </p:sp>
    </p:spTree>
    <p:extLst>
      <p:ext uri="{BB962C8B-B14F-4D97-AF65-F5344CB8AC3E}">
        <p14:creationId xmlns:p14="http://schemas.microsoft.com/office/powerpoint/2010/main" val="385028988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8" name="Rectángulo 7">
            <a:extLst>
              <a:ext uri="{FF2B5EF4-FFF2-40B4-BE49-F238E27FC236}">
                <a16:creationId xmlns:a16="http://schemas.microsoft.com/office/drawing/2014/main" id="{8B44FD3D-572B-4E80-BC0E-C9E66294CCB6}"/>
              </a:ext>
            </a:extLst>
          </p:cNvPr>
          <p:cNvSpPr/>
          <p:nvPr/>
        </p:nvSpPr>
        <p:spPr bwMode="auto">
          <a:xfrm>
            <a:off x="911424" y="535613"/>
            <a:ext cx="6203014" cy="584775"/>
          </a:xfrm>
          <a:prstGeom prst="rect">
            <a:avLst/>
          </a:prstGeom>
          <a:noFill/>
        </p:spPr>
        <p:txBody>
          <a:bodyPr wrap="square" lIns="91440" tIns="45720" rIns="91440" bIns="45720">
            <a:spAutoFit/>
          </a:bodyPr>
          <a:lstStyle/>
          <a:p>
            <a:pPr algn="ctr"/>
            <a:r>
              <a:rPr lang="es-ES" sz="3200" b="1" dirty="0">
                <a:ln w="0"/>
                <a:solidFill>
                  <a:schemeClr val="accent2"/>
                </a:solidFill>
              </a:rPr>
              <a:t>¿Qué es un servicio de aplicación?</a:t>
            </a:r>
            <a:endParaRPr lang="es-ES" sz="3200" b="1" cap="none" spc="0" dirty="0">
              <a:ln w="0"/>
              <a:solidFill>
                <a:schemeClr val="accent2"/>
              </a:solidFill>
              <a:effectLst/>
            </a:endParaRPr>
          </a:p>
        </p:txBody>
      </p:sp>
      <p:grpSp>
        <p:nvGrpSpPr>
          <p:cNvPr id="10" name="Grupo 9">
            <a:extLst>
              <a:ext uri="{FF2B5EF4-FFF2-40B4-BE49-F238E27FC236}">
                <a16:creationId xmlns:a16="http://schemas.microsoft.com/office/drawing/2014/main" id="{4C11355F-5B3F-4AC6-945F-D3A8C30093FA}"/>
              </a:ext>
            </a:extLst>
          </p:cNvPr>
          <p:cNvGrpSpPr/>
          <p:nvPr/>
        </p:nvGrpSpPr>
        <p:grpSpPr>
          <a:xfrm>
            <a:off x="0" y="-27384"/>
            <a:ext cx="12192000" cy="432048"/>
            <a:chOff x="0" y="-27384"/>
            <a:chExt cx="12192000" cy="432048"/>
          </a:xfrm>
        </p:grpSpPr>
        <p:sp>
          <p:nvSpPr>
            <p:cNvPr id="13" name="Rectángulo 11">
              <a:extLst>
                <a:ext uri="{FF2B5EF4-FFF2-40B4-BE49-F238E27FC236}">
                  <a16:creationId xmlns:a16="http://schemas.microsoft.com/office/drawing/2014/main" id="{6F96B11C-C902-4C1A-95F5-771788C39BFB}"/>
                </a:ext>
              </a:extLst>
            </p:cNvPr>
            <p:cNvSpPr/>
            <p:nvPr/>
          </p:nvSpPr>
          <p:spPr bwMode="auto">
            <a:xfrm>
              <a:off x="0" y="-27384"/>
              <a:ext cx="12192000" cy="432048"/>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defRPr/>
              </a:pPr>
              <a:r>
                <a:rPr lang="es-ES" dirty="0"/>
                <a:t>SERVICIOS</a:t>
              </a:r>
              <a:endParaRPr dirty="0"/>
            </a:p>
          </p:txBody>
        </p:sp>
        <p:sp>
          <p:nvSpPr>
            <p:cNvPr id="14" name="CuadroTexto 13">
              <a:extLst>
                <a:ext uri="{FF2B5EF4-FFF2-40B4-BE49-F238E27FC236}">
                  <a16:creationId xmlns:a16="http://schemas.microsoft.com/office/drawing/2014/main" id="{CEEBC056-0D88-4014-BA75-93B96A3FF747}"/>
                </a:ext>
              </a:extLst>
            </p:cNvPr>
            <p:cNvSpPr txBox="1"/>
            <p:nvPr/>
          </p:nvSpPr>
          <p:spPr>
            <a:xfrm>
              <a:off x="0" y="-1235"/>
              <a:ext cx="686406" cy="369332"/>
            </a:xfrm>
            <a:prstGeom prst="rect">
              <a:avLst/>
            </a:prstGeom>
            <a:noFill/>
          </p:spPr>
          <p:txBody>
            <a:bodyPr wrap="none" rtlCol="0">
              <a:spAutoFit/>
            </a:bodyPr>
            <a:lstStyle/>
            <a:p>
              <a:r>
                <a:rPr lang="es-ES" dirty="0">
                  <a:solidFill>
                    <a:schemeClr val="bg1"/>
                  </a:solidFill>
                </a:rPr>
                <a:t>BACK</a:t>
              </a:r>
            </a:p>
          </p:txBody>
        </p:sp>
      </p:grpSp>
      <p:sp>
        <p:nvSpPr>
          <p:cNvPr id="3" name="CuadroTexto 2"/>
          <p:cNvSpPr txBox="1"/>
          <p:nvPr/>
        </p:nvSpPr>
        <p:spPr>
          <a:xfrm>
            <a:off x="1127448" y="1459731"/>
            <a:ext cx="9219268" cy="646331"/>
          </a:xfrm>
          <a:prstGeom prst="rect">
            <a:avLst/>
          </a:prstGeom>
          <a:noFill/>
        </p:spPr>
        <p:txBody>
          <a:bodyPr wrap="square" rtlCol="0">
            <a:spAutoFit/>
          </a:bodyPr>
          <a:lstStyle/>
          <a:p>
            <a:r>
              <a:rPr lang="es-ES" dirty="0"/>
              <a:t>La capa de aplicación es responsable de orquestar llamadas a diferentes componentes, </a:t>
            </a:r>
          </a:p>
          <a:p>
            <a:r>
              <a:rPr lang="es-ES" dirty="0"/>
              <a:t>ya sean de aplicación o de dominio, para ofrecer una funcionalidad</a:t>
            </a:r>
          </a:p>
        </p:txBody>
      </p:sp>
      <p:pic>
        <p:nvPicPr>
          <p:cNvPr id="11" name="Imagen 10"/>
          <p:cNvPicPr>
            <a:picLocks noChangeAspect="1"/>
          </p:cNvPicPr>
          <p:nvPr/>
        </p:nvPicPr>
        <p:blipFill>
          <a:blip r:embed="rId2"/>
          <a:stretch>
            <a:fillRect/>
          </a:stretch>
        </p:blipFill>
        <p:spPr bwMode="auto">
          <a:xfrm>
            <a:off x="2423592" y="2215681"/>
            <a:ext cx="5509737" cy="3734124"/>
          </a:xfrm>
          <a:prstGeom prst="rect">
            <a:avLst/>
          </a:prstGeom>
        </p:spPr>
      </p:pic>
      <p:grpSp>
        <p:nvGrpSpPr>
          <p:cNvPr id="12" name="Grupo 11">
            <a:extLst>
              <a:ext uri="{FF2B5EF4-FFF2-40B4-BE49-F238E27FC236}">
                <a16:creationId xmlns:a16="http://schemas.microsoft.com/office/drawing/2014/main" id="{30D248BC-651F-4574-8AC9-8F3A9DDABC2B}"/>
              </a:ext>
            </a:extLst>
          </p:cNvPr>
          <p:cNvGrpSpPr/>
          <p:nvPr/>
        </p:nvGrpSpPr>
        <p:grpSpPr>
          <a:xfrm>
            <a:off x="0" y="6048740"/>
            <a:ext cx="12192000" cy="798576"/>
            <a:chOff x="0" y="6048740"/>
            <a:chExt cx="12192000" cy="798576"/>
          </a:xfrm>
        </p:grpSpPr>
        <p:sp>
          <p:nvSpPr>
            <p:cNvPr id="15" name="Rectángulo 6">
              <a:extLst>
                <a:ext uri="{FF2B5EF4-FFF2-40B4-BE49-F238E27FC236}">
                  <a16:creationId xmlns:a16="http://schemas.microsoft.com/office/drawing/2014/main" id="{DDCA792E-104A-4EC0-89F1-4DD9DB25D4E7}"/>
                </a:ext>
              </a:extLst>
            </p:cNvPr>
            <p:cNvSpPr/>
            <p:nvPr/>
          </p:nvSpPr>
          <p:spPr bwMode="auto">
            <a:xfrm>
              <a:off x="0" y="6048740"/>
              <a:ext cx="12192000" cy="798576"/>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defRPr/>
              </a:pPr>
              <a:r>
                <a:rPr lang="es-ES" dirty="0">
                  <a:solidFill>
                    <a:schemeClr val="accent2"/>
                  </a:solidFill>
                </a:rPr>
                <a:t>ITI Core</a:t>
              </a:r>
              <a:endParaRPr dirty="0">
                <a:solidFill>
                  <a:schemeClr val="accent2"/>
                </a:solidFill>
              </a:endParaRPr>
            </a:p>
          </p:txBody>
        </p:sp>
        <p:pic>
          <p:nvPicPr>
            <p:cNvPr id="16" name="Imagen 15">
              <a:extLst>
                <a:ext uri="{FF2B5EF4-FFF2-40B4-BE49-F238E27FC236}">
                  <a16:creationId xmlns:a16="http://schemas.microsoft.com/office/drawing/2014/main" id="{626198EC-97C2-4011-82E7-13A5E7D870A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56240" y="6198447"/>
              <a:ext cx="3696072" cy="499594"/>
            </a:xfrm>
            <a:prstGeom prst="rect">
              <a:avLst/>
            </a:prstGeom>
          </p:spPr>
        </p:pic>
        <p:cxnSp>
          <p:nvCxnSpPr>
            <p:cNvPr id="17" name="Conector recto 16">
              <a:extLst>
                <a:ext uri="{FF2B5EF4-FFF2-40B4-BE49-F238E27FC236}">
                  <a16:creationId xmlns:a16="http://schemas.microsoft.com/office/drawing/2014/main" id="{E346A677-22B0-4661-84F1-2D70D04CE71F}"/>
                </a:ext>
              </a:extLst>
            </p:cNvPr>
            <p:cNvCxnSpPr>
              <a:cxnSpLocks/>
            </p:cNvCxnSpPr>
            <p:nvPr/>
          </p:nvCxnSpPr>
          <p:spPr>
            <a:xfrm>
              <a:off x="0" y="6093296"/>
              <a:ext cx="12192000" cy="0"/>
            </a:xfrm>
            <a:prstGeom prst="line">
              <a:avLst/>
            </a:prstGeom>
            <a:ln w="38100"/>
          </p:spPr>
          <p:style>
            <a:lnRef idx="1">
              <a:schemeClr val="accent2"/>
            </a:lnRef>
            <a:fillRef idx="0">
              <a:schemeClr val="accent2"/>
            </a:fillRef>
            <a:effectRef idx="0">
              <a:schemeClr val="accent2"/>
            </a:effectRef>
            <a:fontRef idx="minor">
              <a:schemeClr val="tx1"/>
            </a:fontRef>
          </p:style>
        </p:cxnSp>
      </p:grpSp>
    </p:spTree>
    <p:extLst>
      <p:ext uri="{BB962C8B-B14F-4D97-AF65-F5344CB8AC3E}">
        <p14:creationId xmlns:p14="http://schemas.microsoft.com/office/powerpoint/2010/main" val="85697748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8" name="Rectángulo 7">
            <a:extLst>
              <a:ext uri="{FF2B5EF4-FFF2-40B4-BE49-F238E27FC236}">
                <a16:creationId xmlns:a16="http://schemas.microsoft.com/office/drawing/2014/main" id="{8B44FD3D-572B-4E80-BC0E-C9E66294CCB6}"/>
              </a:ext>
            </a:extLst>
          </p:cNvPr>
          <p:cNvSpPr/>
          <p:nvPr/>
        </p:nvSpPr>
        <p:spPr bwMode="auto">
          <a:xfrm>
            <a:off x="911424" y="535613"/>
            <a:ext cx="7200800" cy="584775"/>
          </a:xfrm>
          <a:prstGeom prst="rect">
            <a:avLst/>
          </a:prstGeom>
          <a:noFill/>
        </p:spPr>
        <p:txBody>
          <a:bodyPr wrap="square" lIns="91440" tIns="45720" rIns="91440" bIns="45720">
            <a:spAutoFit/>
          </a:bodyPr>
          <a:lstStyle/>
          <a:p>
            <a:pPr algn="ctr"/>
            <a:r>
              <a:rPr lang="es-ES" sz="3200" b="1" dirty="0">
                <a:ln w="0"/>
                <a:solidFill>
                  <a:schemeClr val="accent2"/>
                </a:solidFill>
              </a:rPr>
              <a:t>¿Cómo implementamos un servicio?</a:t>
            </a:r>
            <a:endParaRPr lang="es-ES" sz="3200" b="1" cap="none" spc="0" dirty="0">
              <a:ln w="0"/>
              <a:solidFill>
                <a:schemeClr val="accent2"/>
              </a:solidFill>
              <a:effectLst/>
            </a:endParaRPr>
          </a:p>
        </p:txBody>
      </p:sp>
      <p:grpSp>
        <p:nvGrpSpPr>
          <p:cNvPr id="10" name="Grupo 9">
            <a:extLst>
              <a:ext uri="{FF2B5EF4-FFF2-40B4-BE49-F238E27FC236}">
                <a16:creationId xmlns:a16="http://schemas.microsoft.com/office/drawing/2014/main" id="{4C11355F-5B3F-4AC6-945F-D3A8C30093FA}"/>
              </a:ext>
            </a:extLst>
          </p:cNvPr>
          <p:cNvGrpSpPr/>
          <p:nvPr/>
        </p:nvGrpSpPr>
        <p:grpSpPr>
          <a:xfrm>
            <a:off x="0" y="-27384"/>
            <a:ext cx="12192000" cy="432048"/>
            <a:chOff x="0" y="-27384"/>
            <a:chExt cx="12192000" cy="432048"/>
          </a:xfrm>
        </p:grpSpPr>
        <p:sp>
          <p:nvSpPr>
            <p:cNvPr id="13" name="Rectángulo 11">
              <a:extLst>
                <a:ext uri="{FF2B5EF4-FFF2-40B4-BE49-F238E27FC236}">
                  <a16:creationId xmlns:a16="http://schemas.microsoft.com/office/drawing/2014/main" id="{6F96B11C-C902-4C1A-95F5-771788C39BFB}"/>
                </a:ext>
              </a:extLst>
            </p:cNvPr>
            <p:cNvSpPr/>
            <p:nvPr/>
          </p:nvSpPr>
          <p:spPr bwMode="auto">
            <a:xfrm>
              <a:off x="0" y="-27384"/>
              <a:ext cx="12192000" cy="432048"/>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defRPr/>
              </a:pPr>
              <a:r>
                <a:rPr lang="es-ES" dirty="0"/>
                <a:t>SERVICIOS</a:t>
              </a:r>
              <a:endParaRPr dirty="0"/>
            </a:p>
          </p:txBody>
        </p:sp>
        <p:sp>
          <p:nvSpPr>
            <p:cNvPr id="14" name="CuadroTexto 13">
              <a:extLst>
                <a:ext uri="{FF2B5EF4-FFF2-40B4-BE49-F238E27FC236}">
                  <a16:creationId xmlns:a16="http://schemas.microsoft.com/office/drawing/2014/main" id="{CEEBC056-0D88-4014-BA75-93B96A3FF747}"/>
                </a:ext>
              </a:extLst>
            </p:cNvPr>
            <p:cNvSpPr txBox="1"/>
            <p:nvPr/>
          </p:nvSpPr>
          <p:spPr>
            <a:xfrm>
              <a:off x="0" y="-1235"/>
              <a:ext cx="686406" cy="369332"/>
            </a:xfrm>
            <a:prstGeom prst="rect">
              <a:avLst/>
            </a:prstGeom>
            <a:noFill/>
          </p:spPr>
          <p:txBody>
            <a:bodyPr wrap="none" rtlCol="0">
              <a:spAutoFit/>
            </a:bodyPr>
            <a:lstStyle/>
            <a:p>
              <a:r>
                <a:rPr lang="es-ES" dirty="0">
                  <a:solidFill>
                    <a:schemeClr val="bg1"/>
                  </a:solidFill>
                </a:rPr>
                <a:t>BACK</a:t>
              </a:r>
            </a:p>
          </p:txBody>
        </p:sp>
      </p:grpSp>
      <p:pic>
        <p:nvPicPr>
          <p:cNvPr id="2" name="Imagen 1"/>
          <p:cNvPicPr>
            <a:picLocks noChangeAspect="1"/>
          </p:cNvPicPr>
          <p:nvPr/>
        </p:nvPicPr>
        <p:blipFill>
          <a:blip r:embed="rId2"/>
          <a:stretch>
            <a:fillRect/>
          </a:stretch>
        </p:blipFill>
        <p:spPr>
          <a:xfrm>
            <a:off x="1055440" y="1620274"/>
            <a:ext cx="3162574" cy="3223539"/>
          </a:xfrm>
          <a:prstGeom prst="rect">
            <a:avLst/>
          </a:prstGeom>
        </p:spPr>
      </p:pic>
      <p:pic>
        <p:nvPicPr>
          <p:cNvPr id="4" name="Imagen 3"/>
          <p:cNvPicPr>
            <a:picLocks noChangeAspect="1"/>
          </p:cNvPicPr>
          <p:nvPr/>
        </p:nvPicPr>
        <p:blipFill>
          <a:blip r:embed="rId3"/>
          <a:stretch>
            <a:fillRect/>
          </a:stretch>
        </p:blipFill>
        <p:spPr>
          <a:xfrm>
            <a:off x="4945839" y="1861690"/>
            <a:ext cx="6332769" cy="2674852"/>
          </a:xfrm>
          <a:prstGeom prst="rect">
            <a:avLst/>
          </a:prstGeom>
        </p:spPr>
      </p:pic>
      <p:grpSp>
        <p:nvGrpSpPr>
          <p:cNvPr id="11" name="Grupo 10">
            <a:extLst>
              <a:ext uri="{FF2B5EF4-FFF2-40B4-BE49-F238E27FC236}">
                <a16:creationId xmlns:a16="http://schemas.microsoft.com/office/drawing/2014/main" id="{6DE250D5-1951-4E93-82D3-3252D516DDAE}"/>
              </a:ext>
            </a:extLst>
          </p:cNvPr>
          <p:cNvGrpSpPr/>
          <p:nvPr/>
        </p:nvGrpSpPr>
        <p:grpSpPr>
          <a:xfrm>
            <a:off x="0" y="6048740"/>
            <a:ext cx="12192000" cy="798576"/>
            <a:chOff x="0" y="6048740"/>
            <a:chExt cx="12192000" cy="798576"/>
          </a:xfrm>
        </p:grpSpPr>
        <p:sp>
          <p:nvSpPr>
            <p:cNvPr id="12" name="Rectángulo 6">
              <a:extLst>
                <a:ext uri="{FF2B5EF4-FFF2-40B4-BE49-F238E27FC236}">
                  <a16:creationId xmlns:a16="http://schemas.microsoft.com/office/drawing/2014/main" id="{9CD372E6-5B5C-4188-8AA2-BD80615A7337}"/>
                </a:ext>
              </a:extLst>
            </p:cNvPr>
            <p:cNvSpPr/>
            <p:nvPr/>
          </p:nvSpPr>
          <p:spPr bwMode="auto">
            <a:xfrm>
              <a:off x="0" y="6048740"/>
              <a:ext cx="12192000" cy="798576"/>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defRPr/>
              </a:pPr>
              <a:r>
                <a:rPr lang="es-ES" dirty="0">
                  <a:solidFill>
                    <a:schemeClr val="accent2"/>
                  </a:solidFill>
                </a:rPr>
                <a:t>ITI Core</a:t>
              </a:r>
              <a:endParaRPr dirty="0">
                <a:solidFill>
                  <a:schemeClr val="accent2"/>
                </a:solidFill>
              </a:endParaRPr>
            </a:p>
          </p:txBody>
        </p:sp>
        <p:pic>
          <p:nvPicPr>
            <p:cNvPr id="15" name="Imagen 14">
              <a:extLst>
                <a:ext uri="{FF2B5EF4-FFF2-40B4-BE49-F238E27FC236}">
                  <a16:creationId xmlns:a16="http://schemas.microsoft.com/office/drawing/2014/main" id="{B2956979-8698-41F2-8C1B-50A12F47F0B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56240" y="6198447"/>
              <a:ext cx="3696072" cy="499594"/>
            </a:xfrm>
            <a:prstGeom prst="rect">
              <a:avLst/>
            </a:prstGeom>
          </p:spPr>
        </p:pic>
        <p:cxnSp>
          <p:nvCxnSpPr>
            <p:cNvPr id="16" name="Conector recto 15">
              <a:extLst>
                <a:ext uri="{FF2B5EF4-FFF2-40B4-BE49-F238E27FC236}">
                  <a16:creationId xmlns:a16="http://schemas.microsoft.com/office/drawing/2014/main" id="{6A63DADE-75DA-4C89-8C73-015D0671BACA}"/>
                </a:ext>
              </a:extLst>
            </p:cNvPr>
            <p:cNvCxnSpPr>
              <a:cxnSpLocks/>
            </p:cNvCxnSpPr>
            <p:nvPr/>
          </p:nvCxnSpPr>
          <p:spPr>
            <a:xfrm>
              <a:off x="0" y="6093296"/>
              <a:ext cx="12192000" cy="0"/>
            </a:xfrm>
            <a:prstGeom prst="line">
              <a:avLst/>
            </a:prstGeom>
            <a:ln w="38100"/>
          </p:spPr>
          <p:style>
            <a:lnRef idx="1">
              <a:schemeClr val="accent2"/>
            </a:lnRef>
            <a:fillRef idx="0">
              <a:schemeClr val="accent2"/>
            </a:fillRef>
            <a:effectRef idx="0">
              <a:schemeClr val="accent2"/>
            </a:effectRef>
            <a:fontRef idx="minor">
              <a:schemeClr val="tx1"/>
            </a:fontRef>
          </p:style>
        </p:cxnSp>
      </p:grpSp>
    </p:spTree>
    <p:extLst>
      <p:ext uri="{BB962C8B-B14F-4D97-AF65-F5344CB8AC3E}">
        <p14:creationId xmlns:p14="http://schemas.microsoft.com/office/powerpoint/2010/main" val="66422091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8" name="Rectángulo 7">
            <a:extLst>
              <a:ext uri="{FF2B5EF4-FFF2-40B4-BE49-F238E27FC236}">
                <a16:creationId xmlns:a16="http://schemas.microsoft.com/office/drawing/2014/main" id="{8B44FD3D-572B-4E80-BC0E-C9E66294CCB6}"/>
              </a:ext>
            </a:extLst>
          </p:cNvPr>
          <p:cNvSpPr/>
          <p:nvPr/>
        </p:nvSpPr>
        <p:spPr bwMode="auto">
          <a:xfrm>
            <a:off x="911424" y="535613"/>
            <a:ext cx="7200800" cy="584775"/>
          </a:xfrm>
          <a:prstGeom prst="rect">
            <a:avLst/>
          </a:prstGeom>
          <a:noFill/>
        </p:spPr>
        <p:txBody>
          <a:bodyPr wrap="square" lIns="91440" tIns="45720" rIns="91440" bIns="45720">
            <a:spAutoFit/>
          </a:bodyPr>
          <a:lstStyle/>
          <a:p>
            <a:pPr algn="ctr"/>
            <a:r>
              <a:rPr lang="es-ES" sz="3200" b="1" dirty="0">
                <a:ln w="0"/>
                <a:solidFill>
                  <a:schemeClr val="accent2"/>
                </a:solidFill>
              </a:rPr>
              <a:t>¿Cómo implementamos un servicio?</a:t>
            </a:r>
            <a:endParaRPr lang="es-ES" sz="3200" b="1" cap="none" spc="0" dirty="0">
              <a:ln w="0"/>
              <a:solidFill>
                <a:schemeClr val="accent2"/>
              </a:solidFill>
              <a:effectLst/>
            </a:endParaRPr>
          </a:p>
        </p:txBody>
      </p:sp>
      <p:grpSp>
        <p:nvGrpSpPr>
          <p:cNvPr id="10" name="Grupo 9">
            <a:extLst>
              <a:ext uri="{FF2B5EF4-FFF2-40B4-BE49-F238E27FC236}">
                <a16:creationId xmlns:a16="http://schemas.microsoft.com/office/drawing/2014/main" id="{4C11355F-5B3F-4AC6-945F-D3A8C30093FA}"/>
              </a:ext>
            </a:extLst>
          </p:cNvPr>
          <p:cNvGrpSpPr/>
          <p:nvPr/>
        </p:nvGrpSpPr>
        <p:grpSpPr>
          <a:xfrm>
            <a:off x="0" y="-27384"/>
            <a:ext cx="12192000" cy="432048"/>
            <a:chOff x="0" y="-27384"/>
            <a:chExt cx="12192000" cy="432048"/>
          </a:xfrm>
        </p:grpSpPr>
        <p:sp>
          <p:nvSpPr>
            <p:cNvPr id="13" name="Rectángulo 11">
              <a:extLst>
                <a:ext uri="{FF2B5EF4-FFF2-40B4-BE49-F238E27FC236}">
                  <a16:creationId xmlns:a16="http://schemas.microsoft.com/office/drawing/2014/main" id="{6F96B11C-C902-4C1A-95F5-771788C39BFB}"/>
                </a:ext>
              </a:extLst>
            </p:cNvPr>
            <p:cNvSpPr/>
            <p:nvPr/>
          </p:nvSpPr>
          <p:spPr bwMode="auto">
            <a:xfrm>
              <a:off x="0" y="-27384"/>
              <a:ext cx="12192000" cy="432048"/>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defRPr/>
              </a:pPr>
              <a:r>
                <a:rPr lang="es-ES" dirty="0"/>
                <a:t>SERVICIOS</a:t>
              </a:r>
              <a:endParaRPr dirty="0"/>
            </a:p>
          </p:txBody>
        </p:sp>
        <p:sp>
          <p:nvSpPr>
            <p:cNvPr id="14" name="CuadroTexto 13">
              <a:extLst>
                <a:ext uri="{FF2B5EF4-FFF2-40B4-BE49-F238E27FC236}">
                  <a16:creationId xmlns:a16="http://schemas.microsoft.com/office/drawing/2014/main" id="{CEEBC056-0D88-4014-BA75-93B96A3FF747}"/>
                </a:ext>
              </a:extLst>
            </p:cNvPr>
            <p:cNvSpPr txBox="1"/>
            <p:nvPr/>
          </p:nvSpPr>
          <p:spPr>
            <a:xfrm>
              <a:off x="0" y="-1235"/>
              <a:ext cx="686406" cy="369332"/>
            </a:xfrm>
            <a:prstGeom prst="rect">
              <a:avLst/>
            </a:prstGeom>
            <a:noFill/>
          </p:spPr>
          <p:txBody>
            <a:bodyPr wrap="none" rtlCol="0">
              <a:spAutoFit/>
            </a:bodyPr>
            <a:lstStyle/>
            <a:p>
              <a:r>
                <a:rPr lang="es-ES" dirty="0">
                  <a:solidFill>
                    <a:schemeClr val="bg1"/>
                  </a:solidFill>
                </a:rPr>
                <a:t>BACK</a:t>
              </a:r>
            </a:p>
          </p:txBody>
        </p:sp>
      </p:grpSp>
      <p:pic>
        <p:nvPicPr>
          <p:cNvPr id="3" name="Imagen 2"/>
          <p:cNvPicPr>
            <a:picLocks noChangeAspect="1"/>
          </p:cNvPicPr>
          <p:nvPr/>
        </p:nvPicPr>
        <p:blipFill>
          <a:blip r:embed="rId3"/>
          <a:stretch>
            <a:fillRect/>
          </a:stretch>
        </p:blipFill>
        <p:spPr>
          <a:xfrm>
            <a:off x="1991544" y="1273414"/>
            <a:ext cx="7629472" cy="4774312"/>
          </a:xfrm>
          <a:prstGeom prst="rect">
            <a:avLst/>
          </a:prstGeom>
        </p:spPr>
      </p:pic>
      <p:grpSp>
        <p:nvGrpSpPr>
          <p:cNvPr id="11" name="Grupo 10">
            <a:extLst>
              <a:ext uri="{FF2B5EF4-FFF2-40B4-BE49-F238E27FC236}">
                <a16:creationId xmlns:a16="http://schemas.microsoft.com/office/drawing/2014/main" id="{2D07F088-2FED-49A3-A9F3-645BA32F5931}"/>
              </a:ext>
            </a:extLst>
          </p:cNvPr>
          <p:cNvGrpSpPr/>
          <p:nvPr/>
        </p:nvGrpSpPr>
        <p:grpSpPr>
          <a:xfrm>
            <a:off x="0" y="6048740"/>
            <a:ext cx="12192000" cy="798576"/>
            <a:chOff x="0" y="6048740"/>
            <a:chExt cx="12192000" cy="798576"/>
          </a:xfrm>
        </p:grpSpPr>
        <p:sp>
          <p:nvSpPr>
            <p:cNvPr id="12" name="Rectángulo 6">
              <a:extLst>
                <a:ext uri="{FF2B5EF4-FFF2-40B4-BE49-F238E27FC236}">
                  <a16:creationId xmlns:a16="http://schemas.microsoft.com/office/drawing/2014/main" id="{2A7DD3CC-1CD1-4B48-98D4-6FE821330DFE}"/>
                </a:ext>
              </a:extLst>
            </p:cNvPr>
            <p:cNvSpPr/>
            <p:nvPr/>
          </p:nvSpPr>
          <p:spPr bwMode="auto">
            <a:xfrm>
              <a:off x="0" y="6048740"/>
              <a:ext cx="12192000" cy="798576"/>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defRPr/>
              </a:pPr>
              <a:r>
                <a:rPr lang="es-ES" dirty="0">
                  <a:solidFill>
                    <a:schemeClr val="accent2"/>
                  </a:solidFill>
                </a:rPr>
                <a:t>ITI Core</a:t>
              </a:r>
              <a:endParaRPr dirty="0">
                <a:solidFill>
                  <a:schemeClr val="accent2"/>
                </a:solidFill>
              </a:endParaRPr>
            </a:p>
          </p:txBody>
        </p:sp>
        <p:pic>
          <p:nvPicPr>
            <p:cNvPr id="15" name="Imagen 14">
              <a:extLst>
                <a:ext uri="{FF2B5EF4-FFF2-40B4-BE49-F238E27FC236}">
                  <a16:creationId xmlns:a16="http://schemas.microsoft.com/office/drawing/2014/main" id="{08B0C805-2B6A-41B1-B0DC-4032D410B75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56240" y="6198447"/>
              <a:ext cx="3696072" cy="499594"/>
            </a:xfrm>
            <a:prstGeom prst="rect">
              <a:avLst/>
            </a:prstGeom>
          </p:spPr>
        </p:pic>
        <p:cxnSp>
          <p:nvCxnSpPr>
            <p:cNvPr id="16" name="Conector recto 15">
              <a:extLst>
                <a:ext uri="{FF2B5EF4-FFF2-40B4-BE49-F238E27FC236}">
                  <a16:creationId xmlns:a16="http://schemas.microsoft.com/office/drawing/2014/main" id="{1528BCBB-6D27-4F2E-BB1C-C8A400FB1DFA}"/>
                </a:ext>
              </a:extLst>
            </p:cNvPr>
            <p:cNvCxnSpPr>
              <a:cxnSpLocks/>
            </p:cNvCxnSpPr>
            <p:nvPr/>
          </p:nvCxnSpPr>
          <p:spPr>
            <a:xfrm>
              <a:off x="0" y="6093296"/>
              <a:ext cx="12192000" cy="0"/>
            </a:xfrm>
            <a:prstGeom prst="line">
              <a:avLst/>
            </a:prstGeom>
            <a:ln w="38100"/>
          </p:spPr>
          <p:style>
            <a:lnRef idx="1">
              <a:schemeClr val="accent2"/>
            </a:lnRef>
            <a:fillRef idx="0">
              <a:schemeClr val="accent2"/>
            </a:fillRef>
            <a:effectRef idx="0">
              <a:schemeClr val="accent2"/>
            </a:effectRef>
            <a:fontRef idx="minor">
              <a:schemeClr val="tx1"/>
            </a:fontRef>
          </p:style>
        </p:cxnSp>
      </p:grpSp>
    </p:spTree>
    <p:extLst>
      <p:ext uri="{BB962C8B-B14F-4D97-AF65-F5344CB8AC3E}">
        <p14:creationId xmlns:p14="http://schemas.microsoft.com/office/powerpoint/2010/main" val="415996787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8" name="Rectángulo 7">
            <a:extLst>
              <a:ext uri="{FF2B5EF4-FFF2-40B4-BE49-F238E27FC236}">
                <a16:creationId xmlns:a16="http://schemas.microsoft.com/office/drawing/2014/main" id="{8B44FD3D-572B-4E80-BC0E-C9E66294CCB6}"/>
              </a:ext>
            </a:extLst>
          </p:cNvPr>
          <p:cNvSpPr/>
          <p:nvPr/>
        </p:nvSpPr>
        <p:spPr bwMode="auto">
          <a:xfrm>
            <a:off x="1631504" y="513679"/>
            <a:ext cx="5760640" cy="584775"/>
          </a:xfrm>
          <a:prstGeom prst="rect">
            <a:avLst/>
          </a:prstGeom>
          <a:noFill/>
        </p:spPr>
        <p:txBody>
          <a:bodyPr wrap="square" lIns="91440" tIns="45720" rIns="91440" bIns="45720">
            <a:spAutoFit/>
          </a:bodyPr>
          <a:lstStyle/>
          <a:p>
            <a:pPr algn="ctr"/>
            <a:r>
              <a:rPr lang="es-ES" sz="3200" b="1" dirty="0">
                <a:ln w="0"/>
                <a:solidFill>
                  <a:schemeClr val="accent2"/>
                </a:solidFill>
              </a:rPr>
              <a:t>¿Cómo exponemos un servicio?</a:t>
            </a:r>
            <a:endParaRPr lang="es-ES" sz="3200" b="1" cap="none" spc="0" dirty="0">
              <a:ln w="0"/>
              <a:solidFill>
                <a:schemeClr val="accent2"/>
              </a:solidFill>
              <a:effectLst/>
            </a:endParaRPr>
          </a:p>
        </p:txBody>
      </p:sp>
      <p:grpSp>
        <p:nvGrpSpPr>
          <p:cNvPr id="10" name="Grupo 9">
            <a:extLst>
              <a:ext uri="{FF2B5EF4-FFF2-40B4-BE49-F238E27FC236}">
                <a16:creationId xmlns:a16="http://schemas.microsoft.com/office/drawing/2014/main" id="{4C11355F-5B3F-4AC6-945F-D3A8C30093FA}"/>
              </a:ext>
            </a:extLst>
          </p:cNvPr>
          <p:cNvGrpSpPr/>
          <p:nvPr/>
        </p:nvGrpSpPr>
        <p:grpSpPr>
          <a:xfrm>
            <a:off x="0" y="-27384"/>
            <a:ext cx="12192000" cy="432048"/>
            <a:chOff x="0" y="-27384"/>
            <a:chExt cx="12192000" cy="432048"/>
          </a:xfrm>
        </p:grpSpPr>
        <p:sp>
          <p:nvSpPr>
            <p:cNvPr id="13" name="Rectángulo 11">
              <a:extLst>
                <a:ext uri="{FF2B5EF4-FFF2-40B4-BE49-F238E27FC236}">
                  <a16:creationId xmlns:a16="http://schemas.microsoft.com/office/drawing/2014/main" id="{6F96B11C-C902-4C1A-95F5-771788C39BFB}"/>
                </a:ext>
              </a:extLst>
            </p:cNvPr>
            <p:cNvSpPr/>
            <p:nvPr/>
          </p:nvSpPr>
          <p:spPr bwMode="auto">
            <a:xfrm>
              <a:off x="0" y="-27384"/>
              <a:ext cx="12192000" cy="432048"/>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defRPr/>
              </a:pPr>
              <a:r>
                <a:rPr lang="es-ES" dirty="0"/>
                <a:t>SERVICIOS</a:t>
              </a:r>
              <a:endParaRPr dirty="0"/>
            </a:p>
          </p:txBody>
        </p:sp>
        <p:sp>
          <p:nvSpPr>
            <p:cNvPr id="14" name="CuadroTexto 13">
              <a:extLst>
                <a:ext uri="{FF2B5EF4-FFF2-40B4-BE49-F238E27FC236}">
                  <a16:creationId xmlns:a16="http://schemas.microsoft.com/office/drawing/2014/main" id="{CEEBC056-0D88-4014-BA75-93B96A3FF747}"/>
                </a:ext>
              </a:extLst>
            </p:cNvPr>
            <p:cNvSpPr txBox="1"/>
            <p:nvPr/>
          </p:nvSpPr>
          <p:spPr>
            <a:xfrm>
              <a:off x="0" y="-1235"/>
              <a:ext cx="686406" cy="369332"/>
            </a:xfrm>
            <a:prstGeom prst="rect">
              <a:avLst/>
            </a:prstGeom>
            <a:noFill/>
          </p:spPr>
          <p:txBody>
            <a:bodyPr wrap="none" rtlCol="0">
              <a:spAutoFit/>
            </a:bodyPr>
            <a:lstStyle/>
            <a:p>
              <a:r>
                <a:rPr lang="es-ES" dirty="0">
                  <a:solidFill>
                    <a:schemeClr val="bg1"/>
                  </a:solidFill>
                </a:rPr>
                <a:t>BACK</a:t>
              </a:r>
            </a:p>
          </p:txBody>
        </p:sp>
      </p:grpSp>
      <p:pic>
        <p:nvPicPr>
          <p:cNvPr id="9" name="Imagen 8"/>
          <p:cNvPicPr>
            <a:picLocks noChangeAspect="1"/>
          </p:cNvPicPr>
          <p:nvPr/>
        </p:nvPicPr>
        <p:blipFill>
          <a:blip r:embed="rId3"/>
          <a:stretch>
            <a:fillRect/>
          </a:stretch>
        </p:blipFill>
        <p:spPr>
          <a:xfrm>
            <a:off x="2711624" y="1120388"/>
            <a:ext cx="4587638" cy="4854361"/>
          </a:xfrm>
          <a:prstGeom prst="rect">
            <a:avLst/>
          </a:prstGeom>
        </p:spPr>
      </p:pic>
      <p:grpSp>
        <p:nvGrpSpPr>
          <p:cNvPr id="11" name="Grupo 10">
            <a:extLst>
              <a:ext uri="{FF2B5EF4-FFF2-40B4-BE49-F238E27FC236}">
                <a16:creationId xmlns:a16="http://schemas.microsoft.com/office/drawing/2014/main" id="{9C25DCD4-2D60-4F3A-AFF1-33F195A49AAD}"/>
              </a:ext>
            </a:extLst>
          </p:cNvPr>
          <p:cNvGrpSpPr/>
          <p:nvPr/>
        </p:nvGrpSpPr>
        <p:grpSpPr>
          <a:xfrm>
            <a:off x="0" y="6048740"/>
            <a:ext cx="12192000" cy="798576"/>
            <a:chOff x="0" y="6048740"/>
            <a:chExt cx="12192000" cy="798576"/>
          </a:xfrm>
        </p:grpSpPr>
        <p:sp>
          <p:nvSpPr>
            <p:cNvPr id="12" name="Rectángulo 6">
              <a:extLst>
                <a:ext uri="{FF2B5EF4-FFF2-40B4-BE49-F238E27FC236}">
                  <a16:creationId xmlns:a16="http://schemas.microsoft.com/office/drawing/2014/main" id="{15A7EC10-190A-432E-9A61-D5B26E8D2BF3}"/>
                </a:ext>
              </a:extLst>
            </p:cNvPr>
            <p:cNvSpPr/>
            <p:nvPr/>
          </p:nvSpPr>
          <p:spPr bwMode="auto">
            <a:xfrm>
              <a:off x="0" y="6048740"/>
              <a:ext cx="12192000" cy="798576"/>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defRPr/>
              </a:pPr>
              <a:r>
                <a:rPr lang="es-ES" dirty="0">
                  <a:solidFill>
                    <a:schemeClr val="accent2"/>
                  </a:solidFill>
                </a:rPr>
                <a:t>ITI Core</a:t>
              </a:r>
              <a:endParaRPr dirty="0">
                <a:solidFill>
                  <a:schemeClr val="accent2"/>
                </a:solidFill>
              </a:endParaRPr>
            </a:p>
          </p:txBody>
        </p:sp>
        <p:pic>
          <p:nvPicPr>
            <p:cNvPr id="15" name="Imagen 14">
              <a:extLst>
                <a:ext uri="{FF2B5EF4-FFF2-40B4-BE49-F238E27FC236}">
                  <a16:creationId xmlns:a16="http://schemas.microsoft.com/office/drawing/2014/main" id="{DBD7D629-8A0C-4C67-BD1C-EB25063C2CF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56240" y="6198447"/>
              <a:ext cx="3696072" cy="499594"/>
            </a:xfrm>
            <a:prstGeom prst="rect">
              <a:avLst/>
            </a:prstGeom>
          </p:spPr>
        </p:pic>
        <p:cxnSp>
          <p:nvCxnSpPr>
            <p:cNvPr id="16" name="Conector recto 15">
              <a:extLst>
                <a:ext uri="{FF2B5EF4-FFF2-40B4-BE49-F238E27FC236}">
                  <a16:creationId xmlns:a16="http://schemas.microsoft.com/office/drawing/2014/main" id="{F8C04843-41B7-4226-AA4C-017BB87328BF}"/>
                </a:ext>
              </a:extLst>
            </p:cNvPr>
            <p:cNvCxnSpPr>
              <a:cxnSpLocks/>
            </p:cNvCxnSpPr>
            <p:nvPr/>
          </p:nvCxnSpPr>
          <p:spPr>
            <a:xfrm>
              <a:off x="0" y="6093296"/>
              <a:ext cx="12192000" cy="0"/>
            </a:xfrm>
            <a:prstGeom prst="line">
              <a:avLst/>
            </a:prstGeom>
            <a:ln w="38100"/>
          </p:spPr>
          <p:style>
            <a:lnRef idx="1">
              <a:schemeClr val="accent2"/>
            </a:lnRef>
            <a:fillRef idx="0">
              <a:schemeClr val="accent2"/>
            </a:fillRef>
            <a:effectRef idx="0">
              <a:schemeClr val="accent2"/>
            </a:effectRef>
            <a:fontRef idx="minor">
              <a:schemeClr val="tx1"/>
            </a:fontRef>
          </p:style>
        </p:cxnSp>
      </p:grpSp>
    </p:spTree>
    <p:extLst>
      <p:ext uri="{BB962C8B-B14F-4D97-AF65-F5344CB8AC3E}">
        <p14:creationId xmlns:p14="http://schemas.microsoft.com/office/powerpoint/2010/main" val="41001993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8" name="Rectángulo 7">
            <a:extLst>
              <a:ext uri="{FF2B5EF4-FFF2-40B4-BE49-F238E27FC236}">
                <a16:creationId xmlns:a16="http://schemas.microsoft.com/office/drawing/2014/main" id="{8B44FD3D-572B-4E80-BC0E-C9E66294CCB6}"/>
              </a:ext>
            </a:extLst>
          </p:cNvPr>
          <p:cNvSpPr/>
          <p:nvPr/>
        </p:nvSpPr>
        <p:spPr bwMode="auto">
          <a:xfrm>
            <a:off x="1631504" y="513679"/>
            <a:ext cx="5760640" cy="584775"/>
          </a:xfrm>
          <a:prstGeom prst="rect">
            <a:avLst/>
          </a:prstGeom>
          <a:noFill/>
        </p:spPr>
        <p:txBody>
          <a:bodyPr wrap="square" lIns="91440" tIns="45720" rIns="91440" bIns="45720">
            <a:spAutoFit/>
          </a:bodyPr>
          <a:lstStyle/>
          <a:p>
            <a:pPr algn="ctr"/>
            <a:r>
              <a:rPr lang="es-ES" sz="3200" b="1" dirty="0">
                <a:ln w="0"/>
                <a:solidFill>
                  <a:schemeClr val="accent2"/>
                </a:solidFill>
              </a:rPr>
              <a:t>¿Cómo exponemos un servicio?</a:t>
            </a:r>
            <a:endParaRPr lang="es-ES" sz="3200" b="1" cap="none" spc="0" dirty="0">
              <a:ln w="0"/>
              <a:solidFill>
                <a:schemeClr val="accent2"/>
              </a:solidFill>
              <a:effectLst/>
            </a:endParaRPr>
          </a:p>
        </p:txBody>
      </p:sp>
      <p:grpSp>
        <p:nvGrpSpPr>
          <p:cNvPr id="10" name="Grupo 9">
            <a:extLst>
              <a:ext uri="{FF2B5EF4-FFF2-40B4-BE49-F238E27FC236}">
                <a16:creationId xmlns:a16="http://schemas.microsoft.com/office/drawing/2014/main" id="{4C11355F-5B3F-4AC6-945F-D3A8C30093FA}"/>
              </a:ext>
            </a:extLst>
          </p:cNvPr>
          <p:cNvGrpSpPr/>
          <p:nvPr/>
        </p:nvGrpSpPr>
        <p:grpSpPr>
          <a:xfrm>
            <a:off x="0" y="-27384"/>
            <a:ext cx="12192000" cy="432048"/>
            <a:chOff x="0" y="-27384"/>
            <a:chExt cx="12192000" cy="432048"/>
          </a:xfrm>
        </p:grpSpPr>
        <p:sp>
          <p:nvSpPr>
            <p:cNvPr id="13" name="Rectángulo 11">
              <a:extLst>
                <a:ext uri="{FF2B5EF4-FFF2-40B4-BE49-F238E27FC236}">
                  <a16:creationId xmlns:a16="http://schemas.microsoft.com/office/drawing/2014/main" id="{6F96B11C-C902-4C1A-95F5-771788C39BFB}"/>
                </a:ext>
              </a:extLst>
            </p:cNvPr>
            <p:cNvSpPr/>
            <p:nvPr/>
          </p:nvSpPr>
          <p:spPr bwMode="auto">
            <a:xfrm>
              <a:off x="0" y="-27384"/>
              <a:ext cx="12192000" cy="432048"/>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defRPr/>
              </a:pPr>
              <a:r>
                <a:rPr lang="es-ES" dirty="0"/>
                <a:t>SERVICIOS</a:t>
              </a:r>
              <a:endParaRPr dirty="0"/>
            </a:p>
          </p:txBody>
        </p:sp>
        <p:sp>
          <p:nvSpPr>
            <p:cNvPr id="14" name="CuadroTexto 13">
              <a:extLst>
                <a:ext uri="{FF2B5EF4-FFF2-40B4-BE49-F238E27FC236}">
                  <a16:creationId xmlns:a16="http://schemas.microsoft.com/office/drawing/2014/main" id="{CEEBC056-0D88-4014-BA75-93B96A3FF747}"/>
                </a:ext>
              </a:extLst>
            </p:cNvPr>
            <p:cNvSpPr txBox="1"/>
            <p:nvPr/>
          </p:nvSpPr>
          <p:spPr>
            <a:xfrm>
              <a:off x="0" y="-1235"/>
              <a:ext cx="686406" cy="369332"/>
            </a:xfrm>
            <a:prstGeom prst="rect">
              <a:avLst/>
            </a:prstGeom>
            <a:noFill/>
          </p:spPr>
          <p:txBody>
            <a:bodyPr wrap="none" rtlCol="0">
              <a:spAutoFit/>
            </a:bodyPr>
            <a:lstStyle/>
            <a:p>
              <a:r>
                <a:rPr lang="es-ES" dirty="0">
                  <a:solidFill>
                    <a:schemeClr val="bg1"/>
                  </a:solidFill>
                </a:rPr>
                <a:t>BACK</a:t>
              </a:r>
            </a:p>
          </p:txBody>
        </p:sp>
      </p:grpSp>
      <p:pic>
        <p:nvPicPr>
          <p:cNvPr id="2" name="Imagen 1"/>
          <p:cNvPicPr>
            <a:picLocks noChangeAspect="1"/>
          </p:cNvPicPr>
          <p:nvPr/>
        </p:nvPicPr>
        <p:blipFill>
          <a:blip r:embed="rId2"/>
          <a:stretch>
            <a:fillRect/>
          </a:stretch>
        </p:blipFill>
        <p:spPr>
          <a:xfrm>
            <a:off x="2279576" y="1131787"/>
            <a:ext cx="7475190" cy="4779839"/>
          </a:xfrm>
          <a:prstGeom prst="rect">
            <a:avLst/>
          </a:prstGeom>
        </p:spPr>
      </p:pic>
      <p:grpSp>
        <p:nvGrpSpPr>
          <p:cNvPr id="11" name="Grupo 10">
            <a:extLst>
              <a:ext uri="{FF2B5EF4-FFF2-40B4-BE49-F238E27FC236}">
                <a16:creationId xmlns:a16="http://schemas.microsoft.com/office/drawing/2014/main" id="{B0BA13A8-5FF2-4A79-BE9D-46BCC1FC0698}"/>
              </a:ext>
            </a:extLst>
          </p:cNvPr>
          <p:cNvGrpSpPr/>
          <p:nvPr/>
        </p:nvGrpSpPr>
        <p:grpSpPr>
          <a:xfrm>
            <a:off x="0" y="6048740"/>
            <a:ext cx="12192000" cy="798576"/>
            <a:chOff x="0" y="6048740"/>
            <a:chExt cx="12192000" cy="798576"/>
          </a:xfrm>
        </p:grpSpPr>
        <p:sp>
          <p:nvSpPr>
            <p:cNvPr id="12" name="Rectángulo 6">
              <a:extLst>
                <a:ext uri="{FF2B5EF4-FFF2-40B4-BE49-F238E27FC236}">
                  <a16:creationId xmlns:a16="http://schemas.microsoft.com/office/drawing/2014/main" id="{DD64DB66-E9DC-41AF-AAE8-558F02403D21}"/>
                </a:ext>
              </a:extLst>
            </p:cNvPr>
            <p:cNvSpPr/>
            <p:nvPr/>
          </p:nvSpPr>
          <p:spPr bwMode="auto">
            <a:xfrm>
              <a:off x="0" y="6048740"/>
              <a:ext cx="12192000" cy="798576"/>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defRPr/>
              </a:pPr>
              <a:r>
                <a:rPr lang="es-ES" dirty="0">
                  <a:solidFill>
                    <a:schemeClr val="accent2"/>
                  </a:solidFill>
                </a:rPr>
                <a:t>ITI Core</a:t>
              </a:r>
              <a:endParaRPr dirty="0">
                <a:solidFill>
                  <a:schemeClr val="accent2"/>
                </a:solidFill>
              </a:endParaRPr>
            </a:p>
          </p:txBody>
        </p:sp>
        <p:pic>
          <p:nvPicPr>
            <p:cNvPr id="15" name="Imagen 14">
              <a:extLst>
                <a:ext uri="{FF2B5EF4-FFF2-40B4-BE49-F238E27FC236}">
                  <a16:creationId xmlns:a16="http://schemas.microsoft.com/office/drawing/2014/main" id="{E73480F0-FAAA-484A-8940-BE4226DBCB7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56240" y="6198447"/>
              <a:ext cx="3696072" cy="499594"/>
            </a:xfrm>
            <a:prstGeom prst="rect">
              <a:avLst/>
            </a:prstGeom>
          </p:spPr>
        </p:pic>
        <p:cxnSp>
          <p:nvCxnSpPr>
            <p:cNvPr id="16" name="Conector recto 15">
              <a:extLst>
                <a:ext uri="{FF2B5EF4-FFF2-40B4-BE49-F238E27FC236}">
                  <a16:creationId xmlns:a16="http://schemas.microsoft.com/office/drawing/2014/main" id="{3666C013-D5AF-4AB7-BB30-C002EE3D2F5B}"/>
                </a:ext>
              </a:extLst>
            </p:cNvPr>
            <p:cNvCxnSpPr>
              <a:cxnSpLocks/>
            </p:cNvCxnSpPr>
            <p:nvPr/>
          </p:nvCxnSpPr>
          <p:spPr>
            <a:xfrm>
              <a:off x="0" y="6093296"/>
              <a:ext cx="12192000" cy="0"/>
            </a:xfrm>
            <a:prstGeom prst="line">
              <a:avLst/>
            </a:prstGeom>
            <a:ln w="38100"/>
          </p:spPr>
          <p:style>
            <a:lnRef idx="1">
              <a:schemeClr val="accent2"/>
            </a:lnRef>
            <a:fillRef idx="0">
              <a:schemeClr val="accent2"/>
            </a:fillRef>
            <a:effectRef idx="0">
              <a:schemeClr val="accent2"/>
            </a:effectRef>
            <a:fontRef idx="minor">
              <a:schemeClr val="tx1"/>
            </a:fontRef>
          </p:style>
        </p:cxnSp>
      </p:grpSp>
    </p:spTree>
    <p:extLst>
      <p:ext uri="{BB962C8B-B14F-4D97-AF65-F5344CB8AC3E}">
        <p14:creationId xmlns:p14="http://schemas.microsoft.com/office/powerpoint/2010/main" val="23451137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grpSp>
        <p:nvGrpSpPr>
          <p:cNvPr id="4" name="Grupo 3">
            <a:extLst>
              <a:ext uri="{FF2B5EF4-FFF2-40B4-BE49-F238E27FC236}">
                <a16:creationId xmlns:a16="http://schemas.microsoft.com/office/drawing/2014/main" id="{4C11355F-5B3F-4AC6-945F-D3A8C30093FA}"/>
              </a:ext>
            </a:extLst>
          </p:cNvPr>
          <p:cNvGrpSpPr/>
          <p:nvPr/>
        </p:nvGrpSpPr>
        <p:grpSpPr>
          <a:xfrm>
            <a:off x="0" y="-27384"/>
            <a:ext cx="12192000" cy="432048"/>
            <a:chOff x="0" y="-27384"/>
            <a:chExt cx="12192000" cy="432048"/>
          </a:xfrm>
        </p:grpSpPr>
        <p:sp>
          <p:nvSpPr>
            <p:cNvPr id="71" name="Rectángulo 11">
              <a:extLst>
                <a:ext uri="{FF2B5EF4-FFF2-40B4-BE49-F238E27FC236}">
                  <a16:creationId xmlns:a16="http://schemas.microsoft.com/office/drawing/2014/main" id="{6F96B11C-C902-4C1A-95F5-771788C39BFB}"/>
                </a:ext>
              </a:extLst>
            </p:cNvPr>
            <p:cNvSpPr/>
            <p:nvPr/>
          </p:nvSpPr>
          <p:spPr bwMode="auto">
            <a:xfrm>
              <a:off x="0" y="-27384"/>
              <a:ext cx="12192000" cy="432048"/>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defRPr/>
              </a:pPr>
              <a:r>
                <a:rPr lang="es-ES" dirty="0"/>
                <a:t>Iniciar proyecto usando plantilla</a:t>
              </a:r>
              <a:endParaRPr dirty="0"/>
            </a:p>
          </p:txBody>
        </p:sp>
        <p:sp>
          <p:nvSpPr>
            <p:cNvPr id="2" name="CuadroTexto 1">
              <a:extLst>
                <a:ext uri="{FF2B5EF4-FFF2-40B4-BE49-F238E27FC236}">
                  <a16:creationId xmlns:a16="http://schemas.microsoft.com/office/drawing/2014/main" id="{CEEBC056-0D88-4014-BA75-93B96A3FF747}"/>
                </a:ext>
              </a:extLst>
            </p:cNvPr>
            <p:cNvSpPr txBox="1"/>
            <p:nvPr/>
          </p:nvSpPr>
          <p:spPr>
            <a:xfrm>
              <a:off x="0" y="-1235"/>
              <a:ext cx="1101584" cy="369332"/>
            </a:xfrm>
            <a:prstGeom prst="rect">
              <a:avLst/>
            </a:prstGeom>
            <a:noFill/>
          </p:spPr>
          <p:txBody>
            <a:bodyPr wrap="none" rtlCol="0">
              <a:spAutoFit/>
            </a:bodyPr>
            <a:lstStyle/>
            <a:p>
              <a:r>
                <a:rPr lang="es-ES" dirty="0">
                  <a:solidFill>
                    <a:schemeClr val="bg1"/>
                  </a:solidFill>
                </a:rPr>
                <a:t>OBJETIVO</a:t>
              </a:r>
            </a:p>
          </p:txBody>
        </p:sp>
      </p:grpSp>
      <p:sp>
        <p:nvSpPr>
          <p:cNvPr id="14" name="Rectángulo 13">
            <a:extLst>
              <a:ext uri="{FF2B5EF4-FFF2-40B4-BE49-F238E27FC236}">
                <a16:creationId xmlns:a16="http://schemas.microsoft.com/office/drawing/2014/main" id="{8B44FD3D-572B-4E80-BC0E-C9E66294CCB6}"/>
              </a:ext>
            </a:extLst>
          </p:cNvPr>
          <p:cNvSpPr/>
          <p:nvPr/>
        </p:nvSpPr>
        <p:spPr bwMode="auto">
          <a:xfrm>
            <a:off x="191344" y="495467"/>
            <a:ext cx="6696744" cy="584775"/>
          </a:xfrm>
          <a:prstGeom prst="rect">
            <a:avLst/>
          </a:prstGeom>
          <a:noFill/>
        </p:spPr>
        <p:txBody>
          <a:bodyPr wrap="square" lIns="91440" tIns="45720" rIns="91440" bIns="45720">
            <a:spAutoFit/>
          </a:bodyPr>
          <a:lstStyle/>
          <a:p>
            <a:pPr algn="ctr"/>
            <a:r>
              <a:rPr lang="es-ES" sz="3200" b="1" cap="none" spc="0" dirty="0">
                <a:ln w="0"/>
                <a:solidFill>
                  <a:schemeClr val="accent2"/>
                </a:solidFill>
                <a:effectLst/>
              </a:rPr>
              <a:t>Crear el proyecto usando la plantilla </a:t>
            </a:r>
          </a:p>
        </p:txBody>
      </p:sp>
      <p:pic>
        <p:nvPicPr>
          <p:cNvPr id="13" name="Imagen 12">
            <a:extLst>
              <a:ext uri="{FF2B5EF4-FFF2-40B4-BE49-F238E27FC236}">
                <a16:creationId xmlns:a16="http://schemas.microsoft.com/office/drawing/2014/main" id="{32EF3E53-E6B8-478E-9B80-97F0A085BA0A}"/>
              </a:ext>
            </a:extLst>
          </p:cNvPr>
          <p:cNvPicPr>
            <a:picLocks noChangeAspect="1"/>
          </p:cNvPicPr>
          <p:nvPr/>
        </p:nvPicPr>
        <p:blipFill>
          <a:blip r:embed="rId2"/>
          <a:stretch>
            <a:fillRect/>
          </a:stretch>
        </p:blipFill>
        <p:spPr>
          <a:xfrm>
            <a:off x="1101584" y="2492896"/>
            <a:ext cx="9876376" cy="1173582"/>
          </a:xfrm>
          <a:prstGeom prst="rect">
            <a:avLst/>
          </a:prstGeom>
        </p:spPr>
      </p:pic>
      <p:grpSp>
        <p:nvGrpSpPr>
          <p:cNvPr id="10" name="Grupo 9">
            <a:extLst>
              <a:ext uri="{FF2B5EF4-FFF2-40B4-BE49-F238E27FC236}">
                <a16:creationId xmlns:a16="http://schemas.microsoft.com/office/drawing/2014/main" id="{318DB0CE-FC62-4F89-9CEA-40D6D9112151}"/>
              </a:ext>
            </a:extLst>
          </p:cNvPr>
          <p:cNvGrpSpPr/>
          <p:nvPr/>
        </p:nvGrpSpPr>
        <p:grpSpPr>
          <a:xfrm>
            <a:off x="0" y="6048740"/>
            <a:ext cx="12192000" cy="798576"/>
            <a:chOff x="0" y="6048740"/>
            <a:chExt cx="12192000" cy="798576"/>
          </a:xfrm>
        </p:grpSpPr>
        <p:sp>
          <p:nvSpPr>
            <p:cNvPr id="11" name="Rectángulo 6">
              <a:extLst>
                <a:ext uri="{FF2B5EF4-FFF2-40B4-BE49-F238E27FC236}">
                  <a16:creationId xmlns:a16="http://schemas.microsoft.com/office/drawing/2014/main" id="{70EDAE12-0F29-4D17-80E4-80D94F3A4503}"/>
                </a:ext>
              </a:extLst>
            </p:cNvPr>
            <p:cNvSpPr/>
            <p:nvPr/>
          </p:nvSpPr>
          <p:spPr bwMode="auto">
            <a:xfrm>
              <a:off x="0" y="6048740"/>
              <a:ext cx="12192000" cy="798576"/>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defRPr/>
              </a:pPr>
              <a:r>
                <a:rPr lang="es-ES" dirty="0">
                  <a:solidFill>
                    <a:schemeClr val="accent2"/>
                  </a:solidFill>
                </a:rPr>
                <a:t>ITI Core</a:t>
              </a:r>
              <a:endParaRPr dirty="0">
                <a:solidFill>
                  <a:schemeClr val="accent2"/>
                </a:solidFill>
              </a:endParaRPr>
            </a:p>
          </p:txBody>
        </p:sp>
        <p:pic>
          <p:nvPicPr>
            <p:cNvPr id="12" name="Imagen 11">
              <a:extLst>
                <a:ext uri="{FF2B5EF4-FFF2-40B4-BE49-F238E27FC236}">
                  <a16:creationId xmlns:a16="http://schemas.microsoft.com/office/drawing/2014/main" id="{187673CB-4758-429B-90C6-041D082239E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56240" y="6198447"/>
              <a:ext cx="3696072" cy="499594"/>
            </a:xfrm>
            <a:prstGeom prst="rect">
              <a:avLst/>
            </a:prstGeom>
          </p:spPr>
        </p:pic>
        <p:cxnSp>
          <p:nvCxnSpPr>
            <p:cNvPr id="15" name="Conector recto 14">
              <a:extLst>
                <a:ext uri="{FF2B5EF4-FFF2-40B4-BE49-F238E27FC236}">
                  <a16:creationId xmlns:a16="http://schemas.microsoft.com/office/drawing/2014/main" id="{D371CD5B-5ED2-4DB8-B510-95F7BEA4393D}"/>
                </a:ext>
              </a:extLst>
            </p:cNvPr>
            <p:cNvCxnSpPr>
              <a:cxnSpLocks/>
            </p:cNvCxnSpPr>
            <p:nvPr/>
          </p:nvCxnSpPr>
          <p:spPr>
            <a:xfrm>
              <a:off x="0" y="6093296"/>
              <a:ext cx="12192000" cy="0"/>
            </a:xfrm>
            <a:prstGeom prst="line">
              <a:avLst/>
            </a:prstGeom>
            <a:ln w="38100"/>
          </p:spPr>
          <p:style>
            <a:lnRef idx="1">
              <a:schemeClr val="accent2"/>
            </a:lnRef>
            <a:fillRef idx="0">
              <a:schemeClr val="accent2"/>
            </a:fillRef>
            <a:effectRef idx="0">
              <a:schemeClr val="accent2"/>
            </a:effectRef>
            <a:fontRef idx="minor">
              <a:schemeClr val="tx1"/>
            </a:fontRef>
          </p:style>
        </p:cxnSp>
      </p:grpSp>
    </p:spTree>
    <p:extLst>
      <p:ext uri="{BB962C8B-B14F-4D97-AF65-F5344CB8AC3E}">
        <p14:creationId xmlns:p14="http://schemas.microsoft.com/office/powerpoint/2010/main" val="340644294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8" name="Rectángulo 7">
            <a:extLst>
              <a:ext uri="{FF2B5EF4-FFF2-40B4-BE49-F238E27FC236}">
                <a16:creationId xmlns:a16="http://schemas.microsoft.com/office/drawing/2014/main" id="{8B44FD3D-572B-4E80-BC0E-C9E66294CCB6}"/>
              </a:ext>
            </a:extLst>
          </p:cNvPr>
          <p:cNvSpPr/>
          <p:nvPr/>
        </p:nvSpPr>
        <p:spPr bwMode="auto">
          <a:xfrm>
            <a:off x="1487488" y="620688"/>
            <a:ext cx="3960440" cy="584775"/>
          </a:xfrm>
          <a:prstGeom prst="rect">
            <a:avLst/>
          </a:prstGeom>
          <a:noFill/>
        </p:spPr>
        <p:txBody>
          <a:bodyPr wrap="square" lIns="91440" tIns="45720" rIns="91440" bIns="45720">
            <a:spAutoFit/>
          </a:bodyPr>
          <a:lstStyle/>
          <a:p>
            <a:pPr algn="ctr"/>
            <a:r>
              <a:rPr lang="es-ES" sz="3200" b="1" cap="none" spc="0" dirty="0">
                <a:ln w="0"/>
                <a:solidFill>
                  <a:schemeClr val="accent2"/>
                </a:solidFill>
                <a:effectLst/>
              </a:rPr>
              <a:t>CRUD usando </a:t>
            </a:r>
            <a:r>
              <a:rPr lang="es-ES" sz="3200" b="1" cap="none" spc="0" dirty="0" err="1">
                <a:ln w="0"/>
                <a:solidFill>
                  <a:schemeClr val="accent2"/>
                </a:solidFill>
                <a:effectLst/>
              </a:rPr>
              <a:t>ITI.Core</a:t>
            </a:r>
            <a:endParaRPr lang="es-ES" sz="3200" b="1" cap="none" spc="0" dirty="0">
              <a:ln w="0"/>
              <a:solidFill>
                <a:schemeClr val="accent2"/>
              </a:solidFill>
              <a:effectLst/>
            </a:endParaRPr>
          </a:p>
        </p:txBody>
      </p:sp>
      <p:grpSp>
        <p:nvGrpSpPr>
          <p:cNvPr id="10" name="Grupo 9">
            <a:extLst>
              <a:ext uri="{FF2B5EF4-FFF2-40B4-BE49-F238E27FC236}">
                <a16:creationId xmlns:a16="http://schemas.microsoft.com/office/drawing/2014/main" id="{4C11355F-5B3F-4AC6-945F-D3A8C30093FA}"/>
              </a:ext>
            </a:extLst>
          </p:cNvPr>
          <p:cNvGrpSpPr/>
          <p:nvPr/>
        </p:nvGrpSpPr>
        <p:grpSpPr>
          <a:xfrm>
            <a:off x="0" y="-27384"/>
            <a:ext cx="12192000" cy="432048"/>
            <a:chOff x="0" y="-27384"/>
            <a:chExt cx="12192000" cy="432048"/>
          </a:xfrm>
        </p:grpSpPr>
        <p:sp>
          <p:nvSpPr>
            <p:cNvPr id="13" name="Rectángulo 11">
              <a:extLst>
                <a:ext uri="{FF2B5EF4-FFF2-40B4-BE49-F238E27FC236}">
                  <a16:creationId xmlns:a16="http://schemas.microsoft.com/office/drawing/2014/main" id="{6F96B11C-C902-4C1A-95F5-771788C39BFB}"/>
                </a:ext>
              </a:extLst>
            </p:cNvPr>
            <p:cNvSpPr/>
            <p:nvPr/>
          </p:nvSpPr>
          <p:spPr bwMode="auto">
            <a:xfrm>
              <a:off x="0" y="-27384"/>
              <a:ext cx="12192000" cy="432048"/>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defRPr/>
              </a:pPr>
              <a:r>
                <a:rPr lang="es-ES" dirty="0"/>
                <a:t>SERVICIOS</a:t>
              </a:r>
              <a:endParaRPr dirty="0"/>
            </a:p>
          </p:txBody>
        </p:sp>
        <p:sp>
          <p:nvSpPr>
            <p:cNvPr id="14" name="CuadroTexto 13">
              <a:extLst>
                <a:ext uri="{FF2B5EF4-FFF2-40B4-BE49-F238E27FC236}">
                  <a16:creationId xmlns:a16="http://schemas.microsoft.com/office/drawing/2014/main" id="{CEEBC056-0D88-4014-BA75-93B96A3FF747}"/>
                </a:ext>
              </a:extLst>
            </p:cNvPr>
            <p:cNvSpPr txBox="1"/>
            <p:nvPr/>
          </p:nvSpPr>
          <p:spPr>
            <a:xfrm>
              <a:off x="0" y="-1235"/>
              <a:ext cx="686406" cy="369332"/>
            </a:xfrm>
            <a:prstGeom prst="rect">
              <a:avLst/>
            </a:prstGeom>
            <a:noFill/>
          </p:spPr>
          <p:txBody>
            <a:bodyPr wrap="none" rtlCol="0">
              <a:spAutoFit/>
            </a:bodyPr>
            <a:lstStyle/>
            <a:p>
              <a:r>
                <a:rPr lang="es-ES" dirty="0">
                  <a:solidFill>
                    <a:schemeClr val="bg1"/>
                  </a:solidFill>
                </a:rPr>
                <a:t>BACK</a:t>
              </a:r>
            </a:p>
          </p:txBody>
        </p:sp>
      </p:grpSp>
      <p:pic>
        <p:nvPicPr>
          <p:cNvPr id="3" name="Imagen 2"/>
          <p:cNvPicPr>
            <a:picLocks noChangeAspect="1"/>
          </p:cNvPicPr>
          <p:nvPr/>
        </p:nvPicPr>
        <p:blipFill>
          <a:blip r:embed="rId2"/>
          <a:stretch>
            <a:fillRect/>
          </a:stretch>
        </p:blipFill>
        <p:spPr>
          <a:xfrm>
            <a:off x="1410130" y="1772816"/>
            <a:ext cx="2057578" cy="541067"/>
          </a:xfrm>
          <a:prstGeom prst="rect">
            <a:avLst/>
          </a:prstGeom>
        </p:spPr>
      </p:pic>
      <p:sp>
        <p:nvSpPr>
          <p:cNvPr id="4" name="CuadroTexto 3"/>
          <p:cNvSpPr txBox="1"/>
          <p:nvPr/>
        </p:nvSpPr>
        <p:spPr>
          <a:xfrm>
            <a:off x="1106493" y="1325944"/>
            <a:ext cx="9979014" cy="369332"/>
          </a:xfrm>
          <a:prstGeom prst="rect">
            <a:avLst/>
          </a:prstGeom>
          <a:noFill/>
        </p:spPr>
        <p:txBody>
          <a:bodyPr wrap="none" rtlCol="0">
            <a:spAutoFit/>
          </a:bodyPr>
          <a:lstStyle/>
          <a:p>
            <a:r>
              <a:rPr lang="es-ES" dirty="0"/>
              <a:t>A través de la herencia de clases </a:t>
            </a:r>
            <a:r>
              <a:rPr lang="es-ES" dirty="0" err="1"/>
              <a:t>ITI.Core</a:t>
            </a:r>
            <a:r>
              <a:rPr lang="es-ES" dirty="0"/>
              <a:t> proporciona métodos básicos para interactuar con una entidad</a:t>
            </a:r>
          </a:p>
        </p:txBody>
      </p:sp>
      <p:pic>
        <p:nvPicPr>
          <p:cNvPr id="9" name="Imagen 8"/>
          <p:cNvPicPr>
            <a:picLocks noChangeAspect="1"/>
          </p:cNvPicPr>
          <p:nvPr/>
        </p:nvPicPr>
        <p:blipFill>
          <a:blip r:embed="rId3"/>
          <a:stretch>
            <a:fillRect/>
          </a:stretch>
        </p:blipFill>
        <p:spPr>
          <a:xfrm>
            <a:off x="1100137" y="2890474"/>
            <a:ext cx="8961897" cy="1973751"/>
          </a:xfrm>
          <a:prstGeom prst="rect">
            <a:avLst/>
          </a:prstGeom>
        </p:spPr>
      </p:pic>
      <p:grpSp>
        <p:nvGrpSpPr>
          <p:cNvPr id="12" name="Grupo 11">
            <a:extLst>
              <a:ext uri="{FF2B5EF4-FFF2-40B4-BE49-F238E27FC236}">
                <a16:creationId xmlns:a16="http://schemas.microsoft.com/office/drawing/2014/main" id="{5047EFE2-D774-45FB-AED9-FE01A485E511}"/>
              </a:ext>
            </a:extLst>
          </p:cNvPr>
          <p:cNvGrpSpPr/>
          <p:nvPr/>
        </p:nvGrpSpPr>
        <p:grpSpPr>
          <a:xfrm>
            <a:off x="0" y="6048740"/>
            <a:ext cx="12192000" cy="798576"/>
            <a:chOff x="0" y="6048740"/>
            <a:chExt cx="12192000" cy="798576"/>
          </a:xfrm>
        </p:grpSpPr>
        <p:sp>
          <p:nvSpPr>
            <p:cNvPr id="15" name="Rectángulo 6">
              <a:extLst>
                <a:ext uri="{FF2B5EF4-FFF2-40B4-BE49-F238E27FC236}">
                  <a16:creationId xmlns:a16="http://schemas.microsoft.com/office/drawing/2014/main" id="{EB6C14F6-E1D2-4213-87F0-617478D82CDA}"/>
                </a:ext>
              </a:extLst>
            </p:cNvPr>
            <p:cNvSpPr/>
            <p:nvPr/>
          </p:nvSpPr>
          <p:spPr bwMode="auto">
            <a:xfrm>
              <a:off x="0" y="6048740"/>
              <a:ext cx="12192000" cy="798576"/>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defRPr/>
              </a:pPr>
              <a:r>
                <a:rPr lang="es-ES" dirty="0">
                  <a:solidFill>
                    <a:schemeClr val="accent2"/>
                  </a:solidFill>
                </a:rPr>
                <a:t>ITI Core</a:t>
              </a:r>
              <a:endParaRPr dirty="0">
                <a:solidFill>
                  <a:schemeClr val="accent2"/>
                </a:solidFill>
              </a:endParaRPr>
            </a:p>
          </p:txBody>
        </p:sp>
        <p:pic>
          <p:nvPicPr>
            <p:cNvPr id="16" name="Imagen 15">
              <a:extLst>
                <a:ext uri="{FF2B5EF4-FFF2-40B4-BE49-F238E27FC236}">
                  <a16:creationId xmlns:a16="http://schemas.microsoft.com/office/drawing/2014/main" id="{A4111390-3F0B-4268-B36D-B3CDBC661C8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56240" y="6198447"/>
              <a:ext cx="3696072" cy="499594"/>
            </a:xfrm>
            <a:prstGeom prst="rect">
              <a:avLst/>
            </a:prstGeom>
          </p:spPr>
        </p:pic>
        <p:cxnSp>
          <p:nvCxnSpPr>
            <p:cNvPr id="17" name="Conector recto 16">
              <a:extLst>
                <a:ext uri="{FF2B5EF4-FFF2-40B4-BE49-F238E27FC236}">
                  <a16:creationId xmlns:a16="http://schemas.microsoft.com/office/drawing/2014/main" id="{B1253B52-7593-4D28-9FF5-71690E55D2BF}"/>
                </a:ext>
              </a:extLst>
            </p:cNvPr>
            <p:cNvCxnSpPr>
              <a:cxnSpLocks/>
            </p:cNvCxnSpPr>
            <p:nvPr/>
          </p:nvCxnSpPr>
          <p:spPr>
            <a:xfrm>
              <a:off x="0" y="6093296"/>
              <a:ext cx="12192000" cy="0"/>
            </a:xfrm>
            <a:prstGeom prst="line">
              <a:avLst/>
            </a:prstGeom>
            <a:ln w="38100"/>
          </p:spPr>
          <p:style>
            <a:lnRef idx="1">
              <a:schemeClr val="accent2"/>
            </a:lnRef>
            <a:fillRef idx="0">
              <a:schemeClr val="accent2"/>
            </a:fillRef>
            <a:effectRef idx="0">
              <a:schemeClr val="accent2"/>
            </a:effectRef>
            <a:fontRef idx="minor">
              <a:schemeClr val="tx1"/>
            </a:fontRef>
          </p:style>
        </p:cxnSp>
      </p:grpSp>
    </p:spTree>
    <p:extLst>
      <p:ext uri="{BB962C8B-B14F-4D97-AF65-F5344CB8AC3E}">
        <p14:creationId xmlns:p14="http://schemas.microsoft.com/office/powerpoint/2010/main" val="348562747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8" name="Rectángulo 7">
            <a:extLst>
              <a:ext uri="{FF2B5EF4-FFF2-40B4-BE49-F238E27FC236}">
                <a16:creationId xmlns:a16="http://schemas.microsoft.com/office/drawing/2014/main" id="{8B44FD3D-572B-4E80-BC0E-C9E66294CCB6}"/>
              </a:ext>
            </a:extLst>
          </p:cNvPr>
          <p:cNvSpPr/>
          <p:nvPr/>
        </p:nvSpPr>
        <p:spPr bwMode="auto">
          <a:xfrm>
            <a:off x="828557" y="641587"/>
            <a:ext cx="4752528" cy="584775"/>
          </a:xfrm>
          <a:prstGeom prst="rect">
            <a:avLst/>
          </a:prstGeom>
          <a:noFill/>
        </p:spPr>
        <p:txBody>
          <a:bodyPr wrap="square" lIns="91440" tIns="45720" rIns="91440" bIns="45720">
            <a:spAutoFit/>
          </a:bodyPr>
          <a:lstStyle/>
          <a:p>
            <a:pPr algn="ctr"/>
            <a:r>
              <a:rPr lang="es-ES" sz="3200" b="1" cap="none" spc="0" dirty="0" err="1">
                <a:ln w="0"/>
                <a:solidFill>
                  <a:schemeClr val="accent2"/>
                </a:solidFill>
                <a:effectLst/>
              </a:rPr>
              <a:t>ApiController</a:t>
            </a:r>
            <a:r>
              <a:rPr lang="es-ES" sz="3200" b="1" dirty="0" err="1">
                <a:ln w="0"/>
                <a:solidFill>
                  <a:schemeClr val="accent2"/>
                </a:solidFill>
              </a:rPr>
              <a:t>Base</a:t>
            </a:r>
            <a:r>
              <a:rPr lang="es-ES" sz="3200" b="1" dirty="0">
                <a:ln w="0"/>
                <a:solidFill>
                  <a:schemeClr val="accent2"/>
                </a:solidFill>
              </a:rPr>
              <a:t> </a:t>
            </a:r>
            <a:r>
              <a:rPr lang="es-ES" sz="3200" b="1" dirty="0" err="1">
                <a:ln w="0"/>
                <a:solidFill>
                  <a:schemeClr val="accent2"/>
                </a:solidFill>
              </a:rPr>
              <a:t>Create</a:t>
            </a:r>
            <a:endParaRPr lang="es-ES" sz="3200" b="1" cap="none" spc="0" dirty="0">
              <a:ln w="0"/>
              <a:solidFill>
                <a:schemeClr val="accent2"/>
              </a:solidFill>
              <a:effectLst/>
            </a:endParaRPr>
          </a:p>
        </p:txBody>
      </p:sp>
      <p:grpSp>
        <p:nvGrpSpPr>
          <p:cNvPr id="10" name="Grupo 9">
            <a:extLst>
              <a:ext uri="{FF2B5EF4-FFF2-40B4-BE49-F238E27FC236}">
                <a16:creationId xmlns:a16="http://schemas.microsoft.com/office/drawing/2014/main" id="{4C11355F-5B3F-4AC6-945F-D3A8C30093FA}"/>
              </a:ext>
            </a:extLst>
          </p:cNvPr>
          <p:cNvGrpSpPr/>
          <p:nvPr/>
        </p:nvGrpSpPr>
        <p:grpSpPr>
          <a:xfrm>
            <a:off x="0" y="-27384"/>
            <a:ext cx="12192000" cy="432048"/>
            <a:chOff x="0" y="-27384"/>
            <a:chExt cx="12192000" cy="432048"/>
          </a:xfrm>
        </p:grpSpPr>
        <p:sp>
          <p:nvSpPr>
            <p:cNvPr id="13" name="Rectángulo 11">
              <a:extLst>
                <a:ext uri="{FF2B5EF4-FFF2-40B4-BE49-F238E27FC236}">
                  <a16:creationId xmlns:a16="http://schemas.microsoft.com/office/drawing/2014/main" id="{6F96B11C-C902-4C1A-95F5-771788C39BFB}"/>
                </a:ext>
              </a:extLst>
            </p:cNvPr>
            <p:cNvSpPr/>
            <p:nvPr/>
          </p:nvSpPr>
          <p:spPr bwMode="auto">
            <a:xfrm>
              <a:off x="0" y="-27384"/>
              <a:ext cx="12192000" cy="432048"/>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defRPr/>
              </a:pPr>
              <a:r>
                <a:rPr lang="es-ES" dirty="0"/>
                <a:t>SERVICIOS</a:t>
              </a:r>
              <a:endParaRPr dirty="0"/>
            </a:p>
          </p:txBody>
        </p:sp>
        <p:sp>
          <p:nvSpPr>
            <p:cNvPr id="14" name="CuadroTexto 13">
              <a:extLst>
                <a:ext uri="{FF2B5EF4-FFF2-40B4-BE49-F238E27FC236}">
                  <a16:creationId xmlns:a16="http://schemas.microsoft.com/office/drawing/2014/main" id="{CEEBC056-0D88-4014-BA75-93B96A3FF747}"/>
                </a:ext>
              </a:extLst>
            </p:cNvPr>
            <p:cNvSpPr txBox="1"/>
            <p:nvPr/>
          </p:nvSpPr>
          <p:spPr>
            <a:xfrm>
              <a:off x="0" y="-1235"/>
              <a:ext cx="686406" cy="369332"/>
            </a:xfrm>
            <a:prstGeom prst="rect">
              <a:avLst/>
            </a:prstGeom>
            <a:noFill/>
          </p:spPr>
          <p:txBody>
            <a:bodyPr wrap="none" rtlCol="0">
              <a:spAutoFit/>
            </a:bodyPr>
            <a:lstStyle/>
            <a:p>
              <a:r>
                <a:rPr lang="es-ES" dirty="0">
                  <a:solidFill>
                    <a:schemeClr val="bg1"/>
                  </a:solidFill>
                </a:rPr>
                <a:t>BACK</a:t>
              </a:r>
            </a:p>
          </p:txBody>
        </p:sp>
      </p:grpSp>
      <p:sp>
        <p:nvSpPr>
          <p:cNvPr id="4" name="CuadroTexto 3"/>
          <p:cNvSpPr txBox="1"/>
          <p:nvPr/>
        </p:nvSpPr>
        <p:spPr>
          <a:xfrm>
            <a:off x="1106493" y="1325944"/>
            <a:ext cx="10102075" cy="646331"/>
          </a:xfrm>
          <a:prstGeom prst="rect">
            <a:avLst/>
          </a:prstGeom>
          <a:noFill/>
        </p:spPr>
        <p:txBody>
          <a:bodyPr wrap="square" rtlCol="0">
            <a:spAutoFit/>
          </a:bodyPr>
          <a:lstStyle/>
          <a:p>
            <a:r>
              <a:rPr lang="es-ES" dirty="0"/>
              <a:t>Crea un nuevo recurso en la aplicación. Se expone por medio del método POST y espera como parámetros de entrada un DTO con la información necesaria para crear el recurso</a:t>
            </a:r>
          </a:p>
        </p:txBody>
      </p:sp>
      <p:pic>
        <p:nvPicPr>
          <p:cNvPr id="2" name="Imagen 1"/>
          <p:cNvPicPr>
            <a:picLocks noChangeAspect="1"/>
          </p:cNvPicPr>
          <p:nvPr/>
        </p:nvPicPr>
        <p:blipFill>
          <a:blip r:embed="rId2"/>
          <a:stretch>
            <a:fillRect/>
          </a:stretch>
        </p:blipFill>
        <p:spPr>
          <a:xfrm>
            <a:off x="1271464" y="2318591"/>
            <a:ext cx="7475868" cy="2994920"/>
          </a:xfrm>
          <a:prstGeom prst="rect">
            <a:avLst/>
          </a:prstGeom>
        </p:spPr>
      </p:pic>
      <p:grpSp>
        <p:nvGrpSpPr>
          <p:cNvPr id="11" name="Grupo 10">
            <a:extLst>
              <a:ext uri="{FF2B5EF4-FFF2-40B4-BE49-F238E27FC236}">
                <a16:creationId xmlns:a16="http://schemas.microsoft.com/office/drawing/2014/main" id="{0FC1BBD0-BEED-45FE-B445-868F98C57C47}"/>
              </a:ext>
            </a:extLst>
          </p:cNvPr>
          <p:cNvGrpSpPr/>
          <p:nvPr/>
        </p:nvGrpSpPr>
        <p:grpSpPr>
          <a:xfrm>
            <a:off x="0" y="6048740"/>
            <a:ext cx="12192000" cy="798576"/>
            <a:chOff x="0" y="6048740"/>
            <a:chExt cx="12192000" cy="798576"/>
          </a:xfrm>
        </p:grpSpPr>
        <p:sp>
          <p:nvSpPr>
            <p:cNvPr id="12" name="Rectángulo 6">
              <a:extLst>
                <a:ext uri="{FF2B5EF4-FFF2-40B4-BE49-F238E27FC236}">
                  <a16:creationId xmlns:a16="http://schemas.microsoft.com/office/drawing/2014/main" id="{88D7D9BC-5C5F-4F9A-867F-F2E3A7127D53}"/>
                </a:ext>
              </a:extLst>
            </p:cNvPr>
            <p:cNvSpPr/>
            <p:nvPr/>
          </p:nvSpPr>
          <p:spPr bwMode="auto">
            <a:xfrm>
              <a:off x="0" y="6048740"/>
              <a:ext cx="12192000" cy="798576"/>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defRPr/>
              </a:pPr>
              <a:r>
                <a:rPr lang="es-ES" dirty="0">
                  <a:solidFill>
                    <a:schemeClr val="accent2"/>
                  </a:solidFill>
                </a:rPr>
                <a:t>ITI Core</a:t>
              </a:r>
              <a:endParaRPr dirty="0">
                <a:solidFill>
                  <a:schemeClr val="accent2"/>
                </a:solidFill>
              </a:endParaRPr>
            </a:p>
          </p:txBody>
        </p:sp>
        <p:pic>
          <p:nvPicPr>
            <p:cNvPr id="15" name="Imagen 14">
              <a:extLst>
                <a:ext uri="{FF2B5EF4-FFF2-40B4-BE49-F238E27FC236}">
                  <a16:creationId xmlns:a16="http://schemas.microsoft.com/office/drawing/2014/main" id="{F4C6D56E-B104-48ED-A781-EA57B831067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56240" y="6198447"/>
              <a:ext cx="3696072" cy="499594"/>
            </a:xfrm>
            <a:prstGeom prst="rect">
              <a:avLst/>
            </a:prstGeom>
          </p:spPr>
        </p:pic>
        <p:cxnSp>
          <p:nvCxnSpPr>
            <p:cNvPr id="16" name="Conector recto 15">
              <a:extLst>
                <a:ext uri="{FF2B5EF4-FFF2-40B4-BE49-F238E27FC236}">
                  <a16:creationId xmlns:a16="http://schemas.microsoft.com/office/drawing/2014/main" id="{B58C5E70-8325-4186-B38D-FEDAF1B3EB43}"/>
                </a:ext>
              </a:extLst>
            </p:cNvPr>
            <p:cNvCxnSpPr>
              <a:cxnSpLocks/>
            </p:cNvCxnSpPr>
            <p:nvPr/>
          </p:nvCxnSpPr>
          <p:spPr>
            <a:xfrm>
              <a:off x="0" y="6093296"/>
              <a:ext cx="12192000" cy="0"/>
            </a:xfrm>
            <a:prstGeom prst="line">
              <a:avLst/>
            </a:prstGeom>
            <a:ln w="38100"/>
          </p:spPr>
          <p:style>
            <a:lnRef idx="1">
              <a:schemeClr val="accent2"/>
            </a:lnRef>
            <a:fillRef idx="0">
              <a:schemeClr val="accent2"/>
            </a:fillRef>
            <a:effectRef idx="0">
              <a:schemeClr val="accent2"/>
            </a:effectRef>
            <a:fontRef idx="minor">
              <a:schemeClr val="tx1"/>
            </a:fontRef>
          </p:style>
        </p:cxnSp>
      </p:grpSp>
    </p:spTree>
    <p:extLst>
      <p:ext uri="{BB962C8B-B14F-4D97-AF65-F5344CB8AC3E}">
        <p14:creationId xmlns:p14="http://schemas.microsoft.com/office/powerpoint/2010/main" val="269564709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8" name="Rectángulo 7">
            <a:extLst>
              <a:ext uri="{FF2B5EF4-FFF2-40B4-BE49-F238E27FC236}">
                <a16:creationId xmlns:a16="http://schemas.microsoft.com/office/drawing/2014/main" id="{8B44FD3D-572B-4E80-BC0E-C9E66294CCB6}"/>
              </a:ext>
            </a:extLst>
          </p:cNvPr>
          <p:cNvSpPr/>
          <p:nvPr/>
        </p:nvSpPr>
        <p:spPr bwMode="auto">
          <a:xfrm>
            <a:off x="828557" y="641587"/>
            <a:ext cx="4752528" cy="584775"/>
          </a:xfrm>
          <a:prstGeom prst="rect">
            <a:avLst/>
          </a:prstGeom>
          <a:noFill/>
        </p:spPr>
        <p:txBody>
          <a:bodyPr wrap="square" lIns="91440" tIns="45720" rIns="91440" bIns="45720">
            <a:spAutoFit/>
          </a:bodyPr>
          <a:lstStyle/>
          <a:p>
            <a:pPr algn="ctr"/>
            <a:r>
              <a:rPr lang="es-ES" sz="3200" b="1" cap="none" spc="0" dirty="0" err="1">
                <a:ln w="0"/>
                <a:solidFill>
                  <a:schemeClr val="accent2"/>
                </a:solidFill>
                <a:effectLst/>
              </a:rPr>
              <a:t>ApiController</a:t>
            </a:r>
            <a:r>
              <a:rPr lang="es-ES" sz="3200" b="1" dirty="0" err="1">
                <a:ln w="0"/>
                <a:solidFill>
                  <a:schemeClr val="accent2"/>
                </a:solidFill>
              </a:rPr>
              <a:t>Base</a:t>
            </a:r>
            <a:r>
              <a:rPr lang="es-ES" sz="3200" b="1" dirty="0">
                <a:ln w="0"/>
                <a:solidFill>
                  <a:schemeClr val="accent2"/>
                </a:solidFill>
              </a:rPr>
              <a:t> </a:t>
            </a:r>
            <a:r>
              <a:rPr lang="es-ES" sz="3200" b="1" dirty="0" err="1">
                <a:ln w="0"/>
                <a:solidFill>
                  <a:schemeClr val="accent2"/>
                </a:solidFill>
              </a:rPr>
              <a:t>Update</a:t>
            </a:r>
            <a:endParaRPr lang="es-ES" sz="3200" b="1" cap="none" spc="0" dirty="0">
              <a:ln w="0"/>
              <a:solidFill>
                <a:schemeClr val="accent2"/>
              </a:solidFill>
              <a:effectLst/>
            </a:endParaRPr>
          </a:p>
        </p:txBody>
      </p:sp>
      <p:grpSp>
        <p:nvGrpSpPr>
          <p:cNvPr id="10" name="Grupo 9">
            <a:extLst>
              <a:ext uri="{FF2B5EF4-FFF2-40B4-BE49-F238E27FC236}">
                <a16:creationId xmlns:a16="http://schemas.microsoft.com/office/drawing/2014/main" id="{4C11355F-5B3F-4AC6-945F-D3A8C30093FA}"/>
              </a:ext>
            </a:extLst>
          </p:cNvPr>
          <p:cNvGrpSpPr/>
          <p:nvPr/>
        </p:nvGrpSpPr>
        <p:grpSpPr>
          <a:xfrm>
            <a:off x="0" y="-27384"/>
            <a:ext cx="12192000" cy="432048"/>
            <a:chOff x="0" y="-27384"/>
            <a:chExt cx="12192000" cy="432048"/>
          </a:xfrm>
        </p:grpSpPr>
        <p:sp>
          <p:nvSpPr>
            <p:cNvPr id="13" name="Rectángulo 11">
              <a:extLst>
                <a:ext uri="{FF2B5EF4-FFF2-40B4-BE49-F238E27FC236}">
                  <a16:creationId xmlns:a16="http://schemas.microsoft.com/office/drawing/2014/main" id="{6F96B11C-C902-4C1A-95F5-771788C39BFB}"/>
                </a:ext>
              </a:extLst>
            </p:cNvPr>
            <p:cNvSpPr/>
            <p:nvPr/>
          </p:nvSpPr>
          <p:spPr bwMode="auto">
            <a:xfrm>
              <a:off x="0" y="-27384"/>
              <a:ext cx="12192000" cy="432048"/>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defRPr/>
              </a:pPr>
              <a:r>
                <a:rPr lang="es-ES" dirty="0"/>
                <a:t>SERVICIOS</a:t>
              </a:r>
              <a:endParaRPr dirty="0"/>
            </a:p>
          </p:txBody>
        </p:sp>
        <p:sp>
          <p:nvSpPr>
            <p:cNvPr id="14" name="CuadroTexto 13">
              <a:extLst>
                <a:ext uri="{FF2B5EF4-FFF2-40B4-BE49-F238E27FC236}">
                  <a16:creationId xmlns:a16="http://schemas.microsoft.com/office/drawing/2014/main" id="{CEEBC056-0D88-4014-BA75-93B96A3FF747}"/>
                </a:ext>
              </a:extLst>
            </p:cNvPr>
            <p:cNvSpPr txBox="1"/>
            <p:nvPr/>
          </p:nvSpPr>
          <p:spPr>
            <a:xfrm>
              <a:off x="0" y="-1235"/>
              <a:ext cx="686406" cy="369332"/>
            </a:xfrm>
            <a:prstGeom prst="rect">
              <a:avLst/>
            </a:prstGeom>
            <a:noFill/>
          </p:spPr>
          <p:txBody>
            <a:bodyPr wrap="none" rtlCol="0">
              <a:spAutoFit/>
            </a:bodyPr>
            <a:lstStyle/>
            <a:p>
              <a:r>
                <a:rPr lang="es-ES" dirty="0">
                  <a:solidFill>
                    <a:schemeClr val="bg1"/>
                  </a:solidFill>
                </a:rPr>
                <a:t>BACK</a:t>
              </a:r>
            </a:p>
          </p:txBody>
        </p:sp>
      </p:grpSp>
      <p:sp>
        <p:nvSpPr>
          <p:cNvPr id="4" name="CuadroTexto 3"/>
          <p:cNvSpPr txBox="1"/>
          <p:nvPr/>
        </p:nvSpPr>
        <p:spPr>
          <a:xfrm>
            <a:off x="1106493" y="1325944"/>
            <a:ext cx="10102075" cy="646331"/>
          </a:xfrm>
          <a:prstGeom prst="rect">
            <a:avLst/>
          </a:prstGeom>
          <a:noFill/>
        </p:spPr>
        <p:txBody>
          <a:bodyPr wrap="square" rtlCol="0">
            <a:spAutoFit/>
          </a:bodyPr>
          <a:lstStyle/>
          <a:p>
            <a:r>
              <a:rPr lang="es-ES" dirty="0"/>
              <a:t>Actualiza la información de un recurso. Se expone por medio del método PUT y espera como parámetro de entrada un DTO</a:t>
            </a:r>
          </a:p>
        </p:txBody>
      </p:sp>
      <p:pic>
        <p:nvPicPr>
          <p:cNvPr id="3" name="Imagen 2"/>
          <p:cNvPicPr>
            <a:picLocks noChangeAspect="1"/>
          </p:cNvPicPr>
          <p:nvPr/>
        </p:nvPicPr>
        <p:blipFill>
          <a:blip r:embed="rId2"/>
          <a:stretch>
            <a:fillRect/>
          </a:stretch>
        </p:blipFill>
        <p:spPr>
          <a:xfrm>
            <a:off x="1199456" y="2213022"/>
            <a:ext cx="5456393" cy="2248095"/>
          </a:xfrm>
          <a:prstGeom prst="rect">
            <a:avLst/>
          </a:prstGeom>
        </p:spPr>
      </p:pic>
      <p:grpSp>
        <p:nvGrpSpPr>
          <p:cNvPr id="11" name="Grupo 10">
            <a:extLst>
              <a:ext uri="{FF2B5EF4-FFF2-40B4-BE49-F238E27FC236}">
                <a16:creationId xmlns:a16="http://schemas.microsoft.com/office/drawing/2014/main" id="{458862D6-AAD7-4923-94F7-3E765F826D1E}"/>
              </a:ext>
            </a:extLst>
          </p:cNvPr>
          <p:cNvGrpSpPr/>
          <p:nvPr/>
        </p:nvGrpSpPr>
        <p:grpSpPr>
          <a:xfrm>
            <a:off x="0" y="6048740"/>
            <a:ext cx="12192000" cy="798576"/>
            <a:chOff x="0" y="6048740"/>
            <a:chExt cx="12192000" cy="798576"/>
          </a:xfrm>
        </p:grpSpPr>
        <p:sp>
          <p:nvSpPr>
            <p:cNvPr id="12" name="Rectángulo 6">
              <a:extLst>
                <a:ext uri="{FF2B5EF4-FFF2-40B4-BE49-F238E27FC236}">
                  <a16:creationId xmlns:a16="http://schemas.microsoft.com/office/drawing/2014/main" id="{2CD7383F-30CF-4F2F-9A6C-7225D98F6E0B}"/>
                </a:ext>
              </a:extLst>
            </p:cNvPr>
            <p:cNvSpPr/>
            <p:nvPr/>
          </p:nvSpPr>
          <p:spPr bwMode="auto">
            <a:xfrm>
              <a:off x="0" y="6048740"/>
              <a:ext cx="12192000" cy="798576"/>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defRPr/>
              </a:pPr>
              <a:r>
                <a:rPr lang="es-ES" dirty="0">
                  <a:solidFill>
                    <a:schemeClr val="accent2"/>
                  </a:solidFill>
                </a:rPr>
                <a:t>ITI Core</a:t>
              </a:r>
              <a:endParaRPr dirty="0">
                <a:solidFill>
                  <a:schemeClr val="accent2"/>
                </a:solidFill>
              </a:endParaRPr>
            </a:p>
          </p:txBody>
        </p:sp>
        <p:pic>
          <p:nvPicPr>
            <p:cNvPr id="15" name="Imagen 14">
              <a:extLst>
                <a:ext uri="{FF2B5EF4-FFF2-40B4-BE49-F238E27FC236}">
                  <a16:creationId xmlns:a16="http://schemas.microsoft.com/office/drawing/2014/main" id="{0FE618AC-332C-41DC-9A6A-34948581CF8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56240" y="6198447"/>
              <a:ext cx="3696072" cy="499594"/>
            </a:xfrm>
            <a:prstGeom prst="rect">
              <a:avLst/>
            </a:prstGeom>
          </p:spPr>
        </p:pic>
        <p:cxnSp>
          <p:nvCxnSpPr>
            <p:cNvPr id="16" name="Conector recto 15">
              <a:extLst>
                <a:ext uri="{FF2B5EF4-FFF2-40B4-BE49-F238E27FC236}">
                  <a16:creationId xmlns:a16="http://schemas.microsoft.com/office/drawing/2014/main" id="{721802E8-C638-4EA0-B623-41F23B0FF3C9}"/>
                </a:ext>
              </a:extLst>
            </p:cNvPr>
            <p:cNvCxnSpPr>
              <a:cxnSpLocks/>
            </p:cNvCxnSpPr>
            <p:nvPr/>
          </p:nvCxnSpPr>
          <p:spPr>
            <a:xfrm>
              <a:off x="0" y="6093296"/>
              <a:ext cx="12192000" cy="0"/>
            </a:xfrm>
            <a:prstGeom prst="line">
              <a:avLst/>
            </a:prstGeom>
            <a:ln w="38100"/>
          </p:spPr>
          <p:style>
            <a:lnRef idx="1">
              <a:schemeClr val="accent2"/>
            </a:lnRef>
            <a:fillRef idx="0">
              <a:schemeClr val="accent2"/>
            </a:fillRef>
            <a:effectRef idx="0">
              <a:schemeClr val="accent2"/>
            </a:effectRef>
            <a:fontRef idx="minor">
              <a:schemeClr val="tx1"/>
            </a:fontRef>
          </p:style>
        </p:cxnSp>
      </p:grpSp>
    </p:spTree>
    <p:extLst>
      <p:ext uri="{BB962C8B-B14F-4D97-AF65-F5344CB8AC3E}">
        <p14:creationId xmlns:p14="http://schemas.microsoft.com/office/powerpoint/2010/main" val="262193503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8" name="Rectángulo 7">
            <a:extLst>
              <a:ext uri="{FF2B5EF4-FFF2-40B4-BE49-F238E27FC236}">
                <a16:creationId xmlns:a16="http://schemas.microsoft.com/office/drawing/2014/main" id="{8B44FD3D-572B-4E80-BC0E-C9E66294CCB6}"/>
              </a:ext>
            </a:extLst>
          </p:cNvPr>
          <p:cNvSpPr/>
          <p:nvPr/>
        </p:nvSpPr>
        <p:spPr bwMode="auto">
          <a:xfrm>
            <a:off x="828557" y="641587"/>
            <a:ext cx="4752528" cy="584775"/>
          </a:xfrm>
          <a:prstGeom prst="rect">
            <a:avLst/>
          </a:prstGeom>
          <a:noFill/>
        </p:spPr>
        <p:txBody>
          <a:bodyPr wrap="square" lIns="91440" tIns="45720" rIns="91440" bIns="45720">
            <a:spAutoFit/>
          </a:bodyPr>
          <a:lstStyle/>
          <a:p>
            <a:pPr algn="ctr"/>
            <a:r>
              <a:rPr lang="es-ES" sz="3200" b="1" cap="none" spc="0" dirty="0" err="1">
                <a:ln w="0"/>
                <a:solidFill>
                  <a:schemeClr val="accent2"/>
                </a:solidFill>
                <a:effectLst/>
              </a:rPr>
              <a:t>ApiController</a:t>
            </a:r>
            <a:r>
              <a:rPr lang="es-ES" sz="3200" b="1" dirty="0" err="1">
                <a:ln w="0"/>
                <a:solidFill>
                  <a:schemeClr val="accent2"/>
                </a:solidFill>
              </a:rPr>
              <a:t>Base</a:t>
            </a:r>
            <a:r>
              <a:rPr lang="es-ES" sz="3200" b="1" dirty="0">
                <a:ln w="0"/>
                <a:solidFill>
                  <a:schemeClr val="accent2"/>
                </a:solidFill>
              </a:rPr>
              <a:t> </a:t>
            </a:r>
            <a:r>
              <a:rPr lang="es-ES" sz="3200" b="1" dirty="0" err="1">
                <a:ln w="0"/>
                <a:solidFill>
                  <a:schemeClr val="accent2"/>
                </a:solidFill>
              </a:rPr>
              <a:t>Delete</a:t>
            </a:r>
            <a:endParaRPr lang="es-ES" sz="3200" b="1" cap="none" spc="0" dirty="0">
              <a:ln w="0"/>
              <a:solidFill>
                <a:schemeClr val="accent2"/>
              </a:solidFill>
              <a:effectLst/>
            </a:endParaRPr>
          </a:p>
        </p:txBody>
      </p:sp>
      <p:sp>
        <p:nvSpPr>
          <p:cNvPr id="13" name="Rectángulo 11">
            <a:extLst>
              <a:ext uri="{FF2B5EF4-FFF2-40B4-BE49-F238E27FC236}">
                <a16:creationId xmlns:a16="http://schemas.microsoft.com/office/drawing/2014/main" id="{6F96B11C-C902-4C1A-95F5-771788C39BFB}"/>
              </a:ext>
            </a:extLst>
          </p:cNvPr>
          <p:cNvSpPr/>
          <p:nvPr/>
        </p:nvSpPr>
        <p:spPr bwMode="auto">
          <a:xfrm>
            <a:off x="0" y="-27384"/>
            <a:ext cx="12192000" cy="432048"/>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defRPr/>
            </a:pPr>
            <a:r>
              <a:rPr lang="es-ES" dirty="0"/>
              <a:t>SERVICIOS</a:t>
            </a:r>
            <a:endParaRPr dirty="0"/>
          </a:p>
        </p:txBody>
      </p:sp>
      <p:sp>
        <p:nvSpPr>
          <p:cNvPr id="4" name="CuadroTexto 3"/>
          <p:cNvSpPr txBox="1"/>
          <p:nvPr/>
        </p:nvSpPr>
        <p:spPr>
          <a:xfrm>
            <a:off x="1106493" y="1325944"/>
            <a:ext cx="10102075" cy="646331"/>
          </a:xfrm>
          <a:prstGeom prst="rect">
            <a:avLst/>
          </a:prstGeom>
          <a:noFill/>
        </p:spPr>
        <p:txBody>
          <a:bodyPr wrap="square" rtlCol="0">
            <a:spAutoFit/>
          </a:bodyPr>
          <a:lstStyle/>
          <a:p>
            <a:r>
              <a:rPr lang="es-ES" dirty="0"/>
              <a:t>Elimina el recurso de la aplicación. Se expone por medio del método DELETE y espera el Identificador del recurso que se quiere eliminar</a:t>
            </a:r>
          </a:p>
        </p:txBody>
      </p:sp>
      <p:pic>
        <p:nvPicPr>
          <p:cNvPr id="2" name="Imagen 1"/>
          <p:cNvPicPr>
            <a:picLocks noChangeAspect="1"/>
          </p:cNvPicPr>
          <p:nvPr/>
        </p:nvPicPr>
        <p:blipFill>
          <a:blip r:embed="rId2"/>
          <a:stretch>
            <a:fillRect/>
          </a:stretch>
        </p:blipFill>
        <p:spPr>
          <a:xfrm>
            <a:off x="1199456" y="2365649"/>
            <a:ext cx="5166808" cy="2126164"/>
          </a:xfrm>
          <a:prstGeom prst="rect">
            <a:avLst/>
          </a:prstGeom>
        </p:spPr>
      </p:pic>
      <p:sp>
        <p:nvSpPr>
          <p:cNvPr id="12" name="CuadroTexto 11">
            <a:extLst>
              <a:ext uri="{FF2B5EF4-FFF2-40B4-BE49-F238E27FC236}">
                <a16:creationId xmlns:a16="http://schemas.microsoft.com/office/drawing/2014/main" id="{CEEBC056-0D88-4014-BA75-93B96A3FF747}"/>
              </a:ext>
            </a:extLst>
          </p:cNvPr>
          <p:cNvSpPr txBox="1"/>
          <p:nvPr/>
        </p:nvSpPr>
        <p:spPr bwMode="auto">
          <a:xfrm>
            <a:off x="0" y="-1235"/>
            <a:ext cx="1090363" cy="369332"/>
          </a:xfrm>
          <a:prstGeom prst="rect">
            <a:avLst/>
          </a:prstGeom>
          <a:noFill/>
        </p:spPr>
        <p:txBody>
          <a:bodyPr wrap="none" rtlCol="0">
            <a:spAutoFit/>
          </a:bodyPr>
          <a:lstStyle/>
          <a:p>
            <a:r>
              <a:rPr lang="es-ES" dirty="0">
                <a:solidFill>
                  <a:schemeClr val="bg1"/>
                </a:solidFill>
              </a:rPr>
              <a:t>BACKEND</a:t>
            </a:r>
          </a:p>
        </p:txBody>
      </p:sp>
      <p:grpSp>
        <p:nvGrpSpPr>
          <p:cNvPr id="10" name="Grupo 9">
            <a:extLst>
              <a:ext uri="{FF2B5EF4-FFF2-40B4-BE49-F238E27FC236}">
                <a16:creationId xmlns:a16="http://schemas.microsoft.com/office/drawing/2014/main" id="{8B473B81-ED26-4D35-B533-F7E85E0390C7}"/>
              </a:ext>
            </a:extLst>
          </p:cNvPr>
          <p:cNvGrpSpPr/>
          <p:nvPr/>
        </p:nvGrpSpPr>
        <p:grpSpPr>
          <a:xfrm>
            <a:off x="0" y="6048740"/>
            <a:ext cx="12192000" cy="798576"/>
            <a:chOff x="0" y="6048740"/>
            <a:chExt cx="12192000" cy="798576"/>
          </a:xfrm>
        </p:grpSpPr>
        <p:sp>
          <p:nvSpPr>
            <p:cNvPr id="11" name="Rectángulo 6">
              <a:extLst>
                <a:ext uri="{FF2B5EF4-FFF2-40B4-BE49-F238E27FC236}">
                  <a16:creationId xmlns:a16="http://schemas.microsoft.com/office/drawing/2014/main" id="{5B4E6197-41C5-48E7-BE3D-054F336D6CD7}"/>
                </a:ext>
              </a:extLst>
            </p:cNvPr>
            <p:cNvSpPr/>
            <p:nvPr/>
          </p:nvSpPr>
          <p:spPr bwMode="auto">
            <a:xfrm>
              <a:off x="0" y="6048740"/>
              <a:ext cx="12192000" cy="798576"/>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defRPr/>
              </a:pPr>
              <a:r>
                <a:rPr lang="es-ES" dirty="0">
                  <a:solidFill>
                    <a:schemeClr val="accent2"/>
                  </a:solidFill>
                </a:rPr>
                <a:t>ITI Core</a:t>
              </a:r>
              <a:endParaRPr dirty="0">
                <a:solidFill>
                  <a:schemeClr val="accent2"/>
                </a:solidFill>
              </a:endParaRPr>
            </a:p>
          </p:txBody>
        </p:sp>
        <p:pic>
          <p:nvPicPr>
            <p:cNvPr id="14" name="Imagen 13">
              <a:extLst>
                <a:ext uri="{FF2B5EF4-FFF2-40B4-BE49-F238E27FC236}">
                  <a16:creationId xmlns:a16="http://schemas.microsoft.com/office/drawing/2014/main" id="{8EC7608B-2C56-4C28-99E1-4B06AEE7DC6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56240" y="6198447"/>
              <a:ext cx="3696072" cy="499594"/>
            </a:xfrm>
            <a:prstGeom prst="rect">
              <a:avLst/>
            </a:prstGeom>
          </p:spPr>
        </p:pic>
        <p:cxnSp>
          <p:nvCxnSpPr>
            <p:cNvPr id="15" name="Conector recto 14">
              <a:extLst>
                <a:ext uri="{FF2B5EF4-FFF2-40B4-BE49-F238E27FC236}">
                  <a16:creationId xmlns:a16="http://schemas.microsoft.com/office/drawing/2014/main" id="{0807509D-52E8-484B-BB0C-0C925CE3DD12}"/>
                </a:ext>
              </a:extLst>
            </p:cNvPr>
            <p:cNvCxnSpPr>
              <a:cxnSpLocks/>
            </p:cNvCxnSpPr>
            <p:nvPr/>
          </p:nvCxnSpPr>
          <p:spPr>
            <a:xfrm>
              <a:off x="0" y="6093296"/>
              <a:ext cx="12192000" cy="0"/>
            </a:xfrm>
            <a:prstGeom prst="line">
              <a:avLst/>
            </a:prstGeom>
            <a:ln w="38100"/>
          </p:spPr>
          <p:style>
            <a:lnRef idx="1">
              <a:schemeClr val="accent2"/>
            </a:lnRef>
            <a:fillRef idx="0">
              <a:schemeClr val="accent2"/>
            </a:fillRef>
            <a:effectRef idx="0">
              <a:schemeClr val="accent2"/>
            </a:effectRef>
            <a:fontRef idx="minor">
              <a:schemeClr val="tx1"/>
            </a:fontRef>
          </p:style>
        </p:cxnSp>
      </p:grpSp>
    </p:spTree>
    <p:extLst>
      <p:ext uri="{BB962C8B-B14F-4D97-AF65-F5344CB8AC3E}">
        <p14:creationId xmlns:p14="http://schemas.microsoft.com/office/powerpoint/2010/main" val="256947546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8" name="Rectángulo 7">
            <a:extLst>
              <a:ext uri="{FF2B5EF4-FFF2-40B4-BE49-F238E27FC236}">
                <a16:creationId xmlns:a16="http://schemas.microsoft.com/office/drawing/2014/main" id="{8B44FD3D-572B-4E80-BC0E-C9E66294CCB6}"/>
              </a:ext>
            </a:extLst>
          </p:cNvPr>
          <p:cNvSpPr/>
          <p:nvPr/>
        </p:nvSpPr>
        <p:spPr bwMode="auto">
          <a:xfrm>
            <a:off x="828557" y="641587"/>
            <a:ext cx="4752528" cy="584775"/>
          </a:xfrm>
          <a:prstGeom prst="rect">
            <a:avLst/>
          </a:prstGeom>
          <a:noFill/>
        </p:spPr>
        <p:txBody>
          <a:bodyPr wrap="square" lIns="91440" tIns="45720" rIns="91440" bIns="45720">
            <a:spAutoFit/>
          </a:bodyPr>
          <a:lstStyle/>
          <a:p>
            <a:pPr algn="ctr"/>
            <a:r>
              <a:rPr lang="es-ES" sz="3200" b="1" cap="none" spc="0" dirty="0" err="1">
                <a:ln w="0"/>
                <a:solidFill>
                  <a:schemeClr val="accent2"/>
                </a:solidFill>
                <a:effectLst/>
              </a:rPr>
              <a:t>ApiController</a:t>
            </a:r>
            <a:r>
              <a:rPr lang="es-ES" sz="3200" b="1" dirty="0" err="1">
                <a:ln w="0"/>
                <a:solidFill>
                  <a:schemeClr val="accent2"/>
                </a:solidFill>
              </a:rPr>
              <a:t>Base</a:t>
            </a:r>
            <a:r>
              <a:rPr lang="es-ES" sz="3200" b="1" dirty="0">
                <a:ln w="0"/>
                <a:solidFill>
                  <a:schemeClr val="accent2"/>
                </a:solidFill>
              </a:rPr>
              <a:t> </a:t>
            </a:r>
            <a:r>
              <a:rPr lang="es-ES" sz="3200" b="1" dirty="0" err="1">
                <a:ln w="0"/>
                <a:solidFill>
                  <a:schemeClr val="accent2"/>
                </a:solidFill>
              </a:rPr>
              <a:t>Read</a:t>
            </a:r>
            <a:endParaRPr lang="es-ES" sz="3200" b="1" cap="none" spc="0" dirty="0">
              <a:ln w="0"/>
              <a:solidFill>
                <a:schemeClr val="accent2"/>
              </a:solidFill>
              <a:effectLst/>
            </a:endParaRPr>
          </a:p>
        </p:txBody>
      </p:sp>
      <p:sp>
        <p:nvSpPr>
          <p:cNvPr id="13" name="Rectángulo 11">
            <a:extLst>
              <a:ext uri="{FF2B5EF4-FFF2-40B4-BE49-F238E27FC236}">
                <a16:creationId xmlns:a16="http://schemas.microsoft.com/office/drawing/2014/main" id="{6F96B11C-C902-4C1A-95F5-771788C39BFB}"/>
              </a:ext>
            </a:extLst>
          </p:cNvPr>
          <p:cNvSpPr/>
          <p:nvPr/>
        </p:nvSpPr>
        <p:spPr bwMode="auto">
          <a:xfrm>
            <a:off x="0" y="-27384"/>
            <a:ext cx="12192000" cy="432048"/>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defRPr/>
            </a:pPr>
            <a:r>
              <a:rPr lang="es-ES" dirty="0"/>
              <a:t>SERVICIOS</a:t>
            </a:r>
            <a:endParaRPr dirty="0"/>
          </a:p>
        </p:txBody>
      </p:sp>
      <p:sp>
        <p:nvSpPr>
          <p:cNvPr id="4" name="CuadroTexto 3"/>
          <p:cNvSpPr txBox="1"/>
          <p:nvPr/>
        </p:nvSpPr>
        <p:spPr>
          <a:xfrm>
            <a:off x="695400" y="2012647"/>
            <a:ext cx="4845491" cy="1200329"/>
          </a:xfrm>
          <a:prstGeom prst="rect">
            <a:avLst/>
          </a:prstGeom>
          <a:noFill/>
        </p:spPr>
        <p:txBody>
          <a:bodyPr wrap="square" rtlCol="0">
            <a:spAutoFit/>
          </a:bodyPr>
          <a:lstStyle/>
          <a:p>
            <a:r>
              <a:rPr lang="es-ES" dirty="0"/>
              <a:t>Busca y obtiene la información del recurso por Id. </a:t>
            </a:r>
          </a:p>
          <a:p>
            <a:r>
              <a:rPr lang="es-ES" dirty="0"/>
              <a:t>Se expone por medio del método </a:t>
            </a:r>
            <a:r>
              <a:rPr lang="es-ES" dirty="0" err="1"/>
              <a:t>Get</a:t>
            </a:r>
            <a:r>
              <a:rPr lang="es-ES" dirty="0"/>
              <a:t> y espera como parámetro el id del recurso el cual debe ser parte de la ruta</a:t>
            </a:r>
          </a:p>
        </p:txBody>
      </p:sp>
      <p:sp>
        <p:nvSpPr>
          <p:cNvPr id="9" name="Rectángulo 8"/>
          <p:cNvSpPr/>
          <p:nvPr/>
        </p:nvSpPr>
        <p:spPr>
          <a:xfrm>
            <a:off x="6456040" y="1988840"/>
            <a:ext cx="5040560" cy="923330"/>
          </a:xfrm>
          <a:prstGeom prst="rect">
            <a:avLst/>
          </a:prstGeom>
        </p:spPr>
        <p:txBody>
          <a:bodyPr wrap="square">
            <a:spAutoFit/>
          </a:bodyPr>
          <a:lstStyle/>
          <a:p>
            <a:r>
              <a:rPr lang="es-ES" dirty="0"/>
              <a:t>Obtiene la lista de todos los recursos.</a:t>
            </a:r>
          </a:p>
          <a:p>
            <a:r>
              <a:rPr lang="es-ES" dirty="0"/>
              <a:t>Esta preparado recibir criterios de filtrado como parámetros de entrada</a:t>
            </a:r>
          </a:p>
        </p:txBody>
      </p:sp>
      <p:sp>
        <p:nvSpPr>
          <p:cNvPr id="11" name="CuadroTexto 10"/>
          <p:cNvSpPr txBox="1"/>
          <p:nvPr/>
        </p:nvSpPr>
        <p:spPr>
          <a:xfrm>
            <a:off x="695400" y="1542463"/>
            <a:ext cx="2637260" cy="369332"/>
          </a:xfrm>
          <a:prstGeom prst="rect">
            <a:avLst/>
          </a:prstGeom>
          <a:noFill/>
        </p:spPr>
        <p:txBody>
          <a:bodyPr wrap="none" rtlCol="0">
            <a:spAutoFit/>
          </a:bodyPr>
          <a:lstStyle/>
          <a:p>
            <a:r>
              <a:rPr lang="es-ES" b="1" dirty="0"/>
              <a:t>Obtener por identificador</a:t>
            </a:r>
          </a:p>
        </p:txBody>
      </p:sp>
      <p:sp>
        <p:nvSpPr>
          <p:cNvPr id="15" name="CuadroTexto 14"/>
          <p:cNvSpPr txBox="1"/>
          <p:nvPr/>
        </p:nvSpPr>
        <p:spPr bwMode="auto">
          <a:xfrm>
            <a:off x="6426716" y="1433216"/>
            <a:ext cx="2837636" cy="369332"/>
          </a:xfrm>
          <a:prstGeom prst="rect">
            <a:avLst/>
          </a:prstGeom>
          <a:noFill/>
        </p:spPr>
        <p:txBody>
          <a:bodyPr wrap="none" rtlCol="0">
            <a:spAutoFit/>
          </a:bodyPr>
          <a:lstStyle/>
          <a:p>
            <a:r>
              <a:rPr lang="es-ES" b="1" dirty="0"/>
              <a:t>Obtener todos los recursos</a:t>
            </a:r>
          </a:p>
        </p:txBody>
      </p:sp>
      <p:pic>
        <p:nvPicPr>
          <p:cNvPr id="16" name="Imagen 15"/>
          <p:cNvPicPr>
            <a:picLocks noChangeAspect="1"/>
          </p:cNvPicPr>
          <p:nvPr/>
        </p:nvPicPr>
        <p:blipFill>
          <a:blip r:embed="rId2"/>
          <a:stretch>
            <a:fillRect/>
          </a:stretch>
        </p:blipFill>
        <p:spPr>
          <a:xfrm>
            <a:off x="6579755" y="3501008"/>
            <a:ext cx="5564917" cy="1136141"/>
          </a:xfrm>
          <a:prstGeom prst="rect">
            <a:avLst/>
          </a:prstGeom>
        </p:spPr>
      </p:pic>
      <p:pic>
        <p:nvPicPr>
          <p:cNvPr id="17" name="Imagen 16"/>
          <p:cNvPicPr>
            <a:picLocks noChangeAspect="1"/>
          </p:cNvPicPr>
          <p:nvPr/>
        </p:nvPicPr>
        <p:blipFill>
          <a:blip r:embed="rId3"/>
          <a:stretch>
            <a:fillRect/>
          </a:stretch>
        </p:blipFill>
        <p:spPr>
          <a:xfrm>
            <a:off x="767408" y="3534932"/>
            <a:ext cx="3795089" cy="1158340"/>
          </a:xfrm>
          <a:prstGeom prst="rect">
            <a:avLst/>
          </a:prstGeom>
        </p:spPr>
      </p:pic>
      <p:sp>
        <p:nvSpPr>
          <p:cNvPr id="18" name="CuadroTexto 17">
            <a:extLst>
              <a:ext uri="{FF2B5EF4-FFF2-40B4-BE49-F238E27FC236}">
                <a16:creationId xmlns:a16="http://schemas.microsoft.com/office/drawing/2014/main" id="{CEEBC056-0D88-4014-BA75-93B96A3FF747}"/>
              </a:ext>
            </a:extLst>
          </p:cNvPr>
          <p:cNvSpPr txBox="1"/>
          <p:nvPr/>
        </p:nvSpPr>
        <p:spPr bwMode="auto">
          <a:xfrm>
            <a:off x="0" y="-1235"/>
            <a:ext cx="1090363" cy="369332"/>
          </a:xfrm>
          <a:prstGeom prst="rect">
            <a:avLst/>
          </a:prstGeom>
          <a:noFill/>
        </p:spPr>
        <p:txBody>
          <a:bodyPr wrap="none" rtlCol="0">
            <a:spAutoFit/>
          </a:bodyPr>
          <a:lstStyle/>
          <a:p>
            <a:r>
              <a:rPr lang="es-ES" dirty="0">
                <a:solidFill>
                  <a:schemeClr val="bg1"/>
                </a:solidFill>
              </a:rPr>
              <a:t>BACKEND</a:t>
            </a:r>
          </a:p>
        </p:txBody>
      </p:sp>
      <p:grpSp>
        <p:nvGrpSpPr>
          <p:cNvPr id="14" name="Grupo 13">
            <a:extLst>
              <a:ext uri="{FF2B5EF4-FFF2-40B4-BE49-F238E27FC236}">
                <a16:creationId xmlns:a16="http://schemas.microsoft.com/office/drawing/2014/main" id="{BD063CD2-B37F-4126-9907-F4051259F4C9}"/>
              </a:ext>
            </a:extLst>
          </p:cNvPr>
          <p:cNvGrpSpPr/>
          <p:nvPr/>
        </p:nvGrpSpPr>
        <p:grpSpPr>
          <a:xfrm>
            <a:off x="0" y="6048740"/>
            <a:ext cx="12192000" cy="798576"/>
            <a:chOff x="0" y="6048740"/>
            <a:chExt cx="12192000" cy="798576"/>
          </a:xfrm>
        </p:grpSpPr>
        <p:sp>
          <p:nvSpPr>
            <p:cNvPr id="19" name="Rectángulo 6">
              <a:extLst>
                <a:ext uri="{FF2B5EF4-FFF2-40B4-BE49-F238E27FC236}">
                  <a16:creationId xmlns:a16="http://schemas.microsoft.com/office/drawing/2014/main" id="{25ABC9EA-6ADF-4EFD-BE1E-4E66DDABDB58}"/>
                </a:ext>
              </a:extLst>
            </p:cNvPr>
            <p:cNvSpPr/>
            <p:nvPr/>
          </p:nvSpPr>
          <p:spPr bwMode="auto">
            <a:xfrm>
              <a:off x="0" y="6048740"/>
              <a:ext cx="12192000" cy="798576"/>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defRPr/>
              </a:pPr>
              <a:r>
                <a:rPr lang="es-ES" dirty="0">
                  <a:solidFill>
                    <a:schemeClr val="accent2"/>
                  </a:solidFill>
                </a:rPr>
                <a:t>ITI Core</a:t>
              </a:r>
              <a:endParaRPr dirty="0">
                <a:solidFill>
                  <a:schemeClr val="accent2"/>
                </a:solidFill>
              </a:endParaRPr>
            </a:p>
          </p:txBody>
        </p:sp>
        <p:pic>
          <p:nvPicPr>
            <p:cNvPr id="20" name="Imagen 19">
              <a:extLst>
                <a:ext uri="{FF2B5EF4-FFF2-40B4-BE49-F238E27FC236}">
                  <a16:creationId xmlns:a16="http://schemas.microsoft.com/office/drawing/2014/main" id="{EF3F4E9D-4F28-4467-93DF-63789C45BA1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56240" y="6198447"/>
              <a:ext cx="3696072" cy="499594"/>
            </a:xfrm>
            <a:prstGeom prst="rect">
              <a:avLst/>
            </a:prstGeom>
          </p:spPr>
        </p:pic>
        <p:cxnSp>
          <p:nvCxnSpPr>
            <p:cNvPr id="21" name="Conector recto 20">
              <a:extLst>
                <a:ext uri="{FF2B5EF4-FFF2-40B4-BE49-F238E27FC236}">
                  <a16:creationId xmlns:a16="http://schemas.microsoft.com/office/drawing/2014/main" id="{F7746C03-A8B9-40CB-8FCB-0ABB9F8AC4FD}"/>
                </a:ext>
              </a:extLst>
            </p:cNvPr>
            <p:cNvCxnSpPr>
              <a:cxnSpLocks/>
            </p:cNvCxnSpPr>
            <p:nvPr/>
          </p:nvCxnSpPr>
          <p:spPr>
            <a:xfrm>
              <a:off x="0" y="6093296"/>
              <a:ext cx="12192000" cy="0"/>
            </a:xfrm>
            <a:prstGeom prst="line">
              <a:avLst/>
            </a:prstGeom>
            <a:ln w="38100"/>
          </p:spPr>
          <p:style>
            <a:lnRef idx="1">
              <a:schemeClr val="accent2"/>
            </a:lnRef>
            <a:fillRef idx="0">
              <a:schemeClr val="accent2"/>
            </a:fillRef>
            <a:effectRef idx="0">
              <a:schemeClr val="accent2"/>
            </a:effectRef>
            <a:fontRef idx="minor">
              <a:schemeClr val="tx1"/>
            </a:fontRef>
          </p:style>
        </p:cxnSp>
      </p:grpSp>
    </p:spTree>
    <p:extLst>
      <p:ext uri="{BB962C8B-B14F-4D97-AF65-F5344CB8AC3E}">
        <p14:creationId xmlns:p14="http://schemas.microsoft.com/office/powerpoint/2010/main" val="78380822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8" name="Rectángulo 7">
            <a:extLst>
              <a:ext uri="{FF2B5EF4-FFF2-40B4-BE49-F238E27FC236}">
                <a16:creationId xmlns:a16="http://schemas.microsoft.com/office/drawing/2014/main" id="{8B44FD3D-572B-4E80-BC0E-C9E66294CCB6}"/>
              </a:ext>
            </a:extLst>
          </p:cNvPr>
          <p:cNvSpPr/>
          <p:nvPr/>
        </p:nvSpPr>
        <p:spPr bwMode="auto">
          <a:xfrm>
            <a:off x="623392" y="641587"/>
            <a:ext cx="10091979" cy="584775"/>
          </a:xfrm>
          <a:prstGeom prst="rect">
            <a:avLst/>
          </a:prstGeom>
          <a:noFill/>
        </p:spPr>
        <p:txBody>
          <a:bodyPr wrap="square" lIns="91440" tIns="45720" rIns="91440" bIns="45720">
            <a:spAutoFit/>
          </a:bodyPr>
          <a:lstStyle/>
          <a:p>
            <a:pPr algn="ctr"/>
            <a:r>
              <a:rPr lang="es-ES" sz="3200" b="1" cap="none" spc="0" dirty="0">
                <a:ln w="0"/>
                <a:solidFill>
                  <a:schemeClr val="accent2"/>
                </a:solidFill>
                <a:effectLst/>
              </a:rPr>
              <a:t>¿Cómo implementar un CRUD usando </a:t>
            </a:r>
            <a:r>
              <a:rPr lang="es-ES" sz="3200" b="1" cap="none" spc="0" dirty="0" err="1">
                <a:ln w="0"/>
                <a:solidFill>
                  <a:schemeClr val="accent2"/>
                </a:solidFill>
                <a:effectLst/>
              </a:rPr>
              <a:t>ApiControllerBase</a:t>
            </a:r>
            <a:r>
              <a:rPr lang="es-ES" sz="3200" b="1" cap="none" spc="0" dirty="0">
                <a:ln w="0"/>
                <a:solidFill>
                  <a:schemeClr val="accent2"/>
                </a:solidFill>
                <a:effectLst/>
              </a:rPr>
              <a:t>?</a:t>
            </a:r>
          </a:p>
        </p:txBody>
      </p:sp>
      <p:sp>
        <p:nvSpPr>
          <p:cNvPr id="13" name="Rectángulo 11">
            <a:extLst>
              <a:ext uri="{FF2B5EF4-FFF2-40B4-BE49-F238E27FC236}">
                <a16:creationId xmlns:a16="http://schemas.microsoft.com/office/drawing/2014/main" id="{6F96B11C-C902-4C1A-95F5-771788C39BFB}"/>
              </a:ext>
            </a:extLst>
          </p:cNvPr>
          <p:cNvSpPr/>
          <p:nvPr/>
        </p:nvSpPr>
        <p:spPr bwMode="auto">
          <a:xfrm>
            <a:off x="0" y="-27384"/>
            <a:ext cx="12192000" cy="432048"/>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defRPr/>
            </a:pPr>
            <a:r>
              <a:rPr lang="es-ES" dirty="0"/>
              <a:t>SERVICIOS</a:t>
            </a:r>
            <a:endParaRPr dirty="0"/>
          </a:p>
        </p:txBody>
      </p:sp>
      <p:pic>
        <p:nvPicPr>
          <p:cNvPr id="2" name="Imagen 1"/>
          <p:cNvPicPr>
            <a:picLocks noChangeAspect="1"/>
          </p:cNvPicPr>
          <p:nvPr/>
        </p:nvPicPr>
        <p:blipFill>
          <a:blip r:embed="rId3"/>
          <a:stretch>
            <a:fillRect/>
          </a:stretch>
        </p:blipFill>
        <p:spPr>
          <a:xfrm>
            <a:off x="839416" y="1412776"/>
            <a:ext cx="8954276" cy="823031"/>
          </a:xfrm>
          <a:prstGeom prst="rect">
            <a:avLst/>
          </a:prstGeom>
        </p:spPr>
      </p:pic>
      <p:pic>
        <p:nvPicPr>
          <p:cNvPr id="3" name="Imagen 2"/>
          <p:cNvPicPr>
            <a:picLocks noChangeAspect="1"/>
          </p:cNvPicPr>
          <p:nvPr/>
        </p:nvPicPr>
        <p:blipFill>
          <a:blip r:embed="rId4"/>
          <a:stretch>
            <a:fillRect/>
          </a:stretch>
        </p:blipFill>
        <p:spPr>
          <a:xfrm>
            <a:off x="812370" y="2492896"/>
            <a:ext cx="9266723" cy="1653683"/>
          </a:xfrm>
          <a:prstGeom prst="rect">
            <a:avLst/>
          </a:prstGeom>
        </p:spPr>
      </p:pic>
      <p:sp>
        <p:nvSpPr>
          <p:cNvPr id="12" name="CuadroTexto 11"/>
          <p:cNvSpPr txBox="1"/>
          <p:nvPr/>
        </p:nvSpPr>
        <p:spPr>
          <a:xfrm>
            <a:off x="839416" y="1187460"/>
            <a:ext cx="1250663" cy="369332"/>
          </a:xfrm>
          <a:prstGeom prst="rect">
            <a:avLst/>
          </a:prstGeom>
          <a:noFill/>
        </p:spPr>
        <p:txBody>
          <a:bodyPr wrap="none" rtlCol="0">
            <a:spAutoFit/>
          </a:bodyPr>
          <a:lstStyle/>
          <a:p>
            <a:r>
              <a:rPr lang="es-ES" dirty="0"/>
              <a:t>1. Herencia</a:t>
            </a:r>
          </a:p>
        </p:txBody>
      </p:sp>
      <p:sp>
        <p:nvSpPr>
          <p:cNvPr id="18" name="CuadroTexto 17"/>
          <p:cNvSpPr txBox="1"/>
          <p:nvPr/>
        </p:nvSpPr>
        <p:spPr bwMode="auto">
          <a:xfrm>
            <a:off x="851923" y="2204864"/>
            <a:ext cx="2401619" cy="369332"/>
          </a:xfrm>
          <a:prstGeom prst="rect">
            <a:avLst/>
          </a:prstGeom>
          <a:noFill/>
        </p:spPr>
        <p:txBody>
          <a:bodyPr wrap="none" rtlCol="0">
            <a:spAutoFit/>
          </a:bodyPr>
          <a:lstStyle/>
          <a:p>
            <a:r>
              <a:rPr lang="es-ES" dirty="0"/>
              <a:t>2. Generar constructor</a:t>
            </a:r>
          </a:p>
        </p:txBody>
      </p:sp>
      <p:pic>
        <p:nvPicPr>
          <p:cNvPr id="20" name="Imagen 19"/>
          <p:cNvPicPr>
            <a:picLocks noChangeAspect="1"/>
          </p:cNvPicPr>
          <p:nvPr/>
        </p:nvPicPr>
        <p:blipFill>
          <a:blip r:embed="rId5"/>
          <a:stretch>
            <a:fillRect/>
          </a:stretch>
        </p:blipFill>
        <p:spPr>
          <a:xfrm>
            <a:off x="851923" y="4437112"/>
            <a:ext cx="8908552" cy="1585097"/>
          </a:xfrm>
          <a:prstGeom prst="rect">
            <a:avLst/>
          </a:prstGeom>
        </p:spPr>
      </p:pic>
      <p:sp>
        <p:nvSpPr>
          <p:cNvPr id="21" name="CuadroTexto 20"/>
          <p:cNvSpPr txBox="1"/>
          <p:nvPr/>
        </p:nvSpPr>
        <p:spPr bwMode="auto">
          <a:xfrm>
            <a:off x="790524" y="4154884"/>
            <a:ext cx="1348446" cy="369332"/>
          </a:xfrm>
          <a:prstGeom prst="rect">
            <a:avLst/>
          </a:prstGeom>
          <a:noFill/>
        </p:spPr>
        <p:txBody>
          <a:bodyPr wrap="none" rtlCol="0">
            <a:spAutoFit/>
          </a:bodyPr>
          <a:lstStyle/>
          <a:p>
            <a:r>
              <a:rPr lang="es-ES" dirty="0"/>
              <a:t>3. Resultado</a:t>
            </a:r>
          </a:p>
        </p:txBody>
      </p:sp>
      <p:sp>
        <p:nvSpPr>
          <p:cNvPr id="22" name="CuadroTexto 21">
            <a:extLst>
              <a:ext uri="{FF2B5EF4-FFF2-40B4-BE49-F238E27FC236}">
                <a16:creationId xmlns:a16="http://schemas.microsoft.com/office/drawing/2014/main" id="{CEEBC056-0D88-4014-BA75-93B96A3FF747}"/>
              </a:ext>
            </a:extLst>
          </p:cNvPr>
          <p:cNvSpPr txBox="1"/>
          <p:nvPr/>
        </p:nvSpPr>
        <p:spPr bwMode="auto">
          <a:xfrm>
            <a:off x="0" y="-1235"/>
            <a:ext cx="1090363" cy="369332"/>
          </a:xfrm>
          <a:prstGeom prst="rect">
            <a:avLst/>
          </a:prstGeom>
          <a:noFill/>
        </p:spPr>
        <p:txBody>
          <a:bodyPr wrap="none" rtlCol="0">
            <a:spAutoFit/>
          </a:bodyPr>
          <a:lstStyle/>
          <a:p>
            <a:r>
              <a:rPr lang="es-ES" dirty="0">
                <a:solidFill>
                  <a:schemeClr val="bg1"/>
                </a:solidFill>
              </a:rPr>
              <a:t>BACKEND</a:t>
            </a:r>
          </a:p>
        </p:txBody>
      </p:sp>
      <p:grpSp>
        <p:nvGrpSpPr>
          <p:cNvPr id="14" name="Grupo 13">
            <a:extLst>
              <a:ext uri="{FF2B5EF4-FFF2-40B4-BE49-F238E27FC236}">
                <a16:creationId xmlns:a16="http://schemas.microsoft.com/office/drawing/2014/main" id="{C5DFEE5F-FBC7-40D3-99AC-B88ABA641002}"/>
              </a:ext>
            </a:extLst>
          </p:cNvPr>
          <p:cNvGrpSpPr/>
          <p:nvPr/>
        </p:nvGrpSpPr>
        <p:grpSpPr>
          <a:xfrm>
            <a:off x="0" y="6048740"/>
            <a:ext cx="12192000" cy="798576"/>
            <a:chOff x="0" y="6048740"/>
            <a:chExt cx="12192000" cy="798576"/>
          </a:xfrm>
        </p:grpSpPr>
        <p:sp>
          <p:nvSpPr>
            <p:cNvPr id="15" name="Rectángulo 6">
              <a:extLst>
                <a:ext uri="{FF2B5EF4-FFF2-40B4-BE49-F238E27FC236}">
                  <a16:creationId xmlns:a16="http://schemas.microsoft.com/office/drawing/2014/main" id="{B62757E4-1C0A-4413-89EE-47D9D597ACD1}"/>
                </a:ext>
              </a:extLst>
            </p:cNvPr>
            <p:cNvSpPr/>
            <p:nvPr/>
          </p:nvSpPr>
          <p:spPr bwMode="auto">
            <a:xfrm>
              <a:off x="0" y="6048740"/>
              <a:ext cx="12192000" cy="798576"/>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defRPr/>
              </a:pPr>
              <a:r>
                <a:rPr lang="es-ES" dirty="0">
                  <a:solidFill>
                    <a:schemeClr val="accent2"/>
                  </a:solidFill>
                </a:rPr>
                <a:t>ITI Core</a:t>
              </a:r>
              <a:endParaRPr dirty="0">
                <a:solidFill>
                  <a:schemeClr val="accent2"/>
                </a:solidFill>
              </a:endParaRPr>
            </a:p>
          </p:txBody>
        </p:sp>
        <p:pic>
          <p:nvPicPr>
            <p:cNvPr id="16" name="Imagen 15">
              <a:extLst>
                <a:ext uri="{FF2B5EF4-FFF2-40B4-BE49-F238E27FC236}">
                  <a16:creationId xmlns:a16="http://schemas.microsoft.com/office/drawing/2014/main" id="{843FBF63-C935-4FE1-B848-FEFFF81DE36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256240" y="6198447"/>
              <a:ext cx="3696072" cy="499594"/>
            </a:xfrm>
            <a:prstGeom prst="rect">
              <a:avLst/>
            </a:prstGeom>
          </p:spPr>
        </p:pic>
        <p:cxnSp>
          <p:nvCxnSpPr>
            <p:cNvPr id="17" name="Conector recto 16">
              <a:extLst>
                <a:ext uri="{FF2B5EF4-FFF2-40B4-BE49-F238E27FC236}">
                  <a16:creationId xmlns:a16="http://schemas.microsoft.com/office/drawing/2014/main" id="{A428689A-F68F-4BD0-855C-62F56C279195}"/>
                </a:ext>
              </a:extLst>
            </p:cNvPr>
            <p:cNvCxnSpPr>
              <a:cxnSpLocks/>
            </p:cNvCxnSpPr>
            <p:nvPr/>
          </p:nvCxnSpPr>
          <p:spPr>
            <a:xfrm>
              <a:off x="0" y="6093296"/>
              <a:ext cx="12192000" cy="0"/>
            </a:xfrm>
            <a:prstGeom prst="line">
              <a:avLst/>
            </a:prstGeom>
            <a:ln w="38100"/>
          </p:spPr>
          <p:style>
            <a:lnRef idx="1">
              <a:schemeClr val="accent2"/>
            </a:lnRef>
            <a:fillRef idx="0">
              <a:schemeClr val="accent2"/>
            </a:fillRef>
            <a:effectRef idx="0">
              <a:schemeClr val="accent2"/>
            </a:effectRef>
            <a:fontRef idx="minor">
              <a:schemeClr val="tx1"/>
            </a:fontRef>
          </p:style>
        </p:cxnSp>
      </p:grpSp>
    </p:spTree>
    <p:extLst>
      <p:ext uri="{BB962C8B-B14F-4D97-AF65-F5344CB8AC3E}">
        <p14:creationId xmlns:p14="http://schemas.microsoft.com/office/powerpoint/2010/main" val="223030339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8" name="Rectángulo 7">
            <a:extLst>
              <a:ext uri="{FF2B5EF4-FFF2-40B4-BE49-F238E27FC236}">
                <a16:creationId xmlns:a16="http://schemas.microsoft.com/office/drawing/2014/main" id="{8B44FD3D-572B-4E80-BC0E-C9E66294CCB6}"/>
              </a:ext>
            </a:extLst>
          </p:cNvPr>
          <p:cNvSpPr/>
          <p:nvPr/>
        </p:nvSpPr>
        <p:spPr bwMode="auto">
          <a:xfrm>
            <a:off x="686406" y="563681"/>
            <a:ext cx="8651819" cy="584775"/>
          </a:xfrm>
          <a:prstGeom prst="rect">
            <a:avLst/>
          </a:prstGeom>
          <a:noFill/>
        </p:spPr>
        <p:txBody>
          <a:bodyPr wrap="square" lIns="91440" tIns="45720" rIns="91440" bIns="45720">
            <a:spAutoFit/>
          </a:bodyPr>
          <a:lstStyle/>
          <a:p>
            <a:r>
              <a:rPr lang="es-ES" sz="3200" b="1" dirty="0">
                <a:ln w="0"/>
                <a:solidFill>
                  <a:schemeClr val="accent2"/>
                </a:solidFill>
              </a:rPr>
              <a:t>Implementado los servicios de lectura y escritura</a:t>
            </a:r>
            <a:endParaRPr lang="es-ES" sz="3200" dirty="0"/>
          </a:p>
        </p:txBody>
      </p:sp>
      <p:sp>
        <p:nvSpPr>
          <p:cNvPr id="13" name="Rectángulo 11">
            <a:extLst>
              <a:ext uri="{FF2B5EF4-FFF2-40B4-BE49-F238E27FC236}">
                <a16:creationId xmlns:a16="http://schemas.microsoft.com/office/drawing/2014/main" id="{6F96B11C-C902-4C1A-95F5-771788C39BFB}"/>
              </a:ext>
            </a:extLst>
          </p:cNvPr>
          <p:cNvSpPr/>
          <p:nvPr/>
        </p:nvSpPr>
        <p:spPr bwMode="auto">
          <a:xfrm>
            <a:off x="0" y="-27384"/>
            <a:ext cx="12192000" cy="432048"/>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defRPr/>
            </a:pPr>
            <a:r>
              <a:rPr lang="es-ES" dirty="0"/>
              <a:t>SERVICIOS</a:t>
            </a:r>
            <a:endParaRPr dirty="0"/>
          </a:p>
        </p:txBody>
      </p:sp>
      <p:sp>
        <p:nvSpPr>
          <p:cNvPr id="12" name="CuadroTexto 11"/>
          <p:cNvSpPr txBox="1"/>
          <p:nvPr/>
        </p:nvSpPr>
        <p:spPr>
          <a:xfrm>
            <a:off x="911424" y="1406886"/>
            <a:ext cx="10225136" cy="646331"/>
          </a:xfrm>
          <a:prstGeom prst="rect">
            <a:avLst/>
          </a:prstGeom>
          <a:noFill/>
        </p:spPr>
        <p:txBody>
          <a:bodyPr wrap="square" rtlCol="0">
            <a:spAutoFit/>
          </a:bodyPr>
          <a:lstStyle/>
          <a:p>
            <a:r>
              <a:rPr lang="es-ES" dirty="0"/>
              <a:t>Para que el controlador cumpla con su responsabilidad debemos proporcionarle la implementación de los servicios de lectura y escritura de la entidad que vamos a exponer como recurso</a:t>
            </a:r>
          </a:p>
        </p:txBody>
      </p:sp>
      <p:pic>
        <p:nvPicPr>
          <p:cNvPr id="4" name="Imagen 3"/>
          <p:cNvPicPr>
            <a:picLocks noChangeAspect="1"/>
          </p:cNvPicPr>
          <p:nvPr/>
        </p:nvPicPr>
        <p:blipFill>
          <a:blip r:embed="rId2"/>
          <a:stretch>
            <a:fillRect/>
          </a:stretch>
        </p:blipFill>
        <p:spPr>
          <a:xfrm>
            <a:off x="2423592" y="2618564"/>
            <a:ext cx="4892464" cy="594412"/>
          </a:xfrm>
          <a:prstGeom prst="rect">
            <a:avLst/>
          </a:prstGeom>
        </p:spPr>
      </p:pic>
      <p:pic>
        <p:nvPicPr>
          <p:cNvPr id="9" name="Imagen 8"/>
          <p:cNvPicPr>
            <a:picLocks noChangeAspect="1"/>
          </p:cNvPicPr>
          <p:nvPr/>
        </p:nvPicPr>
        <p:blipFill>
          <a:blip r:embed="rId3"/>
          <a:stretch>
            <a:fillRect/>
          </a:stretch>
        </p:blipFill>
        <p:spPr>
          <a:xfrm>
            <a:off x="2639616" y="3375616"/>
            <a:ext cx="4031329" cy="2209992"/>
          </a:xfrm>
          <a:prstGeom prst="rect">
            <a:avLst/>
          </a:prstGeom>
        </p:spPr>
      </p:pic>
      <p:sp>
        <p:nvSpPr>
          <p:cNvPr id="19" name="CuadroTexto 18">
            <a:extLst>
              <a:ext uri="{FF2B5EF4-FFF2-40B4-BE49-F238E27FC236}">
                <a16:creationId xmlns:a16="http://schemas.microsoft.com/office/drawing/2014/main" id="{CEEBC056-0D88-4014-BA75-93B96A3FF747}"/>
              </a:ext>
            </a:extLst>
          </p:cNvPr>
          <p:cNvSpPr txBox="1"/>
          <p:nvPr/>
        </p:nvSpPr>
        <p:spPr bwMode="auto">
          <a:xfrm>
            <a:off x="0" y="-1235"/>
            <a:ext cx="1090363" cy="369332"/>
          </a:xfrm>
          <a:prstGeom prst="rect">
            <a:avLst/>
          </a:prstGeom>
          <a:noFill/>
        </p:spPr>
        <p:txBody>
          <a:bodyPr wrap="none" rtlCol="0">
            <a:spAutoFit/>
          </a:bodyPr>
          <a:lstStyle/>
          <a:p>
            <a:r>
              <a:rPr lang="es-ES" dirty="0">
                <a:solidFill>
                  <a:schemeClr val="bg1"/>
                </a:solidFill>
              </a:rPr>
              <a:t>BACKEND</a:t>
            </a:r>
          </a:p>
        </p:txBody>
      </p:sp>
      <p:grpSp>
        <p:nvGrpSpPr>
          <p:cNvPr id="11" name="Grupo 10">
            <a:extLst>
              <a:ext uri="{FF2B5EF4-FFF2-40B4-BE49-F238E27FC236}">
                <a16:creationId xmlns:a16="http://schemas.microsoft.com/office/drawing/2014/main" id="{4475CCD8-FAF1-4848-B699-5D997E47BA5F}"/>
              </a:ext>
            </a:extLst>
          </p:cNvPr>
          <p:cNvGrpSpPr/>
          <p:nvPr/>
        </p:nvGrpSpPr>
        <p:grpSpPr>
          <a:xfrm>
            <a:off x="0" y="6048740"/>
            <a:ext cx="12192000" cy="798576"/>
            <a:chOff x="0" y="6048740"/>
            <a:chExt cx="12192000" cy="798576"/>
          </a:xfrm>
        </p:grpSpPr>
        <p:sp>
          <p:nvSpPr>
            <p:cNvPr id="14" name="Rectángulo 6">
              <a:extLst>
                <a:ext uri="{FF2B5EF4-FFF2-40B4-BE49-F238E27FC236}">
                  <a16:creationId xmlns:a16="http://schemas.microsoft.com/office/drawing/2014/main" id="{627D97E2-ABF3-4847-B7A9-897C0F252D7C}"/>
                </a:ext>
              </a:extLst>
            </p:cNvPr>
            <p:cNvSpPr/>
            <p:nvPr/>
          </p:nvSpPr>
          <p:spPr bwMode="auto">
            <a:xfrm>
              <a:off x="0" y="6048740"/>
              <a:ext cx="12192000" cy="798576"/>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defRPr/>
              </a:pPr>
              <a:r>
                <a:rPr lang="es-ES" dirty="0">
                  <a:solidFill>
                    <a:schemeClr val="accent2"/>
                  </a:solidFill>
                </a:rPr>
                <a:t>ITI Core</a:t>
              </a:r>
              <a:endParaRPr dirty="0">
                <a:solidFill>
                  <a:schemeClr val="accent2"/>
                </a:solidFill>
              </a:endParaRPr>
            </a:p>
          </p:txBody>
        </p:sp>
        <p:pic>
          <p:nvPicPr>
            <p:cNvPr id="15" name="Imagen 14">
              <a:extLst>
                <a:ext uri="{FF2B5EF4-FFF2-40B4-BE49-F238E27FC236}">
                  <a16:creationId xmlns:a16="http://schemas.microsoft.com/office/drawing/2014/main" id="{364F5258-73C4-4460-8DB3-0B5D527CD67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56240" y="6198447"/>
              <a:ext cx="3696072" cy="499594"/>
            </a:xfrm>
            <a:prstGeom prst="rect">
              <a:avLst/>
            </a:prstGeom>
          </p:spPr>
        </p:pic>
        <p:cxnSp>
          <p:nvCxnSpPr>
            <p:cNvPr id="16" name="Conector recto 15">
              <a:extLst>
                <a:ext uri="{FF2B5EF4-FFF2-40B4-BE49-F238E27FC236}">
                  <a16:creationId xmlns:a16="http://schemas.microsoft.com/office/drawing/2014/main" id="{A8F2841F-0710-4501-9798-5AF6CA10D664}"/>
                </a:ext>
              </a:extLst>
            </p:cNvPr>
            <p:cNvCxnSpPr>
              <a:cxnSpLocks/>
            </p:cNvCxnSpPr>
            <p:nvPr/>
          </p:nvCxnSpPr>
          <p:spPr>
            <a:xfrm>
              <a:off x="0" y="6093296"/>
              <a:ext cx="12192000" cy="0"/>
            </a:xfrm>
            <a:prstGeom prst="line">
              <a:avLst/>
            </a:prstGeom>
            <a:ln w="38100"/>
          </p:spPr>
          <p:style>
            <a:lnRef idx="1">
              <a:schemeClr val="accent2"/>
            </a:lnRef>
            <a:fillRef idx="0">
              <a:schemeClr val="accent2"/>
            </a:fillRef>
            <a:effectRef idx="0">
              <a:schemeClr val="accent2"/>
            </a:effectRef>
            <a:fontRef idx="minor">
              <a:schemeClr val="tx1"/>
            </a:fontRef>
          </p:style>
        </p:cxnSp>
      </p:grpSp>
    </p:spTree>
    <p:extLst>
      <p:ext uri="{BB962C8B-B14F-4D97-AF65-F5344CB8AC3E}">
        <p14:creationId xmlns:p14="http://schemas.microsoft.com/office/powerpoint/2010/main" val="218316694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8" name="Rectángulo 7">
            <a:extLst>
              <a:ext uri="{FF2B5EF4-FFF2-40B4-BE49-F238E27FC236}">
                <a16:creationId xmlns:a16="http://schemas.microsoft.com/office/drawing/2014/main" id="{8B44FD3D-572B-4E80-BC0E-C9E66294CCB6}"/>
              </a:ext>
            </a:extLst>
          </p:cNvPr>
          <p:cNvSpPr/>
          <p:nvPr/>
        </p:nvSpPr>
        <p:spPr bwMode="auto">
          <a:xfrm>
            <a:off x="686407" y="563681"/>
            <a:ext cx="6417706" cy="584775"/>
          </a:xfrm>
          <a:prstGeom prst="rect">
            <a:avLst/>
          </a:prstGeom>
          <a:noFill/>
        </p:spPr>
        <p:txBody>
          <a:bodyPr wrap="square" lIns="91440" tIns="45720" rIns="91440" bIns="45720">
            <a:spAutoFit/>
          </a:bodyPr>
          <a:lstStyle/>
          <a:p>
            <a:pPr algn="ctr"/>
            <a:r>
              <a:rPr lang="es-ES" sz="3200" b="1" cap="none" spc="0" dirty="0">
                <a:ln w="0"/>
                <a:solidFill>
                  <a:schemeClr val="accent2"/>
                </a:solidFill>
                <a:effectLst/>
              </a:rPr>
              <a:t>Implementado el servicio de lectura</a:t>
            </a:r>
          </a:p>
        </p:txBody>
      </p:sp>
      <p:sp>
        <p:nvSpPr>
          <p:cNvPr id="13" name="Rectángulo 11">
            <a:extLst>
              <a:ext uri="{FF2B5EF4-FFF2-40B4-BE49-F238E27FC236}">
                <a16:creationId xmlns:a16="http://schemas.microsoft.com/office/drawing/2014/main" id="{6F96B11C-C902-4C1A-95F5-771788C39BFB}"/>
              </a:ext>
            </a:extLst>
          </p:cNvPr>
          <p:cNvSpPr/>
          <p:nvPr/>
        </p:nvSpPr>
        <p:spPr bwMode="auto">
          <a:xfrm>
            <a:off x="0" y="-27384"/>
            <a:ext cx="12192000" cy="432048"/>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defRPr/>
            </a:pPr>
            <a:r>
              <a:rPr lang="es-ES" dirty="0"/>
              <a:t>SERVICIOS</a:t>
            </a:r>
            <a:endParaRPr dirty="0"/>
          </a:p>
        </p:txBody>
      </p:sp>
      <p:pic>
        <p:nvPicPr>
          <p:cNvPr id="16" name="Imagen 15"/>
          <p:cNvPicPr>
            <a:picLocks noChangeAspect="1"/>
          </p:cNvPicPr>
          <p:nvPr/>
        </p:nvPicPr>
        <p:blipFill>
          <a:blip r:embed="rId3"/>
          <a:stretch>
            <a:fillRect/>
          </a:stretch>
        </p:blipFill>
        <p:spPr>
          <a:xfrm>
            <a:off x="839416" y="1587858"/>
            <a:ext cx="5098222" cy="304826"/>
          </a:xfrm>
          <a:prstGeom prst="rect">
            <a:avLst/>
          </a:prstGeom>
        </p:spPr>
      </p:pic>
      <p:pic>
        <p:nvPicPr>
          <p:cNvPr id="17" name="Imagen 16"/>
          <p:cNvPicPr>
            <a:picLocks noChangeAspect="1"/>
          </p:cNvPicPr>
          <p:nvPr/>
        </p:nvPicPr>
        <p:blipFill>
          <a:blip r:embed="rId4"/>
          <a:stretch>
            <a:fillRect/>
          </a:stretch>
        </p:blipFill>
        <p:spPr>
          <a:xfrm>
            <a:off x="849152" y="2707214"/>
            <a:ext cx="11042337" cy="2537680"/>
          </a:xfrm>
          <a:prstGeom prst="rect">
            <a:avLst/>
          </a:prstGeom>
        </p:spPr>
      </p:pic>
      <p:sp>
        <p:nvSpPr>
          <p:cNvPr id="18" name="CuadroTexto 17">
            <a:extLst>
              <a:ext uri="{FF2B5EF4-FFF2-40B4-BE49-F238E27FC236}">
                <a16:creationId xmlns:a16="http://schemas.microsoft.com/office/drawing/2014/main" id="{CEEBC056-0D88-4014-BA75-93B96A3FF747}"/>
              </a:ext>
            </a:extLst>
          </p:cNvPr>
          <p:cNvSpPr txBox="1"/>
          <p:nvPr/>
        </p:nvSpPr>
        <p:spPr bwMode="auto">
          <a:xfrm>
            <a:off x="0" y="-1235"/>
            <a:ext cx="1090363" cy="369332"/>
          </a:xfrm>
          <a:prstGeom prst="rect">
            <a:avLst/>
          </a:prstGeom>
          <a:noFill/>
        </p:spPr>
        <p:txBody>
          <a:bodyPr wrap="none" rtlCol="0">
            <a:spAutoFit/>
          </a:bodyPr>
          <a:lstStyle/>
          <a:p>
            <a:r>
              <a:rPr lang="es-ES" dirty="0">
                <a:solidFill>
                  <a:schemeClr val="bg1"/>
                </a:solidFill>
              </a:rPr>
              <a:t>BACKEND</a:t>
            </a:r>
          </a:p>
        </p:txBody>
      </p:sp>
      <p:grpSp>
        <p:nvGrpSpPr>
          <p:cNvPr id="10" name="Grupo 9">
            <a:extLst>
              <a:ext uri="{FF2B5EF4-FFF2-40B4-BE49-F238E27FC236}">
                <a16:creationId xmlns:a16="http://schemas.microsoft.com/office/drawing/2014/main" id="{9A557A37-DA71-4CF4-BECD-94FDB214B4A0}"/>
              </a:ext>
            </a:extLst>
          </p:cNvPr>
          <p:cNvGrpSpPr/>
          <p:nvPr/>
        </p:nvGrpSpPr>
        <p:grpSpPr>
          <a:xfrm>
            <a:off x="0" y="6048740"/>
            <a:ext cx="12192000" cy="798576"/>
            <a:chOff x="0" y="6048740"/>
            <a:chExt cx="12192000" cy="798576"/>
          </a:xfrm>
        </p:grpSpPr>
        <p:sp>
          <p:nvSpPr>
            <p:cNvPr id="11" name="Rectángulo 6">
              <a:extLst>
                <a:ext uri="{FF2B5EF4-FFF2-40B4-BE49-F238E27FC236}">
                  <a16:creationId xmlns:a16="http://schemas.microsoft.com/office/drawing/2014/main" id="{EA24266D-DDC5-4C7E-9C32-4D9CB9C997F0}"/>
                </a:ext>
              </a:extLst>
            </p:cNvPr>
            <p:cNvSpPr/>
            <p:nvPr/>
          </p:nvSpPr>
          <p:spPr bwMode="auto">
            <a:xfrm>
              <a:off x="0" y="6048740"/>
              <a:ext cx="12192000" cy="798576"/>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defRPr/>
              </a:pPr>
              <a:r>
                <a:rPr lang="es-ES" dirty="0">
                  <a:solidFill>
                    <a:schemeClr val="accent2"/>
                  </a:solidFill>
                </a:rPr>
                <a:t>ITI Core</a:t>
              </a:r>
              <a:endParaRPr dirty="0">
                <a:solidFill>
                  <a:schemeClr val="accent2"/>
                </a:solidFill>
              </a:endParaRPr>
            </a:p>
          </p:txBody>
        </p:sp>
        <p:pic>
          <p:nvPicPr>
            <p:cNvPr id="12" name="Imagen 11">
              <a:extLst>
                <a:ext uri="{FF2B5EF4-FFF2-40B4-BE49-F238E27FC236}">
                  <a16:creationId xmlns:a16="http://schemas.microsoft.com/office/drawing/2014/main" id="{096F615A-F598-4481-9D8B-AC975C7D35E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256240" y="6198447"/>
              <a:ext cx="3696072" cy="499594"/>
            </a:xfrm>
            <a:prstGeom prst="rect">
              <a:avLst/>
            </a:prstGeom>
          </p:spPr>
        </p:pic>
        <p:cxnSp>
          <p:nvCxnSpPr>
            <p:cNvPr id="14" name="Conector recto 13">
              <a:extLst>
                <a:ext uri="{FF2B5EF4-FFF2-40B4-BE49-F238E27FC236}">
                  <a16:creationId xmlns:a16="http://schemas.microsoft.com/office/drawing/2014/main" id="{88A9C50C-7FDD-4DC6-8A4F-E256C786DA28}"/>
                </a:ext>
              </a:extLst>
            </p:cNvPr>
            <p:cNvCxnSpPr>
              <a:cxnSpLocks/>
            </p:cNvCxnSpPr>
            <p:nvPr/>
          </p:nvCxnSpPr>
          <p:spPr>
            <a:xfrm>
              <a:off x="0" y="6093296"/>
              <a:ext cx="12192000" cy="0"/>
            </a:xfrm>
            <a:prstGeom prst="line">
              <a:avLst/>
            </a:prstGeom>
            <a:ln w="38100"/>
          </p:spPr>
          <p:style>
            <a:lnRef idx="1">
              <a:schemeClr val="accent2"/>
            </a:lnRef>
            <a:fillRef idx="0">
              <a:schemeClr val="accent2"/>
            </a:fillRef>
            <a:effectRef idx="0">
              <a:schemeClr val="accent2"/>
            </a:effectRef>
            <a:fontRef idx="minor">
              <a:schemeClr val="tx1"/>
            </a:fontRef>
          </p:style>
        </p:cxnSp>
      </p:grpSp>
    </p:spTree>
    <p:extLst>
      <p:ext uri="{BB962C8B-B14F-4D97-AF65-F5344CB8AC3E}">
        <p14:creationId xmlns:p14="http://schemas.microsoft.com/office/powerpoint/2010/main" val="147556384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8" name="Rectángulo 7">
            <a:extLst>
              <a:ext uri="{FF2B5EF4-FFF2-40B4-BE49-F238E27FC236}">
                <a16:creationId xmlns:a16="http://schemas.microsoft.com/office/drawing/2014/main" id="{8B44FD3D-572B-4E80-BC0E-C9E66294CCB6}"/>
              </a:ext>
            </a:extLst>
          </p:cNvPr>
          <p:cNvSpPr/>
          <p:nvPr/>
        </p:nvSpPr>
        <p:spPr bwMode="auto">
          <a:xfrm>
            <a:off x="686406" y="563681"/>
            <a:ext cx="7713849" cy="584775"/>
          </a:xfrm>
          <a:prstGeom prst="rect">
            <a:avLst/>
          </a:prstGeom>
          <a:noFill/>
        </p:spPr>
        <p:txBody>
          <a:bodyPr wrap="square" lIns="91440" tIns="45720" rIns="91440" bIns="45720">
            <a:spAutoFit/>
          </a:bodyPr>
          <a:lstStyle/>
          <a:p>
            <a:pPr algn="ctr"/>
            <a:r>
              <a:rPr lang="es-ES" sz="3200" b="1" cap="none" spc="0" dirty="0">
                <a:ln w="0"/>
                <a:solidFill>
                  <a:schemeClr val="accent2"/>
                </a:solidFill>
                <a:effectLst/>
              </a:rPr>
              <a:t>Implementado el servicio de escritura</a:t>
            </a:r>
          </a:p>
        </p:txBody>
      </p:sp>
      <p:sp>
        <p:nvSpPr>
          <p:cNvPr id="13" name="Rectángulo 11">
            <a:extLst>
              <a:ext uri="{FF2B5EF4-FFF2-40B4-BE49-F238E27FC236}">
                <a16:creationId xmlns:a16="http://schemas.microsoft.com/office/drawing/2014/main" id="{6F96B11C-C902-4C1A-95F5-771788C39BFB}"/>
              </a:ext>
            </a:extLst>
          </p:cNvPr>
          <p:cNvSpPr/>
          <p:nvPr/>
        </p:nvSpPr>
        <p:spPr bwMode="auto">
          <a:xfrm>
            <a:off x="0" y="-27384"/>
            <a:ext cx="12192000" cy="432048"/>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defRPr/>
            </a:pPr>
            <a:r>
              <a:rPr lang="es-ES" dirty="0"/>
              <a:t>SERVICIOS</a:t>
            </a:r>
            <a:endParaRPr dirty="0"/>
          </a:p>
        </p:txBody>
      </p:sp>
      <p:pic>
        <p:nvPicPr>
          <p:cNvPr id="12" name="Imagen 11"/>
          <p:cNvPicPr>
            <a:picLocks noChangeAspect="1"/>
          </p:cNvPicPr>
          <p:nvPr/>
        </p:nvPicPr>
        <p:blipFill>
          <a:blip r:embed="rId2"/>
          <a:stretch>
            <a:fillRect/>
          </a:stretch>
        </p:blipFill>
        <p:spPr>
          <a:xfrm>
            <a:off x="1415480" y="2780928"/>
            <a:ext cx="7727350" cy="1996613"/>
          </a:xfrm>
          <a:prstGeom prst="rect">
            <a:avLst/>
          </a:prstGeom>
        </p:spPr>
      </p:pic>
      <p:pic>
        <p:nvPicPr>
          <p:cNvPr id="15" name="Imagen 14"/>
          <p:cNvPicPr>
            <a:picLocks noChangeAspect="1"/>
          </p:cNvPicPr>
          <p:nvPr/>
        </p:nvPicPr>
        <p:blipFill>
          <a:blip r:embed="rId3"/>
          <a:stretch>
            <a:fillRect/>
          </a:stretch>
        </p:blipFill>
        <p:spPr>
          <a:xfrm>
            <a:off x="1343472" y="1647582"/>
            <a:ext cx="5867908" cy="320068"/>
          </a:xfrm>
          <a:prstGeom prst="rect">
            <a:avLst/>
          </a:prstGeom>
        </p:spPr>
      </p:pic>
      <p:sp>
        <p:nvSpPr>
          <p:cNvPr id="16" name="CuadroTexto 15">
            <a:extLst>
              <a:ext uri="{FF2B5EF4-FFF2-40B4-BE49-F238E27FC236}">
                <a16:creationId xmlns:a16="http://schemas.microsoft.com/office/drawing/2014/main" id="{CEEBC056-0D88-4014-BA75-93B96A3FF747}"/>
              </a:ext>
            </a:extLst>
          </p:cNvPr>
          <p:cNvSpPr txBox="1"/>
          <p:nvPr/>
        </p:nvSpPr>
        <p:spPr bwMode="auto">
          <a:xfrm>
            <a:off x="0" y="-1235"/>
            <a:ext cx="1090363" cy="369332"/>
          </a:xfrm>
          <a:prstGeom prst="rect">
            <a:avLst/>
          </a:prstGeom>
          <a:noFill/>
        </p:spPr>
        <p:txBody>
          <a:bodyPr wrap="none" rtlCol="0">
            <a:spAutoFit/>
          </a:bodyPr>
          <a:lstStyle/>
          <a:p>
            <a:r>
              <a:rPr lang="es-ES" dirty="0">
                <a:solidFill>
                  <a:schemeClr val="bg1"/>
                </a:solidFill>
              </a:rPr>
              <a:t>BACKEND</a:t>
            </a:r>
          </a:p>
        </p:txBody>
      </p:sp>
      <p:grpSp>
        <p:nvGrpSpPr>
          <p:cNvPr id="10" name="Grupo 9">
            <a:extLst>
              <a:ext uri="{FF2B5EF4-FFF2-40B4-BE49-F238E27FC236}">
                <a16:creationId xmlns:a16="http://schemas.microsoft.com/office/drawing/2014/main" id="{AB5A8A8E-EB47-46A0-A819-2765417D4C8A}"/>
              </a:ext>
            </a:extLst>
          </p:cNvPr>
          <p:cNvGrpSpPr/>
          <p:nvPr/>
        </p:nvGrpSpPr>
        <p:grpSpPr>
          <a:xfrm>
            <a:off x="0" y="6048740"/>
            <a:ext cx="12192000" cy="798576"/>
            <a:chOff x="0" y="6048740"/>
            <a:chExt cx="12192000" cy="798576"/>
          </a:xfrm>
        </p:grpSpPr>
        <p:sp>
          <p:nvSpPr>
            <p:cNvPr id="11" name="Rectángulo 6">
              <a:extLst>
                <a:ext uri="{FF2B5EF4-FFF2-40B4-BE49-F238E27FC236}">
                  <a16:creationId xmlns:a16="http://schemas.microsoft.com/office/drawing/2014/main" id="{94E3CAA3-F56F-4466-A94C-8AFFF09ABAAA}"/>
                </a:ext>
              </a:extLst>
            </p:cNvPr>
            <p:cNvSpPr/>
            <p:nvPr/>
          </p:nvSpPr>
          <p:spPr bwMode="auto">
            <a:xfrm>
              <a:off x="0" y="6048740"/>
              <a:ext cx="12192000" cy="798576"/>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defRPr/>
              </a:pPr>
              <a:r>
                <a:rPr lang="es-ES" dirty="0">
                  <a:solidFill>
                    <a:schemeClr val="accent2"/>
                  </a:solidFill>
                </a:rPr>
                <a:t>ITI Core</a:t>
              </a:r>
              <a:endParaRPr dirty="0">
                <a:solidFill>
                  <a:schemeClr val="accent2"/>
                </a:solidFill>
              </a:endParaRPr>
            </a:p>
          </p:txBody>
        </p:sp>
        <p:pic>
          <p:nvPicPr>
            <p:cNvPr id="14" name="Imagen 13">
              <a:extLst>
                <a:ext uri="{FF2B5EF4-FFF2-40B4-BE49-F238E27FC236}">
                  <a16:creationId xmlns:a16="http://schemas.microsoft.com/office/drawing/2014/main" id="{59BF58D0-3FA2-4BA8-A2DE-627B9FB8417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56240" y="6198447"/>
              <a:ext cx="3696072" cy="499594"/>
            </a:xfrm>
            <a:prstGeom prst="rect">
              <a:avLst/>
            </a:prstGeom>
          </p:spPr>
        </p:pic>
        <p:cxnSp>
          <p:nvCxnSpPr>
            <p:cNvPr id="17" name="Conector recto 16">
              <a:extLst>
                <a:ext uri="{FF2B5EF4-FFF2-40B4-BE49-F238E27FC236}">
                  <a16:creationId xmlns:a16="http://schemas.microsoft.com/office/drawing/2014/main" id="{EA7CDB24-D851-48DA-8D2D-82CD0EF93AC6}"/>
                </a:ext>
              </a:extLst>
            </p:cNvPr>
            <p:cNvCxnSpPr>
              <a:cxnSpLocks/>
            </p:cNvCxnSpPr>
            <p:nvPr/>
          </p:nvCxnSpPr>
          <p:spPr>
            <a:xfrm>
              <a:off x="0" y="6093296"/>
              <a:ext cx="12192000" cy="0"/>
            </a:xfrm>
            <a:prstGeom prst="line">
              <a:avLst/>
            </a:prstGeom>
            <a:ln w="38100"/>
          </p:spPr>
          <p:style>
            <a:lnRef idx="1">
              <a:schemeClr val="accent2"/>
            </a:lnRef>
            <a:fillRef idx="0">
              <a:schemeClr val="accent2"/>
            </a:fillRef>
            <a:effectRef idx="0">
              <a:schemeClr val="accent2"/>
            </a:effectRef>
            <a:fontRef idx="minor">
              <a:schemeClr val="tx1"/>
            </a:fontRef>
          </p:style>
        </p:cxnSp>
      </p:grpSp>
    </p:spTree>
    <p:extLst>
      <p:ext uri="{BB962C8B-B14F-4D97-AF65-F5344CB8AC3E}">
        <p14:creationId xmlns:p14="http://schemas.microsoft.com/office/powerpoint/2010/main" val="88679616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8" name="Rectángulo 7">
            <a:extLst>
              <a:ext uri="{FF2B5EF4-FFF2-40B4-BE49-F238E27FC236}">
                <a16:creationId xmlns:a16="http://schemas.microsoft.com/office/drawing/2014/main" id="{8B44FD3D-572B-4E80-BC0E-C9E66294CCB6}"/>
              </a:ext>
            </a:extLst>
          </p:cNvPr>
          <p:cNvSpPr/>
          <p:nvPr/>
        </p:nvSpPr>
        <p:spPr bwMode="auto">
          <a:xfrm>
            <a:off x="623392" y="675706"/>
            <a:ext cx="6993770" cy="584775"/>
          </a:xfrm>
          <a:prstGeom prst="rect">
            <a:avLst/>
          </a:prstGeom>
          <a:noFill/>
        </p:spPr>
        <p:txBody>
          <a:bodyPr wrap="square" lIns="91440" tIns="45720" rIns="91440" bIns="45720">
            <a:spAutoFit/>
          </a:bodyPr>
          <a:lstStyle/>
          <a:p>
            <a:pPr algn="ctr"/>
            <a:r>
              <a:rPr lang="es-ES" sz="3200" b="1" dirty="0">
                <a:ln w="0"/>
                <a:solidFill>
                  <a:schemeClr val="accent2"/>
                </a:solidFill>
              </a:rPr>
              <a:t>Añadir al controlador las dependencias</a:t>
            </a:r>
            <a:endParaRPr lang="es-ES" sz="3200" b="1" cap="none" spc="0" dirty="0">
              <a:ln w="0"/>
              <a:solidFill>
                <a:schemeClr val="accent2"/>
              </a:solidFill>
              <a:effectLst/>
            </a:endParaRPr>
          </a:p>
        </p:txBody>
      </p:sp>
      <p:sp>
        <p:nvSpPr>
          <p:cNvPr id="13" name="Rectángulo 11">
            <a:extLst>
              <a:ext uri="{FF2B5EF4-FFF2-40B4-BE49-F238E27FC236}">
                <a16:creationId xmlns:a16="http://schemas.microsoft.com/office/drawing/2014/main" id="{6F96B11C-C902-4C1A-95F5-771788C39BFB}"/>
              </a:ext>
            </a:extLst>
          </p:cNvPr>
          <p:cNvSpPr/>
          <p:nvPr/>
        </p:nvSpPr>
        <p:spPr bwMode="auto">
          <a:xfrm>
            <a:off x="0" y="-27384"/>
            <a:ext cx="12192000" cy="432048"/>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defRPr/>
            </a:pPr>
            <a:r>
              <a:rPr lang="es-ES" dirty="0"/>
              <a:t>SERVICIOS</a:t>
            </a:r>
            <a:endParaRPr dirty="0"/>
          </a:p>
        </p:txBody>
      </p:sp>
      <p:pic>
        <p:nvPicPr>
          <p:cNvPr id="2" name="Imagen 1"/>
          <p:cNvPicPr>
            <a:picLocks noChangeAspect="1"/>
          </p:cNvPicPr>
          <p:nvPr/>
        </p:nvPicPr>
        <p:blipFill>
          <a:blip r:embed="rId3"/>
          <a:stretch>
            <a:fillRect/>
          </a:stretch>
        </p:blipFill>
        <p:spPr>
          <a:xfrm>
            <a:off x="839416" y="1772816"/>
            <a:ext cx="10066892" cy="3017782"/>
          </a:xfrm>
          <a:prstGeom prst="rect">
            <a:avLst/>
          </a:prstGeom>
        </p:spPr>
      </p:pic>
      <p:sp>
        <p:nvSpPr>
          <p:cNvPr id="16" name="CuadroTexto 15">
            <a:extLst>
              <a:ext uri="{FF2B5EF4-FFF2-40B4-BE49-F238E27FC236}">
                <a16:creationId xmlns:a16="http://schemas.microsoft.com/office/drawing/2014/main" id="{CEEBC056-0D88-4014-BA75-93B96A3FF747}"/>
              </a:ext>
            </a:extLst>
          </p:cNvPr>
          <p:cNvSpPr txBox="1"/>
          <p:nvPr/>
        </p:nvSpPr>
        <p:spPr bwMode="auto">
          <a:xfrm>
            <a:off x="0" y="-1235"/>
            <a:ext cx="1090363" cy="369332"/>
          </a:xfrm>
          <a:prstGeom prst="rect">
            <a:avLst/>
          </a:prstGeom>
          <a:noFill/>
        </p:spPr>
        <p:txBody>
          <a:bodyPr wrap="none" rtlCol="0">
            <a:spAutoFit/>
          </a:bodyPr>
          <a:lstStyle/>
          <a:p>
            <a:r>
              <a:rPr lang="es-ES" dirty="0">
                <a:solidFill>
                  <a:schemeClr val="bg1"/>
                </a:solidFill>
              </a:rPr>
              <a:t>BACKEND</a:t>
            </a:r>
          </a:p>
        </p:txBody>
      </p:sp>
      <p:grpSp>
        <p:nvGrpSpPr>
          <p:cNvPr id="9" name="Grupo 8">
            <a:extLst>
              <a:ext uri="{FF2B5EF4-FFF2-40B4-BE49-F238E27FC236}">
                <a16:creationId xmlns:a16="http://schemas.microsoft.com/office/drawing/2014/main" id="{09C42978-27C4-4419-ACBB-61C0DFACFDDD}"/>
              </a:ext>
            </a:extLst>
          </p:cNvPr>
          <p:cNvGrpSpPr/>
          <p:nvPr/>
        </p:nvGrpSpPr>
        <p:grpSpPr>
          <a:xfrm>
            <a:off x="0" y="6048740"/>
            <a:ext cx="12192000" cy="798576"/>
            <a:chOff x="0" y="6048740"/>
            <a:chExt cx="12192000" cy="798576"/>
          </a:xfrm>
        </p:grpSpPr>
        <p:sp>
          <p:nvSpPr>
            <p:cNvPr id="10" name="Rectángulo 6">
              <a:extLst>
                <a:ext uri="{FF2B5EF4-FFF2-40B4-BE49-F238E27FC236}">
                  <a16:creationId xmlns:a16="http://schemas.microsoft.com/office/drawing/2014/main" id="{1102B7B8-EF41-4B79-B795-0EA7FDA782AA}"/>
                </a:ext>
              </a:extLst>
            </p:cNvPr>
            <p:cNvSpPr/>
            <p:nvPr/>
          </p:nvSpPr>
          <p:spPr bwMode="auto">
            <a:xfrm>
              <a:off x="0" y="6048740"/>
              <a:ext cx="12192000" cy="798576"/>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defRPr/>
              </a:pPr>
              <a:r>
                <a:rPr lang="es-ES" dirty="0">
                  <a:solidFill>
                    <a:schemeClr val="accent2"/>
                  </a:solidFill>
                </a:rPr>
                <a:t>ITI Core</a:t>
              </a:r>
              <a:endParaRPr dirty="0">
                <a:solidFill>
                  <a:schemeClr val="accent2"/>
                </a:solidFill>
              </a:endParaRPr>
            </a:p>
          </p:txBody>
        </p:sp>
        <p:pic>
          <p:nvPicPr>
            <p:cNvPr id="11" name="Imagen 10">
              <a:extLst>
                <a:ext uri="{FF2B5EF4-FFF2-40B4-BE49-F238E27FC236}">
                  <a16:creationId xmlns:a16="http://schemas.microsoft.com/office/drawing/2014/main" id="{D00A4690-27C2-4242-9F29-650C4675BD4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56240" y="6198447"/>
              <a:ext cx="3696072" cy="499594"/>
            </a:xfrm>
            <a:prstGeom prst="rect">
              <a:avLst/>
            </a:prstGeom>
          </p:spPr>
        </p:pic>
        <p:cxnSp>
          <p:nvCxnSpPr>
            <p:cNvPr id="12" name="Conector recto 11">
              <a:extLst>
                <a:ext uri="{FF2B5EF4-FFF2-40B4-BE49-F238E27FC236}">
                  <a16:creationId xmlns:a16="http://schemas.microsoft.com/office/drawing/2014/main" id="{CBB1C2EA-B7AA-4862-9974-CB03AA40AA07}"/>
                </a:ext>
              </a:extLst>
            </p:cNvPr>
            <p:cNvCxnSpPr>
              <a:cxnSpLocks/>
            </p:cNvCxnSpPr>
            <p:nvPr/>
          </p:nvCxnSpPr>
          <p:spPr>
            <a:xfrm>
              <a:off x="0" y="6093296"/>
              <a:ext cx="12192000" cy="0"/>
            </a:xfrm>
            <a:prstGeom prst="line">
              <a:avLst/>
            </a:prstGeom>
            <a:ln w="38100"/>
          </p:spPr>
          <p:style>
            <a:lnRef idx="1">
              <a:schemeClr val="accent2"/>
            </a:lnRef>
            <a:fillRef idx="0">
              <a:schemeClr val="accent2"/>
            </a:fillRef>
            <a:effectRef idx="0">
              <a:schemeClr val="accent2"/>
            </a:effectRef>
            <a:fontRef idx="minor">
              <a:schemeClr val="tx1"/>
            </a:fontRef>
          </p:style>
        </p:cxnSp>
      </p:grpSp>
    </p:spTree>
    <p:extLst>
      <p:ext uri="{BB962C8B-B14F-4D97-AF65-F5344CB8AC3E}">
        <p14:creationId xmlns:p14="http://schemas.microsoft.com/office/powerpoint/2010/main" val="2277780923"/>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Arial"/>
        <a:cs typeface="Arial"/>
      </a:majorFont>
      <a:minorFont>
        <a:latin typeface="Calibri"/>
        <a:ea typeface="Arial"/>
        <a:cs typeface="Arial"/>
      </a:minorFont>
    </a:fontScheme>
    <a:fmtScheme name="Office">
      <a:fillStyleLst>
        <a:solidFill>
          <a:schemeClr val="phClr"/>
        </a:solidFill>
        <a:gradFill>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effectStyle>
      </a:effectStyleLst>
      <a:bgFillStyleLst>
        <a:solidFill>
          <a:schemeClr val="phClr"/>
        </a:solidFill>
        <a:solidFill>
          <a:schemeClr val="phClr">
            <a:tint val="95000"/>
            <a:satMod val="170000"/>
          </a:schemeClr>
        </a:solidFill>
        <a:gradFill>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30640</TotalTime>
  <Words>4452</Words>
  <Application>Microsoft Office PowerPoint</Application>
  <PresentationFormat>Panorámica</PresentationFormat>
  <Paragraphs>745</Paragraphs>
  <Slides>116</Slides>
  <Notes>41</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116</vt:i4>
      </vt:variant>
    </vt:vector>
  </HeadingPairs>
  <TitlesOfParts>
    <vt:vector size="121" baseType="lpstr">
      <vt:lpstr>Arial</vt:lpstr>
      <vt:lpstr>Calibri</vt:lpstr>
      <vt:lpstr>Calibri Light</vt:lpstr>
      <vt:lpstr>Times New Roman</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1. Añadir el repositorio del ITI</vt:lpstr>
      <vt:lpstr>Presentación de PowerPoint</vt:lpstr>
      <vt:lpstr>Front</vt:lpstr>
      <vt:lpstr>1. Inicializar de la base de datos</vt:lpstr>
      <vt:lpstr> </vt:lpstr>
      <vt:lpstr> </vt:lpstr>
      <vt:lpstr> </vt:lpstr>
      <vt:lpstr> </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ITI - Core qqqqqq</dc:title>
  <dc:creator>Diego Hernández</dc:creator>
  <cp:lastModifiedBy>diegohernandez@iti.es</cp:lastModifiedBy>
  <cp:revision>336</cp:revision>
  <dcterms:modified xsi:type="dcterms:W3CDTF">2020-03-04T08:51:50Z</dcterms:modified>
</cp:coreProperties>
</file>